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3.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42.jpg" ContentType="image/jpe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62"/>
  </p:notesMasterIdLst>
  <p:handoutMasterIdLst>
    <p:handoutMasterId r:id="rId63"/>
  </p:handoutMasterIdLst>
  <p:sldIdLst>
    <p:sldId id="256" r:id="rId3"/>
    <p:sldId id="10784" r:id="rId4"/>
    <p:sldId id="11048" r:id="rId5"/>
    <p:sldId id="10832" r:id="rId6"/>
    <p:sldId id="10834" r:id="rId7"/>
    <p:sldId id="11049" r:id="rId8"/>
    <p:sldId id="10808" r:id="rId9"/>
    <p:sldId id="11050" r:id="rId10"/>
    <p:sldId id="10806" r:id="rId11"/>
    <p:sldId id="10807" r:id="rId12"/>
    <p:sldId id="10805" r:id="rId13"/>
    <p:sldId id="10804" r:id="rId14"/>
    <p:sldId id="281" r:id="rId15"/>
    <p:sldId id="10799" r:id="rId16"/>
    <p:sldId id="10800" r:id="rId17"/>
    <p:sldId id="10801" r:id="rId18"/>
    <p:sldId id="581" r:id="rId19"/>
    <p:sldId id="10788" r:id="rId20"/>
    <p:sldId id="10809" r:id="rId21"/>
    <p:sldId id="10833" r:id="rId22"/>
    <p:sldId id="629" r:id="rId23"/>
    <p:sldId id="10786" r:id="rId24"/>
    <p:sldId id="630" r:id="rId25"/>
    <p:sldId id="10811" r:id="rId26"/>
    <p:sldId id="10785" r:id="rId27"/>
    <p:sldId id="10787" r:id="rId28"/>
    <p:sldId id="10795" r:id="rId29"/>
    <p:sldId id="10790" r:id="rId30"/>
    <p:sldId id="521" r:id="rId31"/>
    <p:sldId id="10796" r:id="rId32"/>
    <p:sldId id="10791" r:id="rId33"/>
    <p:sldId id="10793" r:id="rId34"/>
    <p:sldId id="10792" r:id="rId35"/>
    <p:sldId id="10802" r:id="rId36"/>
    <p:sldId id="10812" r:id="rId37"/>
    <p:sldId id="10797" r:id="rId38"/>
    <p:sldId id="10813" r:id="rId39"/>
    <p:sldId id="661" r:id="rId40"/>
    <p:sldId id="10794" r:id="rId41"/>
    <p:sldId id="10814" r:id="rId42"/>
    <p:sldId id="566" r:id="rId43"/>
    <p:sldId id="10815" r:id="rId44"/>
    <p:sldId id="10816" r:id="rId45"/>
    <p:sldId id="10818" r:id="rId46"/>
    <p:sldId id="10817" r:id="rId47"/>
    <p:sldId id="642" r:id="rId48"/>
    <p:sldId id="10803" r:id="rId49"/>
    <p:sldId id="10821" r:id="rId50"/>
    <p:sldId id="10820" r:id="rId51"/>
    <p:sldId id="10823" r:id="rId52"/>
    <p:sldId id="10824" r:id="rId53"/>
    <p:sldId id="10829" r:id="rId54"/>
    <p:sldId id="10825" r:id="rId55"/>
    <p:sldId id="10826" r:id="rId56"/>
    <p:sldId id="10828" r:id="rId57"/>
    <p:sldId id="10830" r:id="rId58"/>
    <p:sldId id="10831" r:id="rId59"/>
    <p:sldId id="10798" r:id="rId60"/>
    <p:sldId id="1069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264" userDrawn="1">
          <p15:clr>
            <a:srgbClr val="A4A3A4"/>
          </p15:clr>
        </p15:guide>
        <p15:guide id="4" pos="7423" userDrawn="1">
          <p15:clr>
            <a:srgbClr val="A4A3A4"/>
          </p15:clr>
        </p15:guide>
        <p15:guide id="5" orient="horz" pos="142" userDrawn="1">
          <p15:clr>
            <a:srgbClr val="A4A3A4"/>
          </p15:clr>
        </p15:guide>
        <p15:guide id="7" pos="1118" userDrawn="1">
          <p15:clr>
            <a:srgbClr val="A4A3A4"/>
          </p15:clr>
        </p15:guide>
        <p15:guide id="8" pos="6562" userDrawn="1">
          <p15:clr>
            <a:srgbClr val="A4A3A4"/>
          </p15:clr>
        </p15:guide>
        <p15:guide id="9" orient="horz" pos="4152" userDrawn="1">
          <p15:clr>
            <a:srgbClr val="A4A3A4"/>
          </p15:clr>
        </p15:guide>
        <p15:guide id="10" pos="3727" userDrawn="1">
          <p15:clr>
            <a:srgbClr val="A4A3A4"/>
          </p15:clr>
        </p15:guide>
        <p15:guide id="11" pos="3953" userDrawn="1">
          <p15:clr>
            <a:srgbClr val="A4A3A4"/>
          </p15:clr>
        </p15:guide>
        <p15:guide id="12" orient="horz" pos="2376" userDrawn="1">
          <p15:clr>
            <a:srgbClr val="A4A3A4"/>
          </p15:clr>
        </p15:guide>
        <p15:guide id="13" orient="horz" pos="50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Office" lastIdx="1" clrIdx="0"/>
  <p:cmAuthor id="2" name="Microsoft Office 用户" initials="Office [2]" lastIdx="1" clrIdx="1"/>
  <p:cmAuthor id="3" name="Microsoft Office 用户" initials="Office [2] [2]" lastIdx="1" clrIdx="2"/>
  <p:cmAuthor id="4" name="Yin Tian Xiao" initials="YTX" lastIdx="5" clrIdx="3">
    <p:extLst>
      <p:ext uri="{19B8F6BF-5375-455C-9EA6-DF929625EA0E}">
        <p15:presenceInfo xmlns:p15="http://schemas.microsoft.com/office/powerpoint/2012/main" userId="c222b2c70ea42b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6FF"/>
    <a:srgbClr val="000000"/>
    <a:srgbClr val="44546A"/>
    <a:srgbClr val="FFFFFF"/>
    <a:srgbClr val="123F55"/>
    <a:srgbClr val="8064A2"/>
    <a:srgbClr val="1B7DD8"/>
    <a:srgbClr val="333F50"/>
    <a:srgbClr val="3397D8"/>
    <a:srgbClr val="B739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85263" autoAdjust="0"/>
  </p:normalViewPr>
  <p:slideViewPr>
    <p:cSldViewPr snapToGrid="0" showGuides="1">
      <p:cViewPr varScale="1">
        <p:scale>
          <a:sx n="72" d="100"/>
          <a:sy n="72" d="100"/>
        </p:scale>
        <p:origin x="525" y="195"/>
      </p:cViewPr>
      <p:guideLst>
        <p:guide pos="3840"/>
        <p:guide pos="264"/>
        <p:guide pos="7423"/>
        <p:guide orient="horz" pos="142"/>
        <p:guide pos="1118"/>
        <p:guide pos="6562"/>
        <p:guide orient="horz" pos="4152"/>
        <p:guide pos="3727"/>
        <p:guide pos="3953"/>
        <p:guide orient="horz" pos="2376"/>
        <p:guide orient="horz" pos="504"/>
      </p:guideLst>
    </p:cSldViewPr>
  </p:slideViewPr>
  <p:notesTextViewPr>
    <p:cViewPr>
      <p:scale>
        <a:sx n="1" d="1"/>
        <a:sy n="1" d="1"/>
      </p:scale>
      <p:origin x="0" y="0"/>
    </p:cViewPr>
  </p:notesTextViewPr>
  <p:sorterViewPr>
    <p:cViewPr>
      <p:scale>
        <a:sx n="50" d="100"/>
        <a:sy n="50" d="100"/>
      </p:scale>
      <p:origin x="0" y="0"/>
    </p:cViewPr>
  </p:sorterViewPr>
  <p:notesViewPr>
    <p:cSldViewPr snapToGrid="0" showGuides="1">
      <p:cViewPr varScale="1">
        <p:scale>
          <a:sx n="88" d="100"/>
          <a:sy n="88" d="100"/>
        </p:scale>
        <p:origin x="26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901916522055948E-2"/>
          <c:y val="6.5714083812757507E-2"/>
          <c:w val="0.77646128886137766"/>
          <c:h val="0.75897728937281805"/>
        </c:manualLayout>
      </c:layout>
      <c:scatterChart>
        <c:scatterStyle val="lineMarker"/>
        <c:varyColors val="0"/>
        <c:ser>
          <c:idx val="0"/>
          <c:order val="0"/>
          <c:tx>
            <c:strRef>
              <c:f>Sheet1!$B$1</c:f>
              <c:strCache>
                <c:ptCount val="1"/>
                <c:pt idx="0">
                  <c:v>Size (feet2)</c:v>
                </c:pt>
              </c:strCache>
            </c:strRef>
          </c:tx>
          <c:spPr>
            <a:ln w="38100">
              <a:noFill/>
            </a:ln>
          </c:spPr>
          <c:marker>
            <c:symbol val="x"/>
            <c:size val="12"/>
            <c:spPr>
              <a:noFill/>
              <a:ln w="19050">
                <a:solidFill>
                  <a:srgbClr val="C00000"/>
                </a:solidFill>
              </a:ln>
            </c:spPr>
          </c:marker>
          <c:xVal>
            <c:numRef>
              <c:f>Sheet1!$A$2:$A$12</c:f>
              <c:numCache>
                <c:formatCode>General</c:formatCode>
                <c:ptCount val="11"/>
                <c:pt idx="0">
                  <c:v>432.42296918767499</c:v>
                </c:pt>
                <c:pt idx="1">
                  <c:v>610.994397759104</c:v>
                </c:pt>
                <c:pt idx="2">
                  <c:v>628.50140056022406</c:v>
                </c:pt>
                <c:pt idx="3">
                  <c:v>856.09243697478996</c:v>
                </c:pt>
                <c:pt idx="4">
                  <c:v>950.63025210084004</c:v>
                </c:pt>
                <c:pt idx="5">
                  <c:v>1202.7310924369699</c:v>
                </c:pt>
                <c:pt idx="6">
                  <c:v>1412.8151260504201</c:v>
                </c:pt>
                <c:pt idx="7">
                  <c:v>1661.4145658263301</c:v>
                </c:pt>
                <c:pt idx="8">
                  <c:v>1787.4649859944</c:v>
                </c:pt>
                <c:pt idx="9">
                  <c:v>1952.0308123249299</c:v>
                </c:pt>
                <c:pt idx="10">
                  <c:v>2186.6246498599398</c:v>
                </c:pt>
              </c:numCache>
            </c:numRef>
          </c:xVal>
          <c:yVal>
            <c:numRef>
              <c:f>Sheet1!$B$2:$B$12</c:f>
              <c:numCache>
                <c:formatCode>General</c:formatCode>
                <c:ptCount val="11"/>
                <c:pt idx="0">
                  <c:v>100.917431192661</c:v>
                </c:pt>
                <c:pt idx="1">
                  <c:v>143.73088685015301</c:v>
                </c:pt>
                <c:pt idx="2">
                  <c:v>213.45565749235499</c:v>
                </c:pt>
                <c:pt idx="3">
                  <c:v>229.35779816513801</c:v>
                </c:pt>
                <c:pt idx="4">
                  <c:v>288.07339449541303</c:v>
                </c:pt>
                <c:pt idx="5">
                  <c:v>274.61773700305798</c:v>
                </c:pt>
                <c:pt idx="6">
                  <c:v>308.86850152905203</c:v>
                </c:pt>
                <c:pt idx="7">
                  <c:v>290.51987767584097</c:v>
                </c:pt>
                <c:pt idx="8">
                  <c:v>337.003058103976</c:v>
                </c:pt>
                <c:pt idx="9">
                  <c:v>306.42201834862402</c:v>
                </c:pt>
                <c:pt idx="10">
                  <c:v>291.74311926605498</c:v>
                </c:pt>
              </c:numCache>
            </c:numRef>
          </c:yVal>
          <c:smooth val="0"/>
          <c:extLst>
            <c:ext xmlns:c16="http://schemas.microsoft.com/office/drawing/2014/chart" uri="{C3380CC4-5D6E-409C-BE32-E72D297353CC}">
              <c16:uniqueId val="{00000000-3328-48D8-820B-B1F3FD5C47CE}"/>
            </c:ext>
          </c:extLst>
        </c:ser>
        <c:dLbls>
          <c:showLegendKey val="0"/>
          <c:showVal val="0"/>
          <c:showCatName val="0"/>
          <c:showSerName val="0"/>
          <c:showPercent val="0"/>
          <c:showBubbleSize val="0"/>
        </c:dLbls>
        <c:axId val="108834176"/>
        <c:axId val="110634496"/>
      </c:scatterChart>
      <c:valAx>
        <c:axId val="108834176"/>
        <c:scaling>
          <c:orientation val="minMax"/>
        </c:scaling>
        <c:delete val="0"/>
        <c:axPos val="b"/>
        <c:numFmt formatCode="General" sourceLinked="1"/>
        <c:majorTickMark val="cross"/>
        <c:minorTickMark val="none"/>
        <c:tickLblPos val="nextTo"/>
        <c:spPr>
          <a:ln w="38100">
            <a:solidFill>
              <a:schemeClr val="bg1">
                <a:lumMod val="50000"/>
              </a:schemeClr>
            </a:solidFill>
          </a:ln>
        </c:spPr>
        <c:txPr>
          <a:bodyPr/>
          <a:lstStyle/>
          <a:p>
            <a:pPr>
              <a:defRPr sz="1600"/>
            </a:pPr>
            <a:endParaRPr lang="en-US"/>
          </a:p>
        </c:txPr>
        <c:crossAx val="110634496"/>
        <c:crosses val="autoZero"/>
        <c:crossBetween val="midCat"/>
        <c:majorUnit val="500"/>
      </c:valAx>
      <c:valAx>
        <c:axId val="110634496"/>
        <c:scaling>
          <c:orientation val="minMax"/>
        </c:scaling>
        <c:delete val="0"/>
        <c:axPos val="l"/>
        <c:majorGridlines>
          <c:spPr>
            <a:ln>
              <a:noFill/>
            </a:ln>
          </c:spPr>
        </c:majorGridlines>
        <c:numFmt formatCode="General" sourceLinked="1"/>
        <c:majorTickMark val="cross"/>
        <c:minorTickMark val="none"/>
        <c:tickLblPos val="nextTo"/>
        <c:spPr>
          <a:ln w="38100"/>
        </c:spPr>
        <c:txPr>
          <a:bodyPr/>
          <a:lstStyle/>
          <a:p>
            <a:pPr>
              <a:defRPr sz="1600"/>
            </a:pPr>
            <a:endParaRPr lang="en-US"/>
          </a:p>
        </c:txPr>
        <c:crossAx val="108834176"/>
        <c:crosses val="autoZero"/>
        <c:crossBetween val="midCat"/>
        <c:majorUnit val="100"/>
        <c:minorUnit val="10"/>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8.3333333333333297E-3"/>
          <c:y val="7.39074803149606E-3"/>
          <c:w val="0.874951007286075"/>
          <c:h val="0.93323425196850396"/>
        </c:manualLayout>
      </c:layout>
      <c:pie3DChart>
        <c:varyColors val="1"/>
        <c:ser>
          <c:idx val="0"/>
          <c:order val="0"/>
          <c:tx>
            <c:strRef>
              <c:f>Sheet1!$B$1</c:f>
              <c:strCache>
                <c:ptCount val="1"/>
                <c:pt idx="0">
                  <c:v>Sales</c:v>
                </c:pt>
              </c:strCache>
            </c:strRef>
          </c:tx>
          <c:explosion val="26"/>
          <c:dPt>
            <c:idx val="0"/>
            <c:bubble3D val="0"/>
            <c:explosion val="13"/>
            <c:extLst>
              <c:ext xmlns:c16="http://schemas.microsoft.com/office/drawing/2014/chart" uri="{C3380CC4-5D6E-409C-BE32-E72D297353CC}">
                <c16:uniqueId val="{00000000-46E2-49BE-BCC2-ABC83CAE6FDC}"/>
              </c:ext>
            </c:extLst>
          </c:dPt>
          <c:dPt>
            <c:idx val="1"/>
            <c:bubble3D val="0"/>
            <c:explosion val="20"/>
            <c:extLst>
              <c:ext xmlns:c16="http://schemas.microsoft.com/office/drawing/2014/chart" uri="{C3380CC4-5D6E-409C-BE32-E72D297353CC}">
                <c16:uniqueId val="{00000001-46E2-49BE-BCC2-ABC83CAE6FDC}"/>
              </c:ext>
            </c:extLst>
          </c:dPt>
          <c:dPt>
            <c:idx val="2"/>
            <c:bubble3D val="0"/>
            <c:explosion val="11"/>
            <c:extLst>
              <c:ext xmlns:c16="http://schemas.microsoft.com/office/drawing/2014/chart" uri="{C3380CC4-5D6E-409C-BE32-E72D297353CC}">
                <c16:uniqueId val="{00000002-46E2-49BE-BCC2-ABC83CAE6FDC}"/>
              </c:ext>
            </c:extLst>
          </c:dPt>
          <c:cat>
            <c:strRef>
              <c:f>Sheet1!$A$2:$A$5</c:f>
              <c:strCache>
                <c:ptCount val="3"/>
                <c:pt idx="0">
                  <c:v>1st Qtr</c:v>
                </c:pt>
                <c:pt idx="1">
                  <c:v>2nd Qtr</c:v>
                </c:pt>
                <c:pt idx="2">
                  <c:v>3rd Qtr</c:v>
                </c:pt>
              </c:strCache>
            </c:strRef>
          </c:cat>
          <c:val>
            <c:numRef>
              <c:f>Sheet1!$B$2:$B$5</c:f>
              <c:numCache>
                <c:formatCode>General</c:formatCode>
                <c:ptCount val="4"/>
                <c:pt idx="0">
                  <c:v>2.6</c:v>
                </c:pt>
                <c:pt idx="1">
                  <c:v>8.2000000000000011</c:v>
                </c:pt>
                <c:pt idx="2">
                  <c:v>3.2</c:v>
                </c:pt>
              </c:numCache>
            </c:numRef>
          </c:val>
          <c:extLst>
            <c:ext xmlns:c16="http://schemas.microsoft.com/office/drawing/2014/chart" uri="{C3380CC4-5D6E-409C-BE32-E72D297353CC}">
              <c16:uniqueId val="{00000003-46E2-49BE-BCC2-ABC83CAE6FDC}"/>
            </c:ext>
          </c:extLst>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8F48-4C7B-993F-DFCCE099B606}"/>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8F48-4C7B-993F-DFCCE099B606}"/>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8F48-4C7B-993F-DFCCE099B606}"/>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8F48-4C7B-993F-DFCCE099B606}"/>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8F48-4C7B-993F-DFCCE099B606}"/>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8F48-4C7B-993F-DFCCE099B606}"/>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8F48-4C7B-993F-DFCCE099B606}"/>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8F48-4C7B-993F-DFCCE099B606}"/>
            </c:ext>
          </c:extLst>
        </c:ser>
        <c:dLbls>
          <c:showLegendKey val="0"/>
          <c:showVal val="0"/>
          <c:showCatName val="0"/>
          <c:showSerName val="0"/>
          <c:showPercent val="0"/>
          <c:showBubbleSize val="0"/>
        </c:dLbls>
        <c:axId val="40352384"/>
        <c:axId val="45277952"/>
      </c:scatterChart>
      <c:valAx>
        <c:axId val="40352384"/>
        <c:scaling>
          <c:orientation val="minMax"/>
          <c:max val="3"/>
        </c:scaling>
        <c:delete val="0"/>
        <c:axPos val="b"/>
        <c:numFmt formatCode="General" sourceLinked="1"/>
        <c:majorTickMark val="cross"/>
        <c:minorTickMark val="none"/>
        <c:tickLblPos val="nextTo"/>
        <c:spPr>
          <a:ln w="38100"/>
        </c:spPr>
        <c:crossAx val="45277952"/>
        <c:crosses val="autoZero"/>
        <c:crossBetween val="midCat"/>
        <c:majorUnit val="1"/>
      </c:valAx>
      <c:valAx>
        <c:axId val="45277952"/>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40352384"/>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6BF109-3578-1F44-8E01-E1AA5F192E4C}" type="datetimeFigureOut">
              <a:rPr kumimoji="1" lang="zh-CN" altLang="en-US" smtClean="0"/>
              <a:t>2019/11/3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67414C-5ABF-E34B-9D98-31AAC1C46308}" type="slidenum">
              <a:rPr kumimoji="1" lang="zh-CN" altLang="en-US" smtClean="0"/>
              <a:t>‹#›</a:t>
            </a:fld>
            <a:endParaRPr kumimoji="1" lang="zh-CN" altLang="en-US"/>
          </a:p>
        </p:txBody>
      </p:sp>
    </p:spTree>
    <p:extLst>
      <p:ext uri="{BB962C8B-B14F-4D97-AF65-F5344CB8AC3E}">
        <p14:creationId xmlns:p14="http://schemas.microsoft.com/office/powerpoint/2010/main" val="8179087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20C6829-321E-41E1-857F-40254F85B9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FE3D2EC-2C04-41FE-B1EF-0E1F6C4218C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63927-3CED-4B1B-BF64-BAA464F67F6C}" type="datetimeFigureOut">
              <a:rPr lang="zh-CN" altLang="en-US" smtClean="0"/>
              <a:t>2019/11/3</a:t>
            </a:fld>
            <a:endParaRPr lang="zh-CN" altLang="en-US"/>
          </a:p>
        </p:txBody>
      </p:sp>
      <p:sp>
        <p:nvSpPr>
          <p:cNvPr id="4" name="幻灯片图像占位符 3">
            <a:extLst>
              <a:ext uri="{FF2B5EF4-FFF2-40B4-BE49-F238E27FC236}">
                <a16:creationId xmlns:a16="http://schemas.microsoft.com/office/drawing/2014/main" id="{15E55B99-996F-4085-98B5-A696FF8F48E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a:extLst>
              <a:ext uri="{FF2B5EF4-FFF2-40B4-BE49-F238E27FC236}">
                <a16:creationId xmlns:a16="http://schemas.microsoft.com/office/drawing/2014/main" id="{A29E8148-59D4-43F3-8CA5-365088DFDBC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F31417D5-D102-4048-9FDD-807CE63B43F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a:extLst>
              <a:ext uri="{FF2B5EF4-FFF2-40B4-BE49-F238E27FC236}">
                <a16:creationId xmlns:a16="http://schemas.microsoft.com/office/drawing/2014/main" id="{7A0B9C6A-7A5A-4FE5-9D1D-C8408E1A385A}"/>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D9EDF5-FFBA-46F6-8F2B-6802F7A5B663}" type="slidenum">
              <a:rPr lang="zh-CN" altLang="en-US" smtClean="0"/>
              <a:t>‹#›</a:t>
            </a:fld>
            <a:endParaRPr lang="zh-CN" altLang="en-US"/>
          </a:p>
        </p:txBody>
      </p:sp>
    </p:spTree>
    <p:extLst>
      <p:ext uri="{BB962C8B-B14F-4D97-AF65-F5344CB8AC3E}">
        <p14:creationId xmlns:p14="http://schemas.microsoft.com/office/powerpoint/2010/main" val="19488486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8D9EDF5-FFBA-46F6-8F2B-6802F7A5B663}" type="slidenum">
              <a:rPr lang="zh-CN" altLang="en-US" smtClean="0"/>
              <a:t>1</a:t>
            </a:fld>
            <a:endParaRPr lang="zh-CN" altLang="en-US"/>
          </a:p>
        </p:txBody>
      </p:sp>
    </p:spTree>
    <p:extLst>
      <p:ext uri="{BB962C8B-B14F-4D97-AF65-F5344CB8AC3E}">
        <p14:creationId xmlns:p14="http://schemas.microsoft.com/office/powerpoint/2010/main" val="1431326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人类想象力的故事</a:t>
            </a:r>
            <a:endParaRPr lang="en-US" altLang="zh-CN" dirty="0"/>
          </a:p>
          <a:p>
            <a:r>
              <a:rPr lang="zh-CN" altLang="en-US" dirty="0"/>
              <a:t>预测中国足球</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12</a:t>
            </a:fld>
            <a:endParaRPr lang="zh-CN" altLang="en-US"/>
          </a:p>
        </p:txBody>
      </p:sp>
    </p:spTree>
    <p:extLst>
      <p:ext uri="{BB962C8B-B14F-4D97-AF65-F5344CB8AC3E}">
        <p14:creationId xmlns:p14="http://schemas.microsoft.com/office/powerpoint/2010/main" val="3689096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Tom Mitchell</a:t>
            </a:r>
            <a:r>
              <a:rPr lang="zh-CN" altLang="en-US" dirty="0"/>
              <a:t>提出，来自卡内基梅隆大学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AlphaGo</a:t>
            </a:r>
            <a:r>
              <a:rPr lang="zh-CN" altLang="en-US" dirty="0"/>
              <a:t>训练的故事，</a:t>
            </a:r>
            <a:r>
              <a:rPr lang="zh-CN" altLang="en-US" sz="1200" kern="1200" dirty="0">
                <a:solidFill>
                  <a:schemeClr val="tx1"/>
                </a:solidFill>
                <a:effectLst/>
                <a:latin typeface="+mn-lt"/>
                <a:ea typeface="+mn-ea"/>
                <a:cs typeface="+mn-cs"/>
              </a:rPr>
              <a:t>经验</a:t>
            </a:r>
            <a:r>
              <a:rPr lang="en-US" sz="1200" b="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就是程序上万次的自我练习的经验，而任务</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就是下棋，性能度量值</a:t>
            </a:r>
            <a:r>
              <a:rPr lang="en-US" sz="1200" b="1" kern="1200" dirty="0">
                <a:solidFill>
                  <a:schemeClr val="tx1"/>
                </a:solidFill>
                <a:effectLst/>
                <a:latin typeface="+mn-lt"/>
                <a:ea typeface="+mn-ea"/>
                <a:cs typeface="+mn-cs"/>
              </a:rPr>
              <a:t>P</a:t>
            </a:r>
            <a:r>
              <a:rPr lang="zh-CN" altLang="en-US" sz="1200" kern="1200" dirty="0">
                <a:solidFill>
                  <a:schemeClr val="tx1"/>
                </a:solidFill>
                <a:effectLst/>
                <a:latin typeface="+mn-lt"/>
                <a:ea typeface="+mn-ea"/>
                <a:cs typeface="+mn-cs"/>
              </a:rPr>
              <a:t>就是它在与一些新的对手比赛时，赢得比赛的概率。</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13</a:t>
            </a:fld>
            <a:endParaRPr lang="zh-CN" altLang="en-US"/>
          </a:p>
        </p:txBody>
      </p:sp>
    </p:spTree>
    <p:extLst>
      <p:ext uri="{BB962C8B-B14F-4D97-AF65-F5344CB8AC3E}">
        <p14:creationId xmlns:p14="http://schemas.microsoft.com/office/powerpoint/2010/main" val="92288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学习总要抽象出最简单的内容</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14</a:t>
            </a:fld>
            <a:endParaRPr lang="zh-CN" altLang="en-US"/>
          </a:p>
        </p:txBody>
      </p:sp>
    </p:spTree>
    <p:extLst>
      <p:ext uri="{BB962C8B-B14F-4D97-AF65-F5344CB8AC3E}">
        <p14:creationId xmlns:p14="http://schemas.microsoft.com/office/powerpoint/2010/main" val="3411904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数据的重要性</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15</a:t>
            </a:fld>
            <a:endParaRPr lang="zh-CN" altLang="en-US"/>
          </a:p>
        </p:txBody>
      </p:sp>
    </p:spTree>
    <p:extLst>
      <p:ext uri="{BB962C8B-B14F-4D97-AF65-F5344CB8AC3E}">
        <p14:creationId xmlns:p14="http://schemas.microsoft.com/office/powerpoint/2010/main" val="2369196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数据和算力推动机器学习的发展</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16</a:t>
            </a:fld>
            <a:endParaRPr lang="zh-CN" altLang="en-US"/>
          </a:p>
        </p:txBody>
      </p:sp>
    </p:spTree>
    <p:extLst>
      <p:ext uri="{BB962C8B-B14F-4D97-AF65-F5344CB8AC3E}">
        <p14:creationId xmlns:p14="http://schemas.microsoft.com/office/powerpoint/2010/main" val="977189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垃圾邮件的</a:t>
            </a:r>
            <a:r>
              <a:rPr lang="en-US" altLang="zh-CN" dirty="0"/>
              <a:t>T/P/E</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17</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18</a:t>
            </a:fld>
            <a:endParaRPr lang="zh-CN" altLang="en-US"/>
          </a:p>
        </p:txBody>
      </p:sp>
    </p:spTree>
    <p:extLst>
      <p:ext uri="{BB962C8B-B14F-4D97-AF65-F5344CB8AC3E}">
        <p14:creationId xmlns:p14="http://schemas.microsoft.com/office/powerpoint/2010/main" val="357223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监督学习例子：小猫图像识别。。</a:t>
            </a:r>
            <a:endParaRPr lang="en-US" altLang="zh-CN" dirty="0"/>
          </a:p>
          <a:p>
            <a:r>
              <a:rPr lang="zh-CN" altLang="en-US" dirty="0"/>
              <a:t>无监督学习例子：电商推荐系统</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19</a:t>
            </a:fld>
            <a:endParaRPr lang="zh-CN" altLang="en-US"/>
          </a:p>
        </p:txBody>
      </p:sp>
    </p:spTree>
    <p:extLst>
      <p:ext uri="{BB962C8B-B14F-4D97-AF65-F5344CB8AC3E}">
        <p14:creationId xmlns:p14="http://schemas.microsoft.com/office/powerpoint/2010/main" val="2660269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22</a:t>
            </a:fld>
            <a:endParaRPr lang="zh-CN" altLang="en-US"/>
          </a:p>
        </p:txBody>
      </p:sp>
    </p:spTree>
    <p:extLst>
      <p:ext uri="{BB962C8B-B14F-4D97-AF65-F5344CB8AC3E}">
        <p14:creationId xmlns:p14="http://schemas.microsoft.com/office/powerpoint/2010/main" val="1776220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通常采用更多维度的特征，比如肿块密度，肿瘤细胞尺寸的一致性和形状的一致性等等，还有一些其他的特征。这就是我们即将学到最有趣的学习算法之一。</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想象一下，我没有写下这两种和右边的三种特征，而是在一个无限长的列表里面，写下无限多个特征，事实上，我们能用算法来处理它们。这时候就需要数学知识。</a:t>
            </a:r>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9EDF5-FFBA-46F6-8F2B-6802F7A5B6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9190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Microsoft YaHei UI" panose="020B0503020204020204" pitchFamily="34" charset="-122"/>
                <a:ea typeface="Microsoft YaHei UI" panose="020B0503020204020204" pitchFamily="34" charset="-122"/>
              </a:rPr>
              <a:t>1956</a:t>
            </a:r>
            <a:r>
              <a:rPr lang="zh-CN" altLang="en-US" dirty="0">
                <a:latin typeface="Microsoft YaHei UI" panose="020B0503020204020204" pitchFamily="34" charset="-122"/>
                <a:ea typeface="Microsoft YaHei UI" panose="020B0503020204020204" pitchFamily="34" charset="-122"/>
              </a:rPr>
              <a:t>年的达特茅斯会议</a:t>
            </a:r>
            <a:endParaRPr lang="en-US" altLang="zh-CN" dirty="0">
              <a:latin typeface="Microsoft YaHei UI" panose="020B0503020204020204" pitchFamily="34" charset="-122"/>
              <a:ea typeface="Microsoft YaHei UI" panose="020B0503020204020204" pitchFamily="34" charset="-122"/>
            </a:endParaRPr>
          </a:p>
          <a:p>
            <a:r>
              <a:rPr lang="zh-CN" altLang="en-US" dirty="0">
                <a:latin typeface="Microsoft YaHei UI" panose="020B0503020204020204" pitchFamily="34" charset="-122"/>
                <a:ea typeface="Microsoft YaHei UI" panose="020B0503020204020204" pitchFamily="34" charset="-122"/>
              </a:rPr>
              <a:t>纽维尔和司马贺创建卡内基梅隆大学计算机系</a:t>
            </a:r>
            <a:endParaRPr lang="en-US" altLang="zh-CN" dirty="0">
              <a:latin typeface="Microsoft YaHei UI" panose="020B0503020204020204" pitchFamily="34" charset="-122"/>
              <a:ea typeface="Microsoft YaHei UI" panose="020B0503020204020204" pitchFamily="34" charset="-122"/>
            </a:endParaRPr>
          </a:p>
          <a:p>
            <a:r>
              <a:rPr lang="zh-CN" altLang="en-US" dirty="0">
                <a:latin typeface="Microsoft YaHei UI" panose="020B0503020204020204" pitchFamily="34" charset="-122"/>
                <a:ea typeface="Microsoft YaHei UI" panose="020B0503020204020204" pitchFamily="34" charset="-122"/>
              </a:rPr>
              <a:t>香农：数字通信之父，曾在普林斯顿和爱因斯坦共事。</a:t>
            </a:r>
            <a:endParaRPr lang="en-US" altLang="zh-CN" dirty="0">
              <a:latin typeface="Microsoft YaHei UI" panose="020B0503020204020204" pitchFamily="34" charset="-122"/>
              <a:ea typeface="Microsoft YaHei UI" panose="020B0503020204020204" pitchFamily="34" charset="-122"/>
            </a:endParaRPr>
          </a:p>
          <a:p>
            <a:r>
              <a:rPr lang="zh-CN" altLang="en-US" dirty="0">
                <a:latin typeface="Microsoft YaHei UI" panose="020B0503020204020204" pitchFamily="34" charset="-122"/>
                <a:ea typeface="Microsoft YaHei UI" panose="020B0503020204020204" pitchFamily="34" charset="-122"/>
              </a:rPr>
              <a:t>语言学：李开复跳槽到微软的故事</a:t>
            </a:r>
            <a:endParaRPr lang="en-US" altLang="zh-CN"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78D9EDF5-FFBA-46F6-8F2B-6802F7A5B663}" type="slidenum">
              <a:rPr lang="zh-CN" altLang="en-US" smtClean="0"/>
              <a:t>4</a:t>
            </a:fld>
            <a:endParaRPr lang="zh-CN" altLang="en-US"/>
          </a:p>
        </p:txBody>
      </p:sp>
    </p:spTree>
    <p:extLst>
      <p:ext uri="{BB962C8B-B14F-4D97-AF65-F5344CB8AC3E}">
        <p14:creationId xmlns:p14="http://schemas.microsoft.com/office/powerpoint/2010/main" val="2597765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Imagenet</a:t>
            </a:r>
            <a:r>
              <a:rPr lang="zh-CN" altLang="en-US" dirty="0"/>
              <a:t>样本尺寸：</a:t>
            </a:r>
            <a:r>
              <a:rPr lang="en-US" altLang="zh-CN" dirty="0"/>
              <a:t>8</a:t>
            </a:r>
            <a:r>
              <a:rPr lang="zh-CN" altLang="en-US" dirty="0"/>
              <a:t>*</a:t>
            </a:r>
            <a:r>
              <a:rPr lang="en-US" altLang="zh-CN" dirty="0"/>
              <a:t>8</a:t>
            </a:r>
            <a:r>
              <a:rPr lang="zh-CN" altLang="en-US" dirty="0"/>
              <a:t>，</a:t>
            </a:r>
            <a:r>
              <a:rPr lang="en-US" altLang="zh-CN" dirty="0"/>
              <a:t>32</a:t>
            </a:r>
            <a:r>
              <a:rPr lang="zh-CN" altLang="en-US" dirty="0"/>
              <a:t>*</a:t>
            </a:r>
            <a:r>
              <a:rPr lang="en-US" altLang="zh-CN" dirty="0"/>
              <a:t>32</a:t>
            </a:r>
            <a:r>
              <a:rPr lang="zh-CN" altLang="en-US" dirty="0"/>
              <a:t>，</a:t>
            </a:r>
            <a:r>
              <a:rPr lang="en-US" altLang="zh-CN" dirty="0"/>
              <a:t>64</a:t>
            </a:r>
            <a:r>
              <a:rPr lang="zh-CN" altLang="en-US" dirty="0"/>
              <a:t>*</a:t>
            </a:r>
            <a:r>
              <a:rPr lang="en-US" altLang="zh-CN" dirty="0"/>
              <a:t>64</a:t>
            </a:r>
          </a:p>
          <a:p>
            <a:r>
              <a:rPr lang="zh-CN" altLang="en-US" dirty="0"/>
              <a:t>分类的准确性依赖于你选择算法的有效性，你如何应用你选择的算法，以及你有多少有效的数据</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25</a:t>
            </a:fld>
            <a:endParaRPr lang="zh-CN" altLang="en-US"/>
          </a:p>
        </p:txBody>
      </p:sp>
    </p:spTree>
    <p:extLst>
      <p:ext uri="{BB962C8B-B14F-4D97-AF65-F5344CB8AC3E}">
        <p14:creationId xmlns:p14="http://schemas.microsoft.com/office/powerpoint/2010/main" val="2119925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图像边界框的坐标如何回归？</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26</a:t>
            </a:fld>
            <a:endParaRPr lang="zh-CN" altLang="en-US"/>
          </a:p>
        </p:txBody>
      </p:sp>
    </p:spTree>
    <p:extLst>
      <p:ext uri="{BB962C8B-B14F-4D97-AF65-F5344CB8AC3E}">
        <p14:creationId xmlns:p14="http://schemas.microsoft.com/office/powerpoint/2010/main" val="2531301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问题一是一个回归问题，因为你知道，如果我有数千件货物，我会把它看成一个实数，一个连续的值。因此卖出的物品数，也是一个连续的值。</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问题二是一个分类问题，因为我会把预测的值，用</a:t>
            </a:r>
            <a:r>
              <a:rPr lang="en-US" sz="1200" kern="1200" dirty="0">
                <a:solidFill>
                  <a:schemeClr val="tx1"/>
                </a:solidFill>
                <a:effectLst/>
                <a:latin typeface="+mn-lt"/>
                <a:ea typeface="+mn-ea"/>
                <a:cs typeface="+mn-cs"/>
              </a:rPr>
              <a:t> 0 </a:t>
            </a:r>
            <a:r>
              <a:rPr lang="zh-CN" altLang="en-US" sz="1200" kern="1200" dirty="0">
                <a:solidFill>
                  <a:schemeClr val="tx1"/>
                </a:solidFill>
                <a:effectLst/>
                <a:latin typeface="+mn-lt"/>
                <a:ea typeface="+mn-ea"/>
                <a:cs typeface="+mn-cs"/>
              </a:rPr>
              <a:t>来表示账户未被盗，用</a:t>
            </a:r>
            <a:r>
              <a:rPr lang="en-US" sz="1200" kern="1200" dirty="0">
                <a:solidFill>
                  <a:schemeClr val="tx1"/>
                </a:solidFill>
                <a:effectLst/>
                <a:latin typeface="+mn-lt"/>
                <a:ea typeface="+mn-ea"/>
                <a:cs typeface="+mn-cs"/>
              </a:rPr>
              <a:t> 1 </a:t>
            </a:r>
            <a:r>
              <a:rPr lang="zh-CN" altLang="en-US" sz="1200" kern="1200" dirty="0">
                <a:solidFill>
                  <a:schemeClr val="tx1"/>
                </a:solidFill>
                <a:effectLst/>
                <a:latin typeface="+mn-lt"/>
                <a:ea typeface="+mn-ea"/>
                <a:cs typeface="+mn-cs"/>
              </a:rPr>
              <a:t>表示账户曾经被盗过。所以我们根据账号是否被盗过，把它们定为</a:t>
            </a:r>
            <a:r>
              <a:rPr lang="en-US" sz="1200" kern="1200" dirty="0">
                <a:solidFill>
                  <a:schemeClr val="tx1"/>
                </a:solidFill>
                <a:effectLst/>
                <a:latin typeface="+mn-lt"/>
                <a:ea typeface="+mn-ea"/>
                <a:cs typeface="+mn-cs"/>
              </a:rPr>
              <a:t>0 </a:t>
            </a:r>
            <a:r>
              <a:rPr lang="zh-CN" altLang="en-US" sz="1200" kern="1200" dirty="0">
                <a:solidFill>
                  <a:schemeClr val="tx1"/>
                </a:solidFill>
                <a:effectLst/>
                <a:latin typeface="+mn-lt"/>
                <a:ea typeface="+mn-ea"/>
                <a:cs typeface="+mn-cs"/>
              </a:rPr>
              <a:t>或</a:t>
            </a:r>
            <a:r>
              <a:rPr lang="en-US" sz="1200" kern="1200" dirty="0">
                <a:solidFill>
                  <a:schemeClr val="tx1"/>
                </a:solidFill>
                <a:effectLst/>
                <a:latin typeface="+mn-lt"/>
                <a:ea typeface="+mn-ea"/>
                <a:cs typeface="+mn-cs"/>
              </a:rPr>
              <a:t> 1</a:t>
            </a:r>
            <a:r>
              <a:rPr lang="zh-CN" altLang="en-US" sz="1200" kern="1200" dirty="0">
                <a:solidFill>
                  <a:schemeClr val="tx1"/>
                </a:solidFill>
                <a:effectLst/>
                <a:latin typeface="+mn-lt"/>
                <a:ea typeface="+mn-ea"/>
                <a:cs typeface="+mn-cs"/>
              </a:rPr>
              <a:t>，然后用算法推测一个账号是</a:t>
            </a:r>
            <a:r>
              <a:rPr lang="en-US" sz="1200" kern="1200" dirty="0">
                <a:solidFill>
                  <a:schemeClr val="tx1"/>
                </a:solidFill>
                <a:effectLst/>
                <a:latin typeface="+mn-lt"/>
                <a:ea typeface="+mn-ea"/>
                <a:cs typeface="+mn-cs"/>
              </a:rPr>
              <a:t> 0 </a:t>
            </a:r>
            <a:r>
              <a:rPr lang="zh-CN" altLang="en-US" sz="1200" kern="1200" dirty="0">
                <a:solidFill>
                  <a:schemeClr val="tx1"/>
                </a:solidFill>
                <a:effectLst/>
                <a:latin typeface="+mn-lt"/>
                <a:ea typeface="+mn-ea"/>
                <a:cs typeface="+mn-cs"/>
              </a:rPr>
              <a:t>还是</a:t>
            </a:r>
            <a:r>
              <a:rPr lang="en-US" sz="1200" kern="1200" dirty="0">
                <a:solidFill>
                  <a:schemeClr val="tx1"/>
                </a:solidFill>
                <a:effectLst/>
                <a:latin typeface="+mn-lt"/>
                <a:ea typeface="+mn-ea"/>
                <a:cs typeface="+mn-cs"/>
              </a:rPr>
              <a:t> 1</a:t>
            </a:r>
            <a:r>
              <a:rPr lang="zh-CN" altLang="en-US" sz="1200" kern="1200" dirty="0">
                <a:solidFill>
                  <a:schemeClr val="tx1"/>
                </a:solidFill>
                <a:effectLst/>
                <a:latin typeface="+mn-lt"/>
                <a:ea typeface="+mn-ea"/>
                <a:cs typeface="+mn-cs"/>
              </a:rPr>
              <a:t>，因为只有少数的离散值，所以我把它归为分类问题。</a:t>
            </a:r>
            <a:endParaRPr lang="en-US"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27</a:t>
            </a:fld>
            <a:endParaRPr lang="zh-CN" altLang="en-US"/>
          </a:p>
        </p:txBody>
      </p:sp>
    </p:spTree>
    <p:extLst>
      <p:ext uri="{BB962C8B-B14F-4D97-AF65-F5344CB8AC3E}">
        <p14:creationId xmlns:p14="http://schemas.microsoft.com/office/powerpoint/2010/main" val="3753671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照片分类</a:t>
            </a:r>
            <a:endParaRPr lang="en-US" altLang="zh-CN"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28</a:t>
            </a:fld>
            <a:endParaRPr lang="zh-CN" altLang="en-US"/>
          </a:p>
        </p:txBody>
      </p:sp>
    </p:spTree>
    <p:extLst>
      <p:ext uri="{BB962C8B-B14F-4D97-AF65-F5344CB8AC3E}">
        <p14:creationId xmlns:p14="http://schemas.microsoft.com/office/powerpoint/2010/main" val="2033661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大型的数据库存储消费者信息。检索这些顾客数据集，自动地发现市场分类，并自动地把顾客划分到不同的细分市场中，你才能自动并更有效地销售或不同的细分市场一起进行销售。这也是无监督学习，因为我们拥有所有的顾客数据，但我们没有提前知道是什么的细分市场，以及分别有哪些我们数据集中的顾客。</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如果你知道数据中心中，那些计算机经常协作工作。那么，你可以重新分配资源，重新布局网络。由此优化数据中心，优化数据通信。</a:t>
            </a:r>
            <a:endParaRPr lang="en-US" dirty="0"/>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29</a:t>
            </a:fld>
            <a:endParaRPr lang="en-US"/>
          </a:p>
        </p:txBody>
      </p:sp>
    </p:spTree>
    <p:extLst>
      <p:ext uri="{BB962C8B-B14F-4D97-AF65-F5344CB8AC3E}">
        <p14:creationId xmlns:p14="http://schemas.microsoft.com/office/powerpoint/2010/main" val="409864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微软雅黑" panose="020B0503020204020204" pitchFamily="34" charset="-122"/>
                <a:ea typeface="微软雅黑" panose="020B0503020204020204" pitchFamily="34" charset="-122"/>
              </a:rPr>
              <a:t>在机器学习的有监督学习算法中，我们的目标是学习出一个稳定的且在各个方面表现都较好的模型，但实际情况往往不这么理想，有时我们只能得到多个有偏好的模型（弱监督模型，在某些方面表现的比较好）。集成学习就是组合这里的多个弱监督模型以期得到一个更好更全面的强监督模型，集成学习潜在的思想是即便某一个弱分类器得到了错误的预测，其他的弱分类器也可以将错误纠正回来。</a:t>
            </a:r>
          </a:p>
        </p:txBody>
      </p:sp>
      <p:sp>
        <p:nvSpPr>
          <p:cNvPr id="4" name="灯片编号占位符 3"/>
          <p:cNvSpPr>
            <a:spLocks noGrp="1"/>
          </p:cNvSpPr>
          <p:nvPr>
            <p:ph type="sldNum" sz="quarter" idx="5"/>
          </p:nvPr>
        </p:nvSpPr>
        <p:spPr/>
        <p:txBody>
          <a:bodyPr/>
          <a:lstStyle/>
          <a:p>
            <a:fld id="{78D9EDF5-FFBA-46F6-8F2B-6802F7A5B663}" type="slidenum">
              <a:rPr lang="zh-CN" altLang="en-US" smtClean="0"/>
              <a:t>32</a:t>
            </a:fld>
            <a:endParaRPr lang="zh-CN" altLang="en-US"/>
          </a:p>
        </p:txBody>
      </p:sp>
    </p:spTree>
    <p:extLst>
      <p:ext uri="{BB962C8B-B14F-4D97-AF65-F5344CB8AC3E}">
        <p14:creationId xmlns:p14="http://schemas.microsoft.com/office/powerpoint/2010/main" val="1788026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监督式学习就好比你在学习的时候，有一个导师在旁边指点，他知道怎么是对的怎么是错的，但在很多实际问题中，例如国际象棋，围棋，这种有成千上万种组合方式的情况，不可能有一个导师知道所有可能的结果。</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好比你有一只还没有训练好的小狗，每当它把屋子弄乱后，就减少美味食物的数量（惩罚），每次表现不错时，就加倍美味食物的数量（奖励），那么小狗最终会学到一个知识，就是把客厅弄乱是不好的行为。</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非监督式会找到用户先前已经阅读过类似的文章并向他们推荐其一，而强化学习将通过向用户先推荐少量的新闻，并不断获得来自用户的反馈，最后构建用户可能会喜欢的文章的“知识图”。</a:t>
            </a:r>
          </a:p>
        </p:txBody>
      </p:sp>
      <p:sp>
        <p:nvSpPr>
          <p:cNvPr id="4" name="灯片编号占位符 3"/>
          <p:cNvSpPr>
            <a:spLocks noGrp="1"/>
          </p:cNvSpPr>
          <p:nvPr>
            <p:ph type="sldNum" sz="quarter" idx="5"/>
          </p:nvPr>
        </p:nvSpPr>
        <p:spPr/>
        <p:txBody>
          <a:bodyPr/>
          <a:lstStyle/>
          <a:p>
            <a:fld id="{78D9EDF5-FFBA-46F6-8F2B-6802F7A5B663}" type="slidenum">
              <a:rPr lang="zh-CN" altLang="en-US" smtClean="0"/>
              <a:t>33</a:t>
            </a:fld>
            <a:endParaRPr lang="zh-CN" altLang="en-US"/>
          </a:p>
        </p:txBody>
      </p:sp>
    </p:spTree>
    <p:extLst>
      <p:ext uri="{BB962C8B-B14F-4D97-AF65-F5344CB8AC3E}">
        <p14:creationId xmlns:p14="http://schemas.microsoft.com/office/powerpoint/2010/main" val="3909775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通过数据可视化发现异常数据？数据过滤：结构化？选择特征。数据准备的过程是很长的。</a:t>
            </a:r>
            <a:endParaRPr lang="en-US" altLang="zh-CN" dirty="0"/>
          </a:p>
          <a:p>
            <a:r>
              <a:rPr lang="zh-CN" altLang="en-US" dirty="0"/>
              <a:t>残缺数据，错误数据，重复数据</a:t>
            </a:r>
            <a:endParaRPr lang="en-US" altLang="zh-CN" dirty="0"/>
          </a:p>
          <a:p>
            <a:r>
              <a:rPr lang="zh-CN" altLang="en-US" dirty="0"/>
              <a:t>处理数据缺失：删除，人工填写，自动填充（最常用）</a:t>
            </a:r>
            <a:endParaRPr lang="en-US" altLang="zh-CN" dirty="0"/>
          </a:p>
          <a:p>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35</a:t>
            </a:fld>
            <a:endParaRPr lang="zh-CN" altLang="en-US"/>
          </a:p>
        </p:txBody>
      </p:sp>
    </p:spTree>
    <p:extLst>
      <p:ext uri="{BB962C8B-B14F-4D97-AF65-F5344CB8AC3E}">
        <p14:creationId xmlns:p14="http://schemas.microsoft.com/office/powerpoint/2010/main" val="414567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训练集决定参数，验证集决定超参数，如果超参也由训练集得到，很容易造成过拟合</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测试集的数据，要尽可能贴近实际中总体的分布。一定要随机划分！</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36</a:t>
            </a:fld>
            <a:endParaRPr lang="zh-CN" altLang="en-US"/>
          </a:p>
        </p:txBody>
      </p:sp>
    </p:spTree>
    <p:extLst>
      <p:ext uri="{BB962C8B-B14F-4D97-AF65-F5344CB8AC3E}">
        <p14:creationId xmlns:p14="http://schemas.microsoft.com/office/powerpoint/2010/main" val="2443188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更多的数据绝对比一个更好的算法有效。小规模数据集数据的划分：</a:t>
            </a:r>
            <a:r>
              <a:rPr lang="en-US" altLang="zh-CN" sz="1200" b="0" i="0" kern="1200" dirty="0">
                <a:solidFill>
                  <a:schemeClr val="tx1"/>
                </a:solidFill>
                <a:effectLst/>
                <a:latin typeface="+mn-lt"/>
                <a:ea typeface="+mn-ea"/>
                <a:cs typeface="+mn-cs"/>
              </a:rPr>
              <a:t>60/20/20</a:t>
            </a:r>
            <a:r>
              <a:rPr lang="zh-CN" altLang="en-US" sz="1200" b="0" i="0" kern="1200" dirty="0">
                <a:solidFill>
                  <a:schemeClr val="tx1"/>
                </a:solidFill>
                <a:effectLst/>
                <a:latin typeface="+mn-lt"/>
                <a:ea typeface="+mn-ea"/>
                <a:cs typeface="+mn-cs"/>
              </a:rPr>
              <a:t>。大规模数据集数据的划分：</a:t>
            </a:r>
            <a:r>
              <a:rPr lang="en-US" altLang="zh-CN" sz="1200" b="0" i="0" kern="1200" dirty="0">
                <a:solidFill>
                  <a:schemeClr val="tx1"/>
                </a:solidFill>
                <a:effectLst/>
                <a:latin typeface="+mn-lt"/>
                <a:ea typeface="+mn-ea"/>
                <a:cs typeface="+mn-cs"/>
              </a:rPr>
              <a:t>98/01/01</a:t>
            </a:r>
          </a:p>
          <a:p>
            <a:r>
              <a:rPr lang="zh-CN" altLang="en-US" dirty="0"/>
              <a:t>最小数据集：</a:t>
            </a:r>
            <a:r>
              <a:rPr lang="en-US" altLang="zh-CN" dirty="0"/>
              <a:t>5000</a:t>
            </a:r>
            <a:r>
              <a:rPr lang="zh-CN" altLang="en-US" dirty="0"/>
              <a:t>个样本。</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37</a:t>
            </a:fld>
            <a:endParaRPr lang="zh-CN" altLang="en-US"/>
          </a:p>
        </p:txBody>
      </p:sp>
    </p:spTree>
    <p:extLst>
      <p:ext uri="{BB962C8B-B14F-4D97-AF65-F5344CB8AC3E}">
        <p14:creationId xmlns:p14="http://schemas.microsoft.com/office/powerpoint/2010/main" val="378858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9EDF5-FFBA-46F6-8F2B-6802F7A5B6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57853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人工的超参数选择过程，我们也可以采取类似参数搜索的办法，来提高效率，如果进行人工试错的方式，会非常浪费时间。</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38</a:t>
            </a:fld>
            <a:endParaRPr lang="zh-CN" altLang="en-US"/>
          </a:p>
        </p:txBody>
      </p:sp>
    </p:spTree>
    <p:extLst>
      <p:ext uri="{BB962C8B-B14F-4D97-AF65-F5344CB8AC3E}">
        <p14:creationId xmlns:p14="http://schemas.microsoft.com/office/powerpoint/2010/main" val="365492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泛化误差怎么确定？</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39</a:t>
            </a:fld>
            <a:endParaRPr lang="zh-CN" altLang="en-US"/>
          </a:p>
        </p:txBody>
      </p:sp>
    </p:spTree>
    <p:extLst>
      <p:ext uri="{BB962C8B-B14F-4D97-AF65-F5344CB8AC3E}">
        <p14:creationId xmlns:p14="http://schemas.microsoft.com/office/powerpoint/2010/main" val="1083370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想象一下你正站立在一个山坳里，发现山谷里有一堆金子</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梯度下降算法中，我们要做的就是看看我们的周围，并问自己要在某个方向上，用小碎步尽快下山。这些小碎步需要朝什么方向？你看一下周围，你会发现最佳的下山方向，走几步然后你再看看周围，再一次想想，我应该从什么方向迈着小碎步下山？然后你按照自己的判断又迈出一步，并依此类推，直到你接近局部最低点的位置。</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8D9EDF5-FFBA-46F6-8F2B-6802F7A5B663}" type="slidenum">
              <a:rPr lang="zh-CN" altLang="en-US" smtClean="0"/>
              <a:t>43</a:t>
            </a:fld>
            <a:endParaRPr lang="zh-CN" altLang="en-US"/>
          </a:p>
        </p:txBody>
      </p:sp>
    </p:spTree>
    <p:extLst>
      <p:ext uri="{BB962C8B-B14F-4D97-AF65-F5344CB8AC3E}">
        <p14:creationId xmlns:p14="http://schemas.microsoft.com/office/powerpoint/2010/main" val="4121373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有时候可能因为这个算法的名字中出现了</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回归</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使你感到困惑，但逻辑回归算法实际上是一种分类算法，它适用于标签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取值离散的情况。</a:t>
                </a:r>
                <a:endParaRPr lang="en-US" dirty="0"/>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有时候可能因为这个算法的名字中出现了</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回归</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使你感到困惑，但逻辑回归算法实际上是一种分类算法，它适用于标签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取值离散的情况。</a:t>
                </a:r>
                <a:endParaRPr lang="en-US" dirty="0"/>
              </a:p>
            </p:txBody>
          </p:sp>
        </mc:Fallback>
      </mc:AlternateContent>
      <p:sp>
        <p:nvSpPr>
          <p:cNvPr id="4" name="灯片编号占位符 3"/>
          <p:cNvSpPr>
            <a:spLocks noGrp="1"/>
          </p:cNvSpPr>
          <p:nvPr>
            <p:ph type="sldNum" sz="quarter" idx="5"/>
          </p:nvPr>
        </p:nvSpPr>
        <p:spPr/>
        <p:txBody>
          <a:bodyPr/>
          <a:lstStyle/>
          <a:p>
            <a:fld id="{78D9EDF5-FFBA-46F6-8F2B-6802F7A5B663}" type="slidenum">
              <a:rPr lang="zh-CN" altLang="en-US" smtClean="0"/>
              <a:t>45</a:t>
            </a:fld>
            <a:endParaRPr lang="zh-CN" altLang="en-US"/>
          </a:p>
        </p:txBody>
      </p:sp>
    </p:spTree>
    <p:extLst>
      <p:ext uri="{BB962C8B-B14F-4D97-AF65-F5344CB8AC3E}">
        <p14:creationId xmlns:p14="http://schemas.microsoft.com/office/powerpoint/2010/main" val="2674729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最多层的网络达到</a:t>
            </a:r>
            <a:r>
              <a:rPr lang="en-US" altLang="zh-CN" dirty="0"/>
              <a:t>1200</a:t>
            </a:r>
            <a:r>
              <a:rPr lang="zh-CN" altLang="en-US" dirty="0"/>
              <a:t>多层</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48</a:t>
            </a:fld>
            <a:endParaRPr lang="zh-CN" altLang="en-US"/>
          </a:p>
        </p:txBody>
      </p:sp>
    </p:spTree>
    <p:extLst>
      <p:ext uri="{BB962C8B-B14F-4D97-AF65-F5344CB8AC3E}">
        <p14:creationId xmlns:p14="http://schemas.microsoft.com/office/powerpoint/2010/main" val="1450123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假设有一个多物体检测的任务需要图像中的物体的类型和各物体在图像中的位置。传统机器学会将问题分解为两步：物体检测和物体识别。深度学习会直接将输入数据进行运算得到输出结果。</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49</a:t>
            </a:fld>
            <a:endParaRPr lang="zh-CN" altLang="en-US"/>
          </a:p>
        </p:txBody>
      </p:sp>
    </p:spTree>
    <p:extLst>
      <p:ext uri="{BB962C8B-B14F-4D97-AF65-F5344CB8AC3E}">
        <p14:creationId xmlns:p14="http://schemas.microsoft.com/office/powerpoint/2010/main" val="1660468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50</a:t>
            </a:fld>
            <a:endParaRPr lang="zh-CN" altLang="en-US"/>
          </a:p>
        </p:txBody>
      </p:sp>
    </p:spTree>
    <p:extLst>
      <p:ext uri="{BB962C8B-B14F-4D97-AF65-F5344CB8AC3E}">
        <p14:creationId xmlns:p14="http://schemas.microsoft.com/office/powerpoint/2010/main" val="116994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求和之后，神经细胞已经处于兴奋状态了，已经决定要向下一个神经元传递信号了，但是要传递多强烈的信号，要由激活函数来确定。</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给神经网络增加非线性因素。</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激活函数</a:t>
            </a:r>
            <a:r>
              <a:rPr lang="en-US" altLang="zh-CN" sz="1200" b="0" i="0" kern="1200" dirty="0">
                <a:solidFill>
                  <a:schemeClr val="tx1"/>
                </a:solidFill>
                <a:effectLst/>
                <a:latin typeface="+mn-lt"/>
                <a:ea typeface="+mn-ea"/>
                <a:cs typeface="+mn-cs"/>
              </a:rPr>
              <a:t>Tanh</a:t>
            </a:r>
            <a:r>
              <a:rPr lang="zh-CN" altLang="en-US" sz="1200" b="0" i="0" kern="1200" dirty="0">
                <a:solidFill>
                  <a:schemeClr val="tx1"/>
                </a:solidFill>
                <a:effectLst/>
                <a:latin typeface="+mn-lt"/>
                <a:ea typeface="+mn-ea"/>
                <a:cs typeface="+mn-cs"/>
              </a:rPr>
              <a:t>：双曲正切函数</a:t>
            </a:r>
            <a:endParaRPr lang="en-US" altLang="zh-CN" sz="1200" b="0" i="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51</a:t>
            </a:fld>
            <a:endParaRPr lang="zh-CN" altLang="en-US"/>
          </a:p>
        </p:txBody>
      </p:sp>
    </p:spTree>
    <p:extLst>
      <p:ext uri="{BB962C8B-B14F-4D97-AF65-F5344CB8AC3E}">
        <p14:creationId xmlns:p14="http://schemas.microsoft.com/office/powerpoint/2010/main" val="2626758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一个神经元的工作过程就在电光火石般的一瞬间结束了。</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53</a:t>
            </a:fld>
            <a:endParaRPr lang="zh-CN" altLang="en-US"/>
          </a:p>
        </p:txBody>
      </p:sp>
    </p:spTree>
    <p:extLst>
      <p:ext uri="{BB962C8B-B14F-4D97-AF65-F5344CB8AC3E}">
        <p14:creationId xmlns:p14="http://schemas.microsoft.com/office/powerpoint/2010/main" val="3403310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反向传播：根据一些神奇的数学公式（反向微分），把</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损失函数值用大喇叭喊话，告诉在前面计算的步骤中，影响</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这个值的每一个权重矩阵，然后对这些权重矩阵中的值做一个微小的修改（当然是向着好的方向修改，这一点可以用数学家的名誉来保证），然后重新输入样本进行训练。</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这样不断地迭代下去，直到以下一个或几个条件满足就停止训练：损失函数值非常小；迭代了指定的次数；计算机累吐血了</a:t>
            </a:r>
            <a:r>
              <a:rPr lang="en-US" altLang="zh-CN" sz="1200" b="0" i="0" kern="1200" dirty="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54</a:t>
            </a:fld>
            <a:endParaRPr lang="zh-CN" altLang="en-US"/>
          </a:p>
        </p:txBody>
      </p:sp>
    </p:spTree>
    <p:extLst>
      <p:ext uri="{BB962C8B-B14F-4D97-AF65-F5344CB8AC3E}">
        <p14:creationId xmlns:p14="http://schemas.microsoft.com/office/powerpoint/2010/main" val="2073905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9EDF5-FFBA-46F6-8F2B-6802F7A5B6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86704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单层的神经网络能够模拟一条二维平面上的直线，从而可以完成线性分割任务。而理论证明，两层神经网络可以无限逼近任意连续函数。</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55</a:t>
            </a:fld>
            <a:endParaRPr lang="zh-CN" altLang="en-US"/>
          </a:p>
        </p:txBody>
      </p:sp>
    </p:spTree>
    <p:extLst>
      <p:ext uri="{BB962C8B-B14F-4D97-AF65-F5344CB8AC3E}">
        <p14:creationId xmlns:p14="http://schemas.microsoft.com/office/powerpoint/2010/main" val="1089330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引出</a:t>
            </a:r>
            <a:r>
              <a:rPr lang="en-US" altLang="zh-CN" dirty="0" err="1"/>
              <a:t>Tensorflow</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58</a:t>
            </a:fld>
            <a:endParaRPr lang="zh-CN" altLang="en-US"/>
          </a:p>
        </p:txBody>
      </p:sp>
    </p:spTree>
    <p:extLst>
      <p:ext uri="{BB962C8B-B14F-4D97-AF65-F5344CB8AC3E}">
        <p14:creationId xmlns:p14="http://schemas.microsoft.com/office/powerpoint/2010/main" val="347470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AGI</a:t>
            </a:r>
            <a:r>
              <a:rPr lang="zh-CN" altLang="en-US" sz="1200" b="0" i="0" u="none" strike="noStrike" kern="1200" baseline="0" dirty="0">
                <a:solidFill>
                  <a:schemeClr val="tx1"/>
                </a:solidFill>
                <a:latin typeface="+mn-lt"/>
                <a:ea typeface="+mn-ea"/>
                <a:cs typeface="+mn-cs"/>
              </a:rPr>
              <a:t>：成功完成人类能够完成的智能任务</a:t>
            </a:r>
            <a:r>
              <a:rPr lang="en-US" sz="1200" b="0" i="0" u="none" strike="noStrike" kern="1200" baseline="0" dirty="0">
                <a:solidFill>
                  <a:schemeClr val="tx1"/>
                </a:solidFill>
                <a:latin typeface="+mn-lt"/>
                <a:ea typeface="+mn-ea"/>
                <a:cs typeface="+mn-cs"/>
              </a:rPr>
              <a:t>, including learning, planning and </a:t>
            </a:r>
            <a:r>
              <a:rPr lang="zh-CN" altLang="en-US" sz="1200" b="0" i="0" u="none" strike="noStrike" kern="1200" baseline="0" dirty="0">
                <a:solidFill>
                  <a:schemeClr val="tx1"/>
                </a:solidFill>
                <a:latin typeface="+mn-lt"/>
                <a:ea typeface="+mn-ea"/>
                <a:cs typeface="+mn-cs"/>
              </a:rPr>
              <a:t>在有不确定因素的情况下做决定</a:t>
            </a:r>
            <a:r>
              <a:rPr lang="en-US" sz="1200" b="0" i="0" u="none" strike="noStrike" kern="1200" baseline="0" dirty="0">
                <a:solidFill>
                  <a:schemeClr val="tx1"/>
                </a:solidFill>
                <a:latin typeface="+mn-lt"/>
                <a:ea typeface="+mn-ea"/>
                <a:cs typeface="+mn-cs"/>
              </a:rPr>
              <a:t>, communicating in natural language, making jokes, manipulating people, trading stocks, or… reprogramming itself.</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7</a:t>
            </a:fld>
            <a:endParaRPr lang="zh-CN" altLang="en-US"/>
          </a:p>
        </p:txBody>
      </p:sp>
    </p:spTree>
    <p:extLst>
      <p:ext uri="{BB962C8B-B14F-4D97-AF65-F5344CB8AC3E}">
        <p14:creationId xmlns:p14="http://schemas.microsoft.com/office/powerpoint/2010/main" val="213527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8</a:t>
            </a:fld>
            <a:endParaRPr lang="zh-CN" altLang="en-US"/>
          </a:p>
        </p:txBody>
      </p:sp>
    </p:spTree>
    <p:extLst>
      <p:ext uri="{BB962C8B-B14F-4D97-AF65-F5344CB8AC3E}">
        <p14:creationId xmlns:p14="http://schemas.microsoft.com/office/powerpoint/2010/main" val="1054619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的核心问题包括推理、知识、规划、学习、交流、感知、移动和操作物体的能力。</a:t>
            </a:r>
            <a:endParaRPr lang="en-US" altLang="zh-CN" sz="1200" b="0" i="0" u="none" strike="noStrike" kern="1200" baseline="0" dirty="0">
              <a:solidFill>
                <a:schemeClr val="tx1"/>
              </a:solidFill>
              <a:latin typeface="+mn-lt"/>
              <a:ea typeface="+mn-ea"/>
              <a:cs typeface="+mn-cs"/>
            </a:endParaRPr>
          </a:p>
          <a:p>
            <a:r>
              <a:rPr lang="zh-CN" altLang="en-US" sz="1200" b="0" i="0" kern="1200" dirty="0">
                <a:solidFill>
                  <a:schemeClr val="tx1"/>
                </a:solidFill>
                <a:effectLst/>
                <a:latin typeface="+mn-lt"/>
                <a:ea typeface="+mn-ea"/>
                <a:cs typeface="+mn-cs"/>
              </a:rPr>
              <a:t>如果把人工智能比喻成孩子大脑，那么机器学习是让孩子去掌握认知能力的过程</a:t>
            </a:r>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9</a:t>
            </a:fld>
            <a:endParaRPr lang="zh-CN" altLang="en-US"/>
          </a:p>
        </p:txBody>
      </p:sp>
    </p:spTree>
    <p:extLst>
      <p:ext uri="{BB962C8B-B14F-4D97-AF65-F5344CB8AC3E}">
        <p14:creationId xmlns:p14="http://schemas.microsoft.com/office/powerpoint/2010/main" val="430476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tx1"/>
                </a:solidFill>
                <a:latin typeface="+mn-lt"/>
                <a:ea typeface="+mn-ea"/>
                <a:cs typeface="+mn-cs"/>
              </a:rPr>
              <a:t>当然，你可以不使用机器学习的方式来实现人工智能，不过这需要你运用复杂的规则和决策树，再敲下几百万行的代码才行。通过描述猫来识别猫。</a:t>
            </a: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While it’s impossible to say what the future holds, one thing is certain: </a:t>
            </a:r>
            <a:r>
              <a:rPr lang="en-US" altLang="zh-CN" sz="1200" b="1" i="0" u="none" strike="noStrike" kern="1200" baseline="0" dirty="0">
                <a:solidFill>
                  <a:schemeClr val="tx1"/>
                </a:solidFill>
                <a:latin typeface="+mn-lt"/>
                <a:ea typeface="+mn-ea"/>
                <a:cs typeface="+mn-cs"/>
              </a:rPr>
              <a:t>2019</a:t>
            </a:r>
            <a:r>
              <a:rPr lang="en-US" sz="1200" b="1" i="0" u="none" strike="noStrike" kern="1200" baseline="0" dirty="0">
                <a:solidFill>
                  <a:schemeClr val="tx1"/>
                </a:solidFill>
                <a:latin typeface="+mn-lt"/>
                <a:ea typeface="+mn-ea"/>
                <a:cs typeface="+mn-cs"/>
              </a:rPr>
              <a:t> is a good time to start understanding how machines think</a:t>
            </a:r>
            <a:r>
              <a:rPr lang="en-US" sz="1200" b="0" i="0" u="none" strike="noStrike" kern="1200" baseline="0" dirty="0">
                <a:solidFill>
                  <a:schemeClr val="tx1"/>
                </a:solidFill>
                <a:latin typeface="+mn-lt"/>
                <a:ea typeface="+mn-ea"/>
                <a:cs typeface="+mn-cs"/>
              </a:rPr>
              <a:t>.</a:t>
            </a:r>
            <a:endParaRPr lang="en-US" altLang="zh-CN" dirty="0"/>
          </a:p>
          <a:p>
            <a:endParaRPr lang="en-US" dirty="0"/>
          </a:p>
        </p:txBody>
      </p:sp>
      <p:sp>
        <p:nvSpPr>
          <p:cNvPr id="4" name="灯片编号占位符 3"/>
          <p:cNvSpPr>
            <a:spLocks noGrp="1"/>
          </p:cNvSpPr>
          <p:nvPr>
            <p:ph type="sldNum" sz="quarter" idx="5"/>
          </p:nvPr>
        </p:nvSpPr>
        <p:spPr/>
        <p:txBody>
          <a:bodyPr/>
          <a:lstStyle/>
          <a:p>
            <a:fld id="{78D9EDF5-FFBA-46F6-8F2B-6802F7A5B663}" type="slidenum">
              <a:rPr lang="zh-CN" altLang="en-US" smtClean="0"/>
              <a:t>10</a:t>
            </a:fld>
            <a:endParaRPr lang="zh-CN" altLang="en-US"/>
          </a:p>
        </p:txBody>
      </p:sp>
    </p:spTree>
    <p:extLst>
      <p:ext uri="{BB962C8B-B14F-4D97-AF65-F5344CB8AC3E}">
        <p14:creationId xmlns:p14="http://schemas.microsoft.com/office/powerpoint/2010/main" val="1773722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即使是在机器学习的专业人士中，也不存在一个被广泛认可的定义来准确定义机器学习是什么或不是什么。</a:t>
            </a:r>
            <a:r>
              <a:rPr lang="zh-CN" altLang="en-US" sz="1200" b="0" i="0" kern="1200" dirty="0">
                <a:solidFill>
                  <a:schemeClr val="tx1"/>
                </a:solidFill>
                <a:effectLst/>
                <a:latin typeface="+mn-lt"/>
                <a:ea typeface="+mn-ea"/>
                <a:cs typeface="+mn-cs"/>
              </a:rPr>
              <a:t>研究计算机怎样模拟或实现人类的学习行为，以获取新的知识或技能，重新组织已有的知识结构使之不断改善自身的性能。</a:t>
            </a:r>
            <a:endParaRPr lang="en-US" altLang="zh-CN" b="0" dirty="0"/>
          </a:p>
          <a:p>
            <a:r>
              <a:rPr lang="en-US" altLang="zh-CN" dirty="0"/>
              <a:t>Samuel</a:t>
            </a:r>
            <a:r>
              <a:rPr lang="zh-CN" altLang="en-US" dirty="0"/>
              <a:t>西洋棋的故事</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9EDF5-FFBA-46F6-8F2B-6802F7A5B6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0409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3_2">
    <p:spTree>
      <p:nvGrpSpPr>
        <p:cNvPr id="1" name=""/>
        <p:cNvGrpSpPr/>
        <p:nvPr/>
      </p:nvGrpSpPr>
      <p:grpSpPr>
        <a:xfrm>
          <a:off x="0" y="0"/>
          <a:ext cx="0" cy="0"/>
          <a:chOff x="0" y="0"/>
          <a:chExt cx="0" cy="0"/>
        </a:xfrm>
      </p:grpSpPr>
      <p:grpSp>
        <p:nvGrpSpPr>
          <p:cNvPr id="6" name="组 5"/>
          <p:cNvGrpSpPr/>
          <p:nvPr userDrawn="1"/>
        </p:nvGrpSpPr>
        <p:grpSpPr>
          <a:xfrm>
            <a:off x="-2" y="-3346"/>
            <a:ext cx="2366311" cy="1187910"/>
            <a:chOff x="-2" y="-3347"/>
            <a:chExt cx="6837220" cy="3432347"/>
          </a:xfrm>
        </p:grpSpPr>
        <p:sp>
          <p:nvSpPr>
            <p:cNvPr id="4" name="斜纹 3"/>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斜纹 4"/>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0" name="文本占位符 4"/>
          <p:cNvSpPr>
            <a:spLocks noGrp="1"/>
          </p:cNvSpPr>
          <p:nvPr>
            <p:ph type="body" sz="quarter" idx="10" hasCustomPrompt="1"/>
          </p:nvPr>
        </p:nvSpPr>
        <p:spPr>
          <a:xfrm>
            <a:off x="372525" y="226697"/>
            <a:ext cx="5232209" cy="573404"/>
          </a:xfrm>
          <a:prstGeom prst="rect">
            <a:avLst/>
          </a:prstGeom>
        </p:spPr>
        <p:txBody>
          <a:bodyPr/>
          <a:lstStyle>
            <a:lvl1pPr marL="0" indent="0" algn="l">
              <a:lnSpc>
                <a:spcPct val="100000"/>
              </a:lnSpc>
              <a:buNone/>
              <a:defRPr sz="3200" b="1">
                <a:solidFill>
                  <a:schemeClr val="tx2">
                    <a:lumMod val="75000"/>
                  </a:schemeClr>
                </a:solidFill>
                <a:latin typeface="华文楷体" panose="02010600040101010101" pitchFamily="2" charset="-122"/>
                <a:ea typeface="华文楷体" panose="02010600040101010101" pitchFamily="2" charset="-122"/>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11" name="文本占位符 4"/>
          <p:cNvSpPr>
            <a:spLocks noGrp="1"/>
          </p:cNvSpPr>
          <p:nvPr>
            <p:ph type="body" sz="quarter" idx="12" hasCustomPrompt="1"/>
          </p:nvPr>
        </p:nvSpPr>
        <p:spPr>
          <a:xfrm>
            <a:off x="372525" y="800101"/>
            <a:ext cx="11446950" cy="296558"/>
          </a:xfrm>
          <a:prstGeom prst="rect">
            <a:avLst/>
          </a:prstGeom>
        </p:spPr>
        <p:txBody>
          <a:bodyPr/>
          <a:lstStyle>
            <a:lvl1pPr marL="0" indent="0" algn="l">
              <a:lnSpc>
                <a:spcPct val="100000"/>
              </a:lnSpc>
              <a:buNone/>
              <a:defRPr sz="1600">
                <a:solidFill>
                  <a:schemeClr val="bg1">
                    <a:lumMod val="65000"/>
                  </a:schemeClr>
                </a:solidFill>
                <a:latin typeface="华文楷体" panose="02010600040101010101" pitchFamily="2" charset="-122"/>
                <a:ea typeface="华文楷体" panose="02010600040101010101" pitchFamily="2" charset="-122"/>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49726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2019/11/3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12992948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911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2019/11/3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8396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EA9EDC-3567-43B4-8873-D3D4C2FA1902}" type="datetimeFigureOut">
              <a:rPr lang="zh-CN" altLang="en-US" smtClean="0"/>
              <a:t>2019/11/3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1993054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7EA9EDC-3567-43B4-8873-D3D4C2FA1902}" type="datetimeFigureOut">
              <a:rPr lang="zh-CN" altLang="en-US" smtClean="0"/>
              <a:t>2019/11/3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3867716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EA9EDC-3567-43B4-8873-D3D4C2FA1902}" type="datetimeFigureOut">
              <a:rPr lang="zh-CN" altLang="en-US" smtClean="0"/>
              <a:t>2019/11/3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2023181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7EA9EDC-3567-43B4-8873-D3D4C2FA1902}" type="datetimeFigureOut">
              <a:rPr lang="zh-CN" altLang="en-US" smtClean="0"/>
              <a:t>2019/11/3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1033408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7EA9EDC-3567-43B4-8873-D3D4C2FA1902}" type="datetimeFigureOut">
              <a:rPr lang="zh-CN" altLang="en-US" smtClean="0"/>
              <a:t>2019/11/3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4173702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EA9EDC-3567-43B4-8873-D3D4C2FA1902}" type="datetimeFigureOut">
              <a:rPr lang="zh-CN" altLang="en-US" smtClean="0"/>
              <a:t>2019/11/3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4291800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EA9EDC-3567-43B4-8873-D3D4C2FA1902}" type="datetimeFigureOut">
              <a:rPr lang="zh-CN" altLang="en-US" smtClean="0"/>
              <a:t>2019/11/3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2916595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15515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EA9EDC-3567-43B4-8873-D3D4C2FA1902}" type="datetimeFigureOut">
              <a:rPr lang="zh-CN" altLang="en-US" smtClean="0"/>
              <a:t>2019/11/3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504464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EA9EDC-3567-43B4-8873-D3D4C2FA1902}" type="datetimeFigureOut">
              <a:rPr lang="zh-CN" altLang="en-US" smtClean="0"/>
              <a:t>2019/11/3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3526274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7EA9EDC-3567-43B4-8873-D3D4C2FA1902}" type="datetimeFigureOut">
              <a:rPr lang="zh-CN" altLang="en-US" smtClean="0"/>
              <a:t>2019/11/3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2962108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7EA9EDC-3567-43B4-8873-D3D4C2FA1902}" type="datetimeFigureOut">
              <a:rPr lang="zh-CN" altLang="en-US" smtClean="0"/>
              <a:t>2019/11/3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4238933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副标题页_2">
    <p:spTree>
      <p:nvGrpSpPr>
        <p:cNvPr id="1" name=""/>
        <p:cNvGrpSpPr/>
        <p:nvPr/>
      </p:nvGrpSpPr>
      <p:grpSpPr>
        <a:xfrm>
          <a:off x="0" y="0"/>
          <a:ext cx="0" cy="0"/>
          <a:chOff x="0" y="0"/>
          <a:chExt cx="0" cy="0"/>
        </a:xfrm>
      </p:grpSpPr>
      <p:pic>
        <p:nvPicPr>
          <p:cNvPr id="16" name="图片 15" descr="图片包含 天空, 户外, 建筑物, 工厂&#10;&#10;已生成极高可信度的说明"/>
          <p:cNvPicPr>
            <a:picLocks noChangeAspect="1"/>
          </p:cNvPicPr>
          <p:nvPr userDrawn="1"/>
        </p:nvPicPr>
        <p:blipFill rotWithShape="1">
          <a:blip r:embed="rId2" cstate="screen"/>
          <a:srcRect/>
          <a:stretch>
            <a:fillRect/>
          </a:stretch>
        </p:blipFill>
        <p:spPr>
          <a:xfrm>
            <a:off x="0" y="-1"/>
            <a:ext cx="12206512" cy="6858001"/>
          </a:xfrm>
          <a:prstGeom prst="rect">
            <a:avLst/>
          </a:prstGeom>
        </p:spPr>
      </p:pic>
      <p:sp>
        <p:nvSpPr>
          <p:cNvPr id="10" name="矩形 9"/>
          <p:cNvSpPr/>
          <p:nvPr userDrawn="1"/>
        </p:nvSpPr>
        <p:spPr>
          <a:xfrm>
            <a:off x="0" y="-3347"/>
            <a:ext cx="12206512" cy="6861347"/>
          </a:xfrm>
          <a:prstGeom prst="rect">
            <a:avLst/>
          </a:prstGeom>
          <a:gradFill>
            <a:gsLst>
              <a:gs pos="0">
                <a:schemeClr val="bg1">
                  <a:alpha val="77000"/>
                </a:schemeClr>
              </a:gs>
              <a:gs pos="9000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斜纹 10"/>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斜纹 11"/>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userDrawn="1"/>
        </p:nvSpPr>
        <p:spPr>
          <a:xfrm rot="10800000">
            <a:off x="5496130" y="3167902"/>
            <a:ext cx="6695861" cy="3686751"/>
          </a:xfrm>
          <a:prstGeom prst="diagStripe">
            <a:avLst>
              <a:gd name="adj" fmla="val 45899"/>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斜纹 13"/>
          <p:cNvSpPr/>
          <p:nvPr userDrawn="1"/>
        </p:nvSpPr>
        <p:spPr>
          <a:xfrm rot="10800000">
            <a:off x="2722418" y="4478038"/>
            <a:ext cx="9469582" cy="2379961"/>
          </a:xfrm>
          <a:prstGeom prst="diagStripe">
            <a:avLst>
              <a:gd name="adj" fmla="val 50162"/>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文本占位符 4"/>
          <p:cNvSpPr>
            <a:spLocks noGrp="1"/>
          </p:cNvSpPr>
          <p:nvPr>
            <p:ph type="body" sz="quarter" idx="10" hasCustomPrompt="1"/>
          </p:nvPr>
        </p:nvSpPr>
        <p:spPr>
          <a:xfrm>
            <a:off x="1089498" y="3073805"/>
            <a:ext cx="8437124" cy="749165"/>
          </a:xfrm>
          <a:prstGeom prst="rect">
            <a:avLst/>
          </a:prstGeom>
        </p:spPr>
        <p:txBody>
          <a:bodyPr/>
          <a:lstStyle>
            <a:lvl1pPr marL="0" indent="0" algn="l">
              <a:lnSpc>
                <a:spcPct val="100000"/>
              </a:lnSpc>
              <a:buNone/>
              <a:defRPr sz="4800" b="1">
                <a:solidFill>
                  <a:schemeClr val="tx2">
                    <a:lumMod val="75000"/>
                  </a:schemeClr>
                </a:solidFill>
                <a:latin typeface="华文楷体" panose="02010600040101010101" charset="-122"/>
                <a:ea typeface="华文楷体" panose="02010600040101010101" charset="-122"/>
                <a:cs typeface="华文楷体" panose="02010600040101010101" charset="-122"/>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pic>
        <p:nvPicPr>
          <p:cNvPr id="15" name="图片 14"/>
          <p:cNvPicPr>
            <a:picLocks noChangeAspect="1"/>
          </p:cNvPicPr>
          <p:nvPr userDrawn="1"/>
        </p:nvPicPr>
        <p:blipFill>
          <a:blip r:embed="rId3">
            <a:clrChange>
              <a:clrFrom>
                <a:srgbClr val="FFFFFF"/>
              </a:clrFrom>
              <a:clrTo>
                <a:srgbClr val="FFFFFF">
                  <a:alpha val="0"/>
                </a:srgbClr>
              </a:clrTo>
            </a:clrChange>
          </a:blip>
          <a:stretch>
            <a:fillRect/>
          </a:stretch>
        </p:blipFill>
        <p:spPr>
          <a:xfrm>
            <a:off x="9519172" y="271429"/>
            <a:ext cx="2504289" cy="696714"/>
          </a:xfrm>
          <a:prstGeom prst="rect">
            <a:avLst/>
          </a:prstGeom>
        </p:spPr>
      </p:pic>
    </p:spTree>
    <p:extLst>
      <p:ext uri="{BB962C8B-B14F-4D97-AF65-F5344CB8AC3E}">
        <p14:creationId xmlns:p14="http://schemas.microsoft.com/office/powerpoint/2010/main" val="1690562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内容页_3_2">
    <p:spTree>
      <p:nvGrpSpPr>
        <p:cNvPr id="1" name=""/>
        <p:cNvGrpSpPr/>
        <p:nvPr/>
      </p:nvGrpSpPr>
      <p:grpSpPr>
        <a:xfrm>
          <a:off x="0" y="0"/>
          <a:ext cx="0" cy="0"/>
          <a:chOff x="0" y="0"/>
          <a:chExt cx="0" cy="0"/>
        </a:xfrm>
      </p:grpSpPr>
      <p:grpSp>
        <p:nvGrpSpPr>
          <p:cNvPr id="6" name="组 5"/>
          <p:cNvGrpSpPr/>
          <p:nvPr userDrawn="1"/>
        </p:nvGrpSpPr>
        <p:grpSpPr>
          <a:xfrm>
            <a:off x="-2" y="-3346"/>
            <a:ext cx="2366311" cy="1187910"/>
            <a:chOff x="-2" y="-3347"/>
            <a:chExt cx="6837220" cy="3432347"/>
          </a:xfrm>
        </p:grpSpPr>
        <p:sp>
          <p:nvSpPr>
            <p:cNvPr id="4" name="斜纹 3"/>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斜纹 4"/>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0" name="文本占位符 4"/>
          <p:cNvSpPr>
            <a:spLocks noGrp="1"/>
          </p:cNvSpPr>
          <p:nvPr>
            <p:ph type="body" sz="quarter" idx="10" hasCustomPrompt="1"/>
          </p:nvPr>
        </p:nvSpPr>
        <p:spPr>
          <a:xfrm>
            <a:off x="372525" y="226697"/>
            <a:ext cx="5232209" cy="573404"/>
          </a:xfrm>
          <a:prstGeom prst="rect">
            <a:avLst/>
          </a:prstGeom>
        </p:spPr>
        <p:txBody>
          <a:bodyPr/>
          <a:lstStyle>
            <a:lvl1pPr marL="0" indent="0" algn="l">
              <a:lnSpc>
                <a:spcPct val="100000"/>
              </a:lnSpc>
              <a:buNone/>
              <a:defRPr sz="3200" b="1">
                <a:solidFill>
                  <a:schemeClr val="tx2">
                    <a:lumMod val="75000"/>
                  </a:schemeClr>
                </a:solidFill>
                <a:latin typeface="微软雅黑" panose="020B0503020204020204" pitchFamily="34" charset="-122"/>
                <a:ea typeface="微软雅黑" panose="020B0503020204020204" pitchFamily="34" charset="-122"/>
                <a:cs typeface="Segoe UI" panose="020B0502040204020203"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11" name="文本占位符 4"/>
          <p:cNvSpPr>
            <a:spLocks noGrp="1"/>
          </p:cNvSpPr>
          <p:nvPr>
            <p:ph type="body" sz="quarter" idx="12" hasCustomPrompt="1"/>
          </p:nvPr>
        </p:nvSpPr>
        <p:spPr>
          <a:xfrm>
            <a:off x="372525" y="800101"/>
            <a:ext cx="11446950" cy="296558"/>
          </a:xfrm>
          <a:prstGeom prst="rect">
            <a:avLst/>
          </a:prstGeom>
        </p:spPr>
        <p:txBody>
          <a:bodyPr/>
          <a:lstStyle>
            <a:lvl1pPr marL="0" indent="0" algn="l">
              <a:lnSpc>
                <a:spcPct val="100000"/>
              </a:lnSpc>
              <a:buNone/>
              <a:defRPr sz="1600">
                <a:solidFill>
                  <a:schemeClr val="bg1">
                    <a:lumMod val="65000"/>
                  </a:schemeClr>
                </a:solidFill>
                <a:latin typeface="华文楷体" panose="02010600040101010101" charset="-122"/>
                <a:ea typeface="华文楷体" panose="02010600040101010101" charset="-122"/>
                <a:cs typeface="Segoe UI" panose="020B0502040204020203"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35028534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0918" y="178593"/>
            <a:ext cx="12213836" cy="1714501"/>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400"/>
              <a:buFont typeface="Gill Sans"/>
              <a:buNone/>
              <a:defRPr sz="45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4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2pPr>
            <a:lvl3pPr marL="0" marR="0" lvl="2" indent="0" algn="l" rtl="0">
              <a:lnSpc>
                <a:spcPct val="90000"/>
              </a:lnSpc>
              <a:spcBef>
                <a:spcPts val="0"/>
              </a:spcBef>
              <a:spcAft>
                <a:spcPts val="0"/>
              </a:spcAft>
              <a:buClr>
                <a:srgbClr val="535353"/>
              </a:buClr>
              <a:buSzPts val="14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3pPr>
            <a:lvl4pPr marL="0" marR="0" lvl="3" indent="0" algn="l" rtl="0">
              <a:lnSpc>
                <a:spcPct val="90000"/>
              </a:lnSpc>
              <a:spcBef>
                <a:spcPts val="0"/>
              </a:spcBef>
              <a:spcAft>
                <a:spcPts val="0"/>
              </a:spcAft>
              <a:buClr>
                <a:srgbClr val="535353"/>
              </a:buClr>
              <a:buSzPts val="14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4pPr>
            <a:lvl5pPr marL="0" marR="0" lvl="4" indent="0" algn="l" rtl="0">
              <a:lnSpc>
                <a:spcPct val="90000"/>
              </a:lnSpc>
              <a:spcBef>
                <a:spcPts val="0"/>
              </a:spcBef>
              <a:spcAft>
                <a:spcPts val="0"/>
              </a:spcAft>
              <a:buClr>
                <a:srgbClr val="535353"/>
              </a:buClr>
              <a:buSzPts val="14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5pPr>
            <a:lvl6pPr marL="0" marR="0" lvl="5" indent="0" algn="l" rtl="0">
              <a:lnSpc>
                <a:spcPct val="90000"/>
              </a:lnSpc>
              <a:spcBef>
                <a:spcPts val="0"/>
              </a:spcBef>
              <a:spcAft>
                <a:spcPts val="0"/>
              </a:spcAft>
              <a:buClr>
                <a:srgbClr val="535353"/>
              </a:buClr>
              <a:buSzPts val="14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6pPr>
            <a:lvl7pPr marL="0" marR="0" lvl="6" indent="0" algn="l" rtl="0">
              <a:lnSpc>
                <a:spcPct val="90000"/>
              </a:lnSpc>
              <a:spcBef>
                <a:spcPts val="0"/>
              </a:spcBef>
              <a:spcAft>
                <a:spcPts val="0"/>
              </a:spcAft>
              <a:buClr>
                <a:srgbClr val="535353"/>
              </a:buClr>
              <a:buSzPts val="14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7pPr>
            <a:lvl8pPr marL="0" marR="0" lvl="7" indent="0" algn="l" rtl="0">
              <a:lnSpc>
                <a:spcPct val="90000"/>
              </a:lnSpc>
              <a:spcBef>
                <a:spcPts val="0"/>
              </a:spcBef>
              <a:spcAft>
                <a:spcPts val="0"/>
              </a:spcAft>
              <a:buClr>
                <a:srgbClr val="535353"/>
              </a:buClr>
              <a:buSzPts val="14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8pPr>
            <a:lvl9pPr marL="0" marR="0" lvl="8" indent="0" algn="l" rtl="0">
              <a:lnSpc>
                <a:spcPct val="90000"/>
              </a:lnSpc>
              <a:spcBef>
                <a:spcPts val="0"/>
              </a:spcBef>
              <a:spcAft>
                <a:spcPts val="0"/>
              </a:spcAft>
              <a:buClr>
                <a:srgbClr val="535353"/>
              </a:buClr>
              <a:buSzPts val="14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9pPr>
          </a:lstStyle>
          <a:p>
            <a:endParaRPr/>
          </a:p>
        </p:txBody>
      </p:sp>
      <p:sp>
        <p:nvSpPr>
          <p:cNvPr id="15" name="Google Shape;15;p3"/>
          <p:cNvSpPr txBox="1">
            <a:spLocks noGrp="1"/>
          </p:cNvSpPr>
          <p:nvPr>
            <p:ph type="body" idx="1"/>
          </p:nvPr>
        </p:nvSpPr>
        <p:spPr>
          <a:xfrm>
            <a:off x="240281" y="1946672"/>
            <a:ext cx="11711439" cy="4018360"/>
          </a:xfrm>
          <a:prstGeom prst="rect">
            <a:avLst/>
          </a:prstGeom>
          <a:noFill/>
          <a:ln>
            <a:noFill/>
          </a:ln>
        </p:spPr>
        <p:txBody>
          <a:bodyPr spcFirstLastPara="1" wrap="square" lIns="91425" tIns="91425" rIns="91425" bIns="91425" anchor="ctr" anchorCtr="0">
            <a:noAutofit/>
          </a:bodyPr>
          <a:lstStyle>
            <a:lvl1pPr marL="228600" marR="0" lvl="0" indent="-418465" algn="l" rtl="0">
              <a:lnSpc>
                <a:spcPct val="100000"/>
              </a:lnSpc>
              <a:spcBef>
                <a:spcPts val="1650"/>
              </a:spcBef>
              <a:spcAft>
                <a:spcPts val="0"/>
              </a:spcAft>
              <a:buClr>
                <a:srgbClr val="000000"/>
              </a:buClr>
              <a:buSzPts val="9576"/>
              <a:buFont typeface="Gill Sans"/>
              <a:buChar char="•"/>
              <a:defRPr sz="2800" b="0" i="0" u="none" strike="noStrike" cap="none">
                <a:solidFill>
                  <a:srgbClr val="000000"/>
                </a:solidFill>
                <a:latin typeface="Gill Sans"/>
                <a:ea typeface="Gill Sans"/>
                <a:cs typeface="Gill Sans"/>
                <a:sym typeface="Gill Sans"/>
              </a:defRPr>
            </a:lvl1pPr>
            <a:lvl2pPr marL="457200" marR="0" lvl="1" indent="-386080" algn="l" rtl="0">
              <a:lnSpc>
                <a:spcPct val="100000"/>
              </a:lnSpc>
              <a:spcBef>
                <a:spcPts val="400"/>
              </a:spcBef>
              <a:spcAft>
                <a:spcPts val="0"/>
              </a:spcAft>
              <a:buClr>
                <a:srgbClr val="000000"/>
              </a:buClr>
              <a:buSzPts val="8550"/>
              <a:buFont typeface="Gill Sans"/>
              <a:buChar char="-"/>
              <a:defRPr sz="2500" b="0" i="0" u="none" strike="noStrike" cap="none">
                <a:solidFill>
                  <a:srgbClr val="000000"/>
                </a:solidFill>
                <a:latin typeface="Gill Sans"/>
                <a:ea typeface="Gill Sans"/>
                <a:cs typeface="Gill Sans"/>
                <a:sym typeface="Gill Sans"/>
              </a:defRPr>
            </a:lvl2pPr>
            <a:lvl3pPr marL="685800" marR="0" lvl="2" indent="-386080" algn="l" rtl="0">
              <a:lnSpc>
                <a:spcPct val="100000"/>
              </a:lnSpc>
              <a:spcBef>
                <a:spcPts val="400"/>
              </a:spcBef>
              <a:spcAft>
                <a:spcPts val="0"/>
              </a:spcAft>
              <a:buClr>
                <a:srgbClr val="000000"/>
              </a:buClr>
              <a:buSzPts val="8550"/>
              <a:buFont typeface="Gill Sans"/>
              <a:buChar char="•"/>
              <a:defRPr sz="2500" b="0" i="0" u="none" strike="noStrike" cap="none">
                <a:solidFill>
                  <a:srgbClr val="000000"/>
                </a:solidFill>
                <a:latin typeface="Gill Sans"/>
                <a:ea typeface="Gill Sans"/>
                <a:cs typeface="Gill Sans"/>
                <a:sym typeface="Gill Sans"/>
              </a:defRPr>
            </a:lvl3pPr>
            <a:lvl4pPr marL="914400" marR="0" lvl="3" indent="-386080" algn="l" rtl="0">
              <a:lnSpc>
                <a:spcPct val="100000"/>
              </a:lnSpc>
              <a:spcBef>
                <a:spcPts val="400"/>
              </a:spcBef>
              <a:spcAft>
                <a:spcPts val="0"/>
              </a:spcAft>
              <a:buClr>
                <a:srgbClr val="000000"/>
              </a:buClr>
              <a:buSzPts val="8550"/>
              <a:buFont typeface="Gill Sans"/>
              <a:buChar char="•"/>
              <a:defRPr sz="2500" b="0" i="0" u="none" strike="noStrike" cap="none">
                <a:solidFill>
                  <a:srgbClr val="000000"/>
                </a:solidFill>
                <a:latin typeface="Gill Sans"/>
                <a:ea typeface="Gill Sans"/>
                <a:cs typeface="Gill Sans"/>
                <a:sym typeface="Gill Sans"/>
              </a:defRPr>
            </a:lvl4pPr>
            <a:lvl5pPr marL="1143000" marR="0" lvl="4" indent="-386080" algn="l" rtl="0">
              <a:lnSpc>
                <a:spcPct val="100000"/>
              </a:lnSpc>
              <a:spcBef>
                <a:spcPts val="400"/>
              </a:spcBef>
              <a:spcAft>
                <a:spcPts val="0"/>
              </a:spcAft>
              <a:buClr>
                <a:srgbClr val="000000"/>
              </a:buClr>
              <a:buSzPts val="8550"/>
              <a:buFont typeface="Gill Sans"/>
              <a:buChar char="•"/>
              <a:defRPr sz="2500" b="0" i="0" u="none" strike="noStrike" cap="none">
                <a:solidFill>
                  <a:srgbClr val="000000"/>
                </a:solidFill>
                <a:latin typeface="Gill Sans"/>
                <a:ea typeface="Gill Sans"/>
                <a:cs typeface="Gill Sans"/>
                <a:sym typeface="Gill Sans"/>
              </a:defRPr>
            </a:lvl5pPr>
            <a:lvl6pPr marL="1371600" marR="0" lvl="5" indent="-317500" algn="l" rtl="0">
              <a:lnSpc>
                <a:spcPct val="100000"/>
              </a:lnSpc>
              <a:spcBef>
                <a:spcPts val="1000"/>
              </a:spcBef>
              <a:spcAft>
                <a:spcPts val="0"/>
              </a:spcAft>
              <a:buClr>
                <a:srgbClr val="000000"/>
              </a:buClr>
              <a:buSzPts val="64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1600200" marR="0" lvl="6" indent="-317500" algn="l" rtl="0">
              <a:lnSpc>
                <a:spcPct val="100000"/>
              </a:lnSpc>
              <a:spcBef>
                <a:spcPts val="1000"/>
              </a:spcBef>
              <a:spcAft>
                <a:spcPts val="0"/>
              </a:spcAft>
              <a:buClr>
                <a:srgbClr val="000000"/>
              </a:buClr>
              <a:buSzPts val="64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1828800" marR="0" lvl="7" indent="-317500" algn="l" rtl="0">
              <a:lnSpc>
                <a:spcPct val="100000"/>
              </a:lnSpc>
              <a:spcBef>
                <a:spcPts val="1000"/>
              </a:spcBef>
              <a:spcAft>
                <a:spcPts val="0"/>
              </a:spcAft>
              <a:buClr>
                <a:srgbClr val="000000"/>
              </a:buClr>
              <a:buSzPts val="64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2057400" marR="0" lvl="8" indent="-317500" algn="l" rtl="0">
              <a:lnSpc>
                <a:spcPct val="100000"/>
              </a:lnSpc>
              <a:spcBef>
                <a:spcPts val="1000"/>
              </a:spcBef>
              <a:spcAft>
                <a:spcPts val="0"/>
              </a:spcAft>
              <a:buClr>
                <a:srgbClr val="000000"/>
              </a:buClr>
              <a:buSzPts val="64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3"/>
          <p:cNvSpPr txBox="1">
            <a:spLocks noGrp="1"/>
          </p:cNvSpPr>
          <p:nvPr>
            <p:ph type="sldNum" idx="12"/>
          </p:nvPr>
        </p:nvSpPr>
        <p:spPr>
          <a:xfrm>
            <a:off x="5976441" y="6509742"/>
            <a:ext cx="230188" cy="249238"/>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n-US" smtClean="0"/>
              <a:t>‹#›</a:t>
            </a:fld>
            <a:endParaRPr lang="en-US">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6864362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Subtitle" type="tx">
  <p:cSld name="Title &amp; Subtitle">
    <p:spTree>
      <p:nvGrpSpPr>
        <p:cNvPr id="1" name="Shape 321"/>
        <p:cNvGrpSpPr/>
        <p:nvPr/>
      </p:nvGrpSpPr>
      <p:grpSpPr>
        <a:xfrm>
          <a:off x="0" y="0"/>
          <a:ext cx="0" cy="0"/>
          <a:chOff x="0" y="0"/>
          <a:chExt cx="0" cy="0"/>
        </a:xfrm>
      </p:grpSpPr>
      <p:sp>
        <p:nvSpPr>
          <p:cNvPr id="322" name="Google Shape;322;p83"/>
          <p:cNvSpPr txBox="1">
            <a:spLocks noGrp="1"/>
          </p:cNvSpPr>
          <p:nvPr>
            <p:ph type="title"/>
          </p:nvPr>
        </p:nvSpPr>
        <p:spPr>
          <a:xfrm>
            <a:off x="2416969" y="1151930"/>
            <a:ext cx="7357950" cy="2321550"/>
          </a:xfrm>
          <a:prstGeom prst="rect">
            <a:avLst/>
          </a:prstGeom>
          <a:noFill/>
          <a:ln>
            <a:noFill/>
          </a:ln>
        </p:spPr>
        <p:txBody>
          <a:bodyPr spcFirstLastPara="1" wrap="square" lIns="91400" tIns="91400" rIns="91400" bIns="91400" anchor="b" anchorCtr="0">
            <a:noAutofit/>
          </a:bodyPr>
          <a:lstStyle>
            <a:lvl1pPr marL="0" marR="0" lvl="0" indent="0" algn="ctr" rtl="0">
              <a:lnSpc>
                <a:spcPct val="100000"/>
              </a:lnSpc>
              <a:spcBef>
                <a:spcPts val="0"/>
              </a:spcBef>
              <a:spcAft>
                <a:spcPts val="0"/>
              </a:spcAft>
              <a:buClr>
                <a:srgbClr val="000000"/>
              </a:buClr>
              <a:buSzPts val="1300"/>
              <a:buFont typeface="Gill Sans"/>
              <a:buNone/>
              <a:defRPr sz="585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3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2pPr>
            <a:lvl3pPr marL="0" marR="0" lvl="2" indent="0" algn="l" rtl="0">
              <a:lnSpc>
                <a:spcPct val="90000"/>
              </a:lnSpc>
              <a:spcBef>
                <a:spcPts val="0"/>
              </a:spcBef>
              <a:spcAft>
                <a:spcPts val="0"/>
              </a:spcAft>
              <a:buClr>
                <a:srgbClr val="535353"/>
              </a:buClr>
              <a:buSzPts val="13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3pPr>
            <a:lvl4pPr marL="0" marR="0" lvl="3" indent="0" algn="l" rtl="0">
              <a:lnSpc>
                <a:spcPct val="90000"/>
              </a:lnSpc>
              <a:spcBef>
                <a:spcPts val="0"/>
              </a:spcBef>
              <a:spcAft>
                <a:spcPts val="0"/>
              </a:spcAft>
              <a:buClr>
                <a:srgbClr val="535353"/>
              </a:buClr>
              <a:buSzPts val="13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4pPr>
            <a:lvl5pPr marL="0" marR="0" lvl="4" indent="0" algn="l" rtl="0">
              <a:lnSpc>
                <a:spcPct val="90000"/>
              </a:lnSpc>
              <a:spcBef>
                <a:spcPts val="0"/>
              </a:spcBef>
              <a:spcAft>
                <a:spcPts val="0"/>
              </a:spcAft>
              <a:buClr>
                <a:srgbClr val="535353"/>
              </a:buClr>
              <a:buSzPts val="13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5pPr>
            <a:lvl6pPr marL="0" marR="0" lvl="5" indent="0" algn="l" rtl="0">
              <a:lnSpc>
                <a:spcPct val="90000"/>
              </a:lnSpc>
              <a:spcBef>
                <a:spcPts val="0"/>
              </a:spcBef>
              <a:spcAft>
                <a:spcPts val="0"/>
              </a:spcAft>
              <a:buClr>
                <a:srgbClr val="535353"/>
              </a:buClr>
              <a:buSzPts val="13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6pPr>
            <a:lvl7pPr marL="0" marR="0" lvl="6" indent="0" algn="l" rtl="0">
              <a:lnSpc>
                <a:spcPct val="90000"/>
              </a:lnSpc>
              <a:spcBef>
                <a:spcPts val="0"/>
              </a:spcBef>
              <a:spcAft>
                <a:spcPts val="0"/>
              </a:spcAft>
              <a:buClr>
                <a:srgbClr val="535353"/>
              </a:buClr>
              <a:buSzPts val="13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7pPr>
            <a:lvl8pPr marL="0" marR="0" lvl="7" indent="0" algn="l" rtl="0">
              <a:lnSpc>
                <a:spcPct val="90000"/>
              </a:lnSpc>
              <a:spcBef>
                <a:spcPts val="0"/>
              </a:spcBef>
              <a:spcAft>
                <a:spcPts val="0"/>
              </a:spcAft>
              <a:buClr>
                <a:srgbClr val="535353"/>
              </a:buClr>
              <a:buSzPts val="13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8pPr>
            <a:lvl9pPr marL="0" marR="0" lvl="8" indent="0" algn="l" rtl="0">
              <a:lnSpc>
                <a:spcPct val="90000"/>
              </a:lnSpc>
              <a:spcBef>
                <a:spcPts val="0"/>
              </a:spcBef>
              <a:spcAft>
                <a:spcPts val="0"/>
              </a:spcAft>
              <a:buClr>
                <a:srgbClr val="535353"/>
              </a:buClr>
              <a:buSzPts val="1300"/>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9pPr>
          </a:lstStyle>
          <a:p>
            <a:endParaRPr/>
          </a:p>
        </p:txBody>
      </p:sp>
      <p:sp>
        <p:nvSpPr>
          <p:cNvPr id="323" name="Google Shape;323;p83"/>
          <p:cNvSpPr txBox="1">
            <a:spLocks noGrp="1"/>
          </p:cNvSpPr>
          <p:nvPr>
            <p:ph type="body" idx="1"/>
          </p:nvPr>
        </p:nvSpPr>
        <p:spPr>
          <a:xfrm>
            <a:off x="2416969" y="3536156"/>
            <a:ext cx="7357950" cy="794850"/>
          </a:xfrm>
          <a:prstGeom prst="rect">
            <a:avLst/>
          </a:prstGeom>
          <a:noFill/>
          <a:ln>
            <a:noFill/>
          </a:ln>
        </p:spPr>
        <p:txBody>
          <a:bodyPr spcFirstLastPara="1" wrap="square" lIns="91400" tIns="91400" rIns="91400" bIns="91400" anchor="t" anchorCtr="0">
            <a:noAutofit/>
          </a:bodyPr>
          <a:lstStyle>
            <a:lvl1pPr marL="228600" marR="0" lvl="0" indent="-114300" algn="ctr" rtl="0">
              <a:lnSpc>
                <a:spcPct val="100000"/>
              </a:lnSpc>
              <a:spcBef>
                <a:spcPts val="0"/>
              </a:spcBef>
              <a:spcAft>
                <a:spcPts val="0"/>
              </a:spcAft>
              <a:buClr>
                <a:srgbClr val="000000"/>
              </a:buClr>
              <a:buSzPts val="6400"/>
              <a:buFont typeface="Noto Sans Symbols"/>
              <a:buNone/>
              <a:defRPr sz="2550" b="0" i="0" u="none" strike="noStrike" cap="none">
                <a:solidFill>
                  <a:srgbClr val="000000"/>
                </a:solidFill>
                <a:latin typeface="Gill Sans"/>
                <a:ea typeface="Gill Sans"/>
                <a:cs typeface="Gill Sans"/>
                <a:sym typeface="Gill Sans"/>
              </a:defRPr>
            </a:lvl1pPr>
            <a:lvl2pPr marL="457200" marR="0" lvl="1" indent="-114300" algn="ctr" rtl="0">
              <a:lnSpc>
                <a:spcPct val="100000"/>
              </a:lnSpc>
              <a:spcBef>
                <a:spcPts val="0"/>
              </a:spcBef>
              <a:spcAft>
                <a:spcPts val="0"/>
              </a:spcAft>
              <a:buClr>
                <a:srgbClr val="000000"/>
              </a:buClr>
              <a:buSzPts val="6400"/>
              <a:buFont typeface="Noto Sans Symbols"/>
              <a:buNone/>
              <a:defRPr sz="2550" b="0" i="0" u="none" strike="noStrike" cap="none">
                <a:solidFill>
                  <a:srgbClr val="000000"/>
                </a:solidFill>
                <a:latin typeface="Gill Sans"/>
                <a:ea typeface="Gill Sans"/>
                <a:cs typeface="Gill Sans"/>
                <a:sym typeface="Gill Sans"/>
              </a:defRPr>
            </a:lvl2pPr>
            <a:lvl3pPr marL="685800" marR="0" lvl="2" indent="-114300" algn="ctr" rtl="0">
              <a:lnSpc>
                <a:spcPct val="100000"/>
              </a:lnSpc>
              <a:spcBef>
                <a:spcPts val="0"/>
              </a:spcBef>
              <a:spcAft>
                <a:spcPts val="0"/>
              </a:spcAft>
              <a:buClr>
                <a:srgbClr val="000000"/>
              </a:buClr>
              <a:buSzPts val="6400"/>
              <a:buFont typeface="Noto Sans Symbols"/>
              <a:buNone/>
              <a:defRPr sz="2550" b="0" i="0" u="none" strike="noStrike" cap="none">
                <a:solidFill>
                  <a:srgbClr val="000000"/>
                </a:solidFill>
                <a:latin typeface="Gill Sans"/>
                <a:ea typeface="Gill Sans"/>
                <a:cs typeface="Gill Sans"/>
                <a:sym typeface="Gill Sans"/>
              </a:defRPr>
            </a:lvl3pPr>
            <a:lvl4pPr marL="914400" marR="0" lvl="3" indent="-114300" algn="ctr" rtl="0">
              <a:lnSpc>
                <a:spcPct val="100000"/>
              </a:lnSpc>
              <a:spcBef>
                <a:spcPts val="0"/>
              </a:spcBef>
              <a:spcAft>
                <a:spcPts val="0"/>
              </a:spcAft>
              <a:buClr>
                <a:srgbClr val="000000"/>
              </a:buClr>
              <a:buSzPts val="6400"/>
              <a:buFont typeface="Noto Sans Symbols"/>
              <a:buNone/>
              <a:defRPr sz="2550" b="0" i="0" u="none" strike="noStrike" cap="none">
                <a:solidFill>
                  <a:srgbClr val="000000"/>
                </a:solidFill>
                <a:latin typeface="Gill Sans"/>
                <a:ea typeface="Gill Sans"/>
                <a:cs typeface="Gill Sans"/>
                <a:sym typeface="Gill Sans"/>
              </a:defRPr>
            </a:lvl4pPr>
            <a:lvl5pPr marL="1143000" marR="0" lvl="4" indent="-114300" algn="ctr" rtl="0">
              <a:lnSpc>
                <a:spcPct val="100000"/>
              </a:lnSpc>
              <a:spcBef>
                <a:spcPts val="0"/>
              </a:spcBef>
              <a:spcAft>
                <a:spcPts val="0"/>
              </a:spcAft>
              <a:buClr>
                <a:srgbClr val="000000"/>
              </a:buClr>
              <a:buSzPts val="6400"/>
              <a:buFont typeface="Noto Sans Symbols"/>
              <a:buNone/>
              <a:defRPr sz="2550" b="0" i="0" u="none" strike="noStrike" cap="none">
                <a:solidFill>
                  <a:srgbClr val="000000"/>
                </a:solidFill>
                <a:latin typeface="Gill Sans"/>
                <a:ea typeface="Gill Sans"/>
                <a:cs typeface="Gill Sans"/>
                <a:sym typeface="Gill Sans"/>
              </a:defRPr>
            </a:lvl5pPr>
            <a:lvl6pPr marL="1371600" marR="0" lvl="5" indent="-317500" algn="l" rtl="0">
              <a:lnSpc>
                <a:spcPct val="100000"/>
              </a:lnSpc>
              <a:spcBef>
                <a:spcPts val="1050"/>
              </a:spcBef>
              <a:spcAft>
                <a:spcPts val="0"/>
              </a:spcAft>
              <a:buClr>
                <a:srgbClr val="000000"/>
              </a:buClr>
              <a:buSzPts val="6400"/>
              <a:buFont typeface="Noto Sans Symbols"/>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1600200" marR="0" lvl="6" indent="-317500" algn="l" rtl="0">
              <a:lnSpc>
                <a:spcPct val="100000"/>
              </a:lnSpc>
              <a:spcBef>
                <a:spcPts val="1050"/>
              </a:spcBef>
              <a:spcAft>
                <a:spcPts val="0"/>
              </a:spcAft>
              <a:buClr>
                <a:srgbClr val="000000"/>
              </a:buClr>
              <a:buSzPts val="6400"/>
              <a:buFont typeface="Noto Sans Symbols"/>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1828800" marR="0" lvl="7" indent="-317500" algn="l" rtl="0">
              <a:lnSpc>
                <a:spcPct val="100000"/>
              </a:lnSpc>
              <a:spcBef>
                <a:spcPts val="1050"/>
              </a:spcBef>
              <a:spcAft>
                <a:spcPts val="0"/>
              </a:spcAft>
              <a:buClr>
                <a:srgbClr val="000000"/>
              </a:buClr>
              <a:buSzPts val="6400"/>
              <a:buFont typeface="Noto Sans Symbols"/>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2057400" marR="0" lvl="8" indent="-317500" algn="l" rtl="0">
              <a:lnSpc>
                <a:spcPct val="100000"/>
              </a:lnSpc>
              <a:spcBef>
                <a:spcPts val="1050"/>
              </a:spcBef>
              <a:spcAft>
                <a:spcPts val="0"/>
              </a:spcAft>
              <a:buClr>
                <a:srgbClr val="000000"/>
              </a:buClr>
              <a:buSzPts val="6400"/>
              <a:buFont typeface="Noto Sans Symbols"/>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4" name="Google Shape;324;p83"/>
          <p:cNvSpPr txBox="1">
            <a:spLocks noGrp="1"/>
          </p:cNvSpPr>
          <p:nvPr>
            <p:ph type="sldNum" idx="12"/>
          </p:nvPr>
        </p:nvSpPr>
        <p:spPr>
          <a:xfrm>
            <a:off x="5976441" y="6509742"/>
            <a:ext cx="230400" cy="249150"/>
          </a:xfrm>
          <a:prstGeom prst="rect">
            <a:avLst/>
          </a:prstGeom>
          <a:noFill/>
          <a:ln>
            <a:noFill/>
          </a:ln>
        </p:spPr>
        <p:txBody>
          <a:bodyPr spcFirstLastPara="1" wrap="square" lIns="71400" tIns="71400" rIns="71400" bIns="71400" anchor="t" anchorCtr="0">
            <a:noAutofit/>
          </a:bodyPr>
          <a:lstStyle>
            <a:lvl1pPr marL="0" marR="0" lvl="0"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1200" b="0" i="0" u="none" strike="noStrike" cap="none">
                <a:solidFill>
                  <a:srgbClr val="000000"/>
                </a:solidFill>
                <a:latin typeface="Gill Sans"/>
                <a:ea typeface="Gill Sans"/>
                <a:cs typeface="Gill Sans"/>
                <a:sym typeface="Gill Sans"/>
              </a:defRPr>
            </a:lvl9pPr>
          </a:lstStyle>
          <a:p>
            <a:fld id="{00000000-1234-1234-1234-123412341234}" type="slidenum">
              <a:rPr lang="en-US" smtClean="0"/>
              <a:t>‹#›</a:t>
            </a:fld>
            <a:endParaRPr lang="en-US">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4290924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_1_2">
    <p:spTree>
      <p:nvGrpSpPr>
        <p:cNvPr id="1" name=""/>
        <p:cNvGrpSpPr/>
        <p:nvPr/>
      </p:nvGrpSpPr>
      <p:grpSpPr>
        <a:xfrm>
          <a:off x="0" y="0"/>
          <a:ext cx="0" cy="0"/>
          <a:chOff x="0" y="0"/>
          <a:chExt cx="0" cy="0"/>
        </a:xfrm>
      </p:grpSpPr>
      <p:sp>
        <p:nvSpPr>
          <p:cNvPr id="6" name="斜纹 5"/>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斜纹 6"/>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图片占位符 2"/>
          <p:cNvSpPr>
            <a:spLocks noGrp="1"/>
          </p:cNvSpPr>
          <p:nvPr>
            <p:ph type="pic" sz="quarter" idx="10"/>
          </p:nvPr>
        </p:nvSpPr>
        <p:spPr>
          <a:xfrm>
            <a:off x="6011694" y="0"/>
            <a:ext cx="6180306" cy="6858000"/>
          </a:xfrm>
          <a:prstGeom prst="rect">
            <a:avLst/>
          </a:prstGeom>
        </p:spPr>
        <p:txBody>
          <a:bodyPr anchor="ctr"/>
          <a:lstStyle>
            <a:lvl1pPr algn="ctr">
              <a:defRPr sz="1400">
                <a:solidFill>
                  <a:schemeClr val="tx1">
                    <a:lumMod val="50000"/>
                    <a:lumOff val="50000"/>
                  </a:schemeClr>
                </a:solidFill>
              </a:defRPr>
            </a:lvl1pPr>
          </a:lstStyle>
          <a:p>
            <a:endParaRPr kumimoji="1" lang="zh-CN" altLang="en-US" dirty="0"/>
          </a:p>
        </p:txBody>
      </p:sp>
      <p:sp>
        <p:nvSpPr>
          <p:cNvPr id="4" name="文本占位符 4"/>
          <p:cNvSpPr>
            <a:spLocks noGrp="1"/>
          </p:cNvSpPr>
          <p:nvPr>
            <p:ph type="body" sz="quarter" idx="11" hasCustomPrompt="1"/>
          </p:nvPr>
        </p:nvSpPr>
        <p:spPr>
          <a:xfrm>
            <a:off x="797667" y="3686580"/>
            <a:ext cx="4494179" cy="749165"/>
          </a:xfrm>
          <a:prstGeom prst="rect">
            <a:avLst/>
          </a:prstGeom>
        </p:spPr>
        <p:txBody>
          <a:bodyPr/>
          <a:lstStyle>
            <a:lvl1pPr marL="0" indent="0" algn="l">
              <a:lnSpc>
                <a:spcPct val="100000"/>
              </a:lnSpc>
              <a:buNone/>
              <a:defRPr sz="4400">
                <a:solidFill>
                  <a:schemeClr val="tx2">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5" name="文本占位符 4"/>
          <p:cNvSpPr>
            <a:spLocks noGrp="1"/>
          </p:cNvSpPr>
          <p:nvPr>
            <p:ph type="body" sz="quarter" idx="12" hasCustomPrompt="1"/>
          </p:nvPr>
        </p:nvSpPr>
        <p:spPr>
          <a:xfrm>
            <a:off x="797667" y="4513566"/>
            <a:ext cx="4494179" cy="1634247"/>
          </a:xfrm>
          <a:prstGeom prst="rect">
            <a:avLst/>
          </a:prstGeom>
        </p:spPr>
        <p:txBody>
          <a:bodyPr/>
          <a:lstStyle>
            <a:lvl1pPr marL="0" indent="0" algn="l">
              <a:lnSpc>
                <a:spcPct val="100000"/>
              </a:lnSpc>
              <a:buNone/>
              <a:defRPr sz="1200">
                <a:solidFill>
                  <a:schemeClr val="bg1">
                    <a:lumMod val="6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Introduction</a:t>
            </a:r>
            <a:endParaRPr kumimoji="1" lang="zh-CN" altLang="en-US" dirty="0"/>
          </a:p>
        </p:txBody>
      </p:sp>
    </p:spTree>
    <p:extLst>
      <p:ext uri="{BB962C8B-B14F-4D97-AF65-F5344CB8AC3E}">
        <p14:creationId xmlns:p14="http://schemas.microsoft.com/office/powerpoint/2010/main" val="166519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2">
    <p:spTree>
      <p:nvGrpSpPr>
        <p:cNvPr id="1" name=""/>
        <p:cNvGrpSpPr/>
        <p:nvPr/>
      </p:nvGrpSpPr>
      <p:grpSpPr>
        <a:xfrm>
          <a:off x="0" y="0"/>
          <a:ext cx="0" cy="0"/>
          <a:chOff x="0" y="0"/>
          <a:chExt cx="0" cy="0"/>
        </a:xfrm>
      </p:grpSpPr>
      <p:sp>
        <p:nvSpPr>
          <p:cNvPr id="10" name="斜纹 9"/>
          <p:cNvSpPr/>
          <p:nvPr userDrawn="1"/>
        </p:nvSpPr>
        <p:spPr>
          <a:xfrm rot="10800000">
            <a:off x="5496130" y="3167902"/>
            <a:ext cx="6695861" cy="3686751"/>
          </a:xfrm>
          <a:prstGeom prst="diagStripe">
            <a:avLst>
              <a:gd name="adj" fmla="val 45899"/>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斜纹 10"/>
          <p:cNvSpPr/>
          <p:nvPr userDrawn="1"/>
        </p:nvSpPr>
        <p:spPr>
          <a:xfrm rot="10800000">
            <a:off x="2722418" y="4478038"/>
            <a:ext cx="9469582" cy="2379961"/>
          </a:xfrm>
          <a:prstGeom prst="diagStripe">
            <a:avLst>
              <a:gd name="adj" fmla="val 50162"/>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斜纹 5"/>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斜纹 6"/>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文本占位符 4"/>
          <p:cNvSpPr>
            <a:spLocks noGrp="1"/>
          </p:cNvSpPr>
          <p:nvPr>
            <p:ph type="body" sz="quarter" idx="10" hasCustomPrompt="1"/>
          </p:nvPr>
        </p:nvSpPr>
        <p:spPr>
          <a:xfrm>
            <a:off x="1877438" y="523425"/>
            <a:ext cx="8437124" cy="749165"/>
          </a:xfrm>
          <a:prstGeom prst="rect">
            <a:avLst/>
          </a:prstGeom>
        </p:spPr>
        <p:txBody>
          <a:bodyPr/>
          <a:lstStyle>
            <a:lvl1pPr marL="0" indent="0" algn="ctr">
              <a:lnSpc>
                <a:spcPct val="100000"/>
              </a:lnSpc>
              <a:buNone/>
              <a:defRPr sz="4800" b="1">
                <a:solidFill>
                  <a:schemeClr val="tx2">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9" name="文本占位符 4"/>
          <p:cNvSpPr>
            <a:spLocks noGrp="1"/>
          </p:cNvSpPr>
          <p:nvPr>
            <p:ph type="body" sz="quarter" idx="11" hasCustomPrompt="1"/>
          </p:nvPr>
        </p:nvSpPr>
        <p:spPr>
          <a:xfrm>
            <a:off x="1877438" y="2982630"/>
            <a:ext cx="8437124" cy="3084683"/>
          </a:xfrm>
          <a:prstGeom prst="rect">
            <a:avLst/>
          </a:prstGeom>
        </p:spPr>
        <p:txBody>
          <a:bodyPr/>
          <a:lstStyle>
            <a:lvl1pPr marL="0" indent="0" algn="ctr">
              <a:lnSpc>
                <a:spcPct val="130000"/>
              </a:lnSpc>
              <a:buNone/>
              <a:defRPr sz="1200" baseline="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Introduction</a:t>
            </a:r>
            <a:endParaRPr kumimoji="1" lang="zh-CN" altLang="en-US" dirty="0"/>
          </a:p>
        </p:txBody>
      </p:sp>
    </p:spTree>
    <p:extLst>
      <p:ext uri="{BB962C8B-B14F-4D97-AF65-F5344CB8AC3E}">
        <p14:creationId xmlns:p14="http://schemas.microsoft.com/office/powerpoint/2010/main" val="3034695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pic>
        <p:nvPicPr>
          <p:cNvPr id="16" name="图片 15" descr="图片包含 天空, 户外, 建筑物, 工厂&#10;&#10;已生成极高可信度的说明">
            <a:extLst>
              <a:ext uri="{FF2B5EF4-FFF2-40B4-BE49-F238E27FC236}">
                <a16:creationId xmlns:a16="http://schemas.microsoft.com/office/drawing/2014/main" id="{08420A93-622E-459C-905F-EB1190B1F8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6512" cy="6858001"/>
          </a:xfrm>
          <a:prstGeom prst="rect">
            <a:avLst/>
          </a:prstGeom>
        </p:spPr>
      </p:pic>
      <p:sp>
        <p:nvSpPr>
          <p:cNvPr id="10" name="矩形 9"/>
          <p:cNvSpPr/>
          <p:nvPr userDrawn="1"/>
        </p:nvSpPr>
        <p:spPr>
          <a:xfrm>
            <a:off x="0" y="-3347"/>
            <a:ext cx="12206512" cy="6861347"/>
          </a:xfrm>
          <a:prstGeom prst="rect">
            <a:avLst/>
          </a:prstGeom>
          <a:gradFill>
            <a:gsLst>
              <a:gs pos="0">
                <a:schemeClr val="bg1">
                  <a:alpha val="77000"/>
                </a:schemeClr>
              </a:gs>
              <a:gs pos="9000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斜纹 10"/>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斜纹 11"/>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userDrawn="1"/>
        </p:nvSpPr>
        <p:spPr>
          <a:xfrm rot="10800000">
            <a:off x="5496130" y="3167902"/>
            <a:ext cx="6695861" cy="3686751"/>
          </a:xfrm>
          <a:prstGeom prst="diagStripe">
            <a:avLst>
              <a:gd name="adj" fmla="val 45899"/>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斜纹 13"/>
          <p:cNvSpPr/>
          <p:nvPr userDrawn="1"/>
        </p:nvSpPr>
        <p:spPr>
          <a:xfrm rot="10800000">
            <a:off x="2722418" y="4478038"/>
            <a:ext cx="9469582" cy="2379961"/>
          </a:xfrm>
          <a:prstGeom prst="diagStripe">
            <a:avLst>
              <a:gd name="adj" fmla="val 50162"/>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文本占位符 4"/>
          <p:cNvSpPr>
            <a:spLocks noGrp="1"/>
          </p:cNvSpPr>
          <p:nvPr>
            <p:ph type="body" sz="quarter" idx="10" hasCustomPrompt="1"/>
          </p:nvPr>
        </p:nvSpPr>
        <p:spPr>
          <a:xfrm>
            <a:off x="1089498" y="3073805"/>
            <a:ext cx="8437124" cy="749165"/>
          </a:xfrm>
          <a:prstGeom prst="rect">
            <a:avLst/>
          </a:prstGeom>
        </p:spPr>
        <p:txBody>
          <a:bodyPr/>
          <a:lstStyle>
            <a:lvl1pPr marL="0" indent="0" algn="l">
              <a:lnSpc>
                <a:spcPct val="100000"/>
              </a:lnSpc>
              <a:buNone/>
              <a:defRPr sz="4800" b="1">
                <a:solidFill>
                  <a:schemeClr val="tx2">
                    <a:lumMod val="75000"/>
                  </a:schemeClr>
                </a:solidFill>
                <a:latin typeface="STKaiti" charset="-122"/>
                <a:ea typeface="STKaiti" charset="-122"/>
                <a:cs typeface="STKaiti" charset="-122"/>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pic>
        <p:nvPicPr>
          <p:cNvPr id="15" name="图片 14">
            <a:extLst>
              <a:ext uri="{FF2B5EF4-FFF2-40B4-BE49-F238E27FC236}">
                <a16:creationId xmlns:a16="http://schemas.microsoft.com/office/drawing/2014/main" id="{B40A8838-8568-43B4-B07B-2631DE5945F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9519172" y="271429"/>
            <a:ext cx="2504289" cy="696714"/>
          </a:xfrm>
          <a:prstGeom prst="rect">
            <a:avLst/>
          </a:prstGeom>
        </p:spPr>
      </p:pic>
    </p:spTree>
    <p:extLst>
      <p:ext uri="{BB962C8B-B14F-4D97-AF65-F5344CB8AC3E}">
        <p14:creationId xmlns:p14="http://schemas.microsoft.com/office/powerpoint/2010/main" val="2548517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5_2">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0" y="0"/>
            <a:ext cx="12192000" cy="3678382"/>
          </a:xfrm>
          <a:prstGeom prst="rect">
            <a:avLst/>
          </a:prstGeom>
        </p:spPr>
        <p:txBody>
          <a:bodyPr anchor="ctr"/>
          <a:lstStyle>
            <a:lvl1pPr algn="ctr">
              <a:defRPr sz="1400">
                <a:solidFill>
                  <a:schemeClr val="tx1">
                    <a:lumMod val="50000"/>
                    <a:lumOff val="50000"/>
                  </a:schemeClr>
                </a:solidFill>
              </a:defRPr>
            </a:lvl1pPr>
          </a:lstStyle>
          <a:p>
            <a:endParaRPr kumimoji="1" lang="zh-CN" altLang="en-US" dirty="0"/>
          </a:p>
        </p:txBody>
      </p:sp>
      <p:sp>
        <p:nvSpPr>
          <p:cNvPr id="4" name="文本占位符 4"/>
          <p:cNvSpPr>
            <a:spLocks noGrp="1"/>
          </p:cNvSpPr>
          <p:nvPr>
            <p:ph type="body" sz="quarter" idx="11" hasCustomPrompt="1"/>
          </p:nvPr>
        </p:nvSpPr>
        <p:spPr>
          <a:xfrm>
            <a:off x="797667" y="4068791"/>
            <a:ext cx="6216197" cy="749165"/>
          </a:xfrm>
          <a:prstGeom prst="rect">
            <a:avLst/>
          </a:prstGeom>
        </p:spPr>
        <p:txBody>
          <a:bodyPr/>
          <a:lstStyle>
            <a:lvl1pPr marL="0" indent="0" algn="l">
              <a:lnSpc>
                <a:spcPct val="100000"/>
              </a:lnSpc>
              <a:buNone/>
              <a:defRPr sz="4400">
                <a:solidFill>
                  <a:schemeClr val="tx2">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5" name="文本占位符 4"/>
          <p:cNvSpPr>
            <a:spLocks noGrp="1"/>
          </p:cNvSpPr>
          <p:nvPr>
            <p:ph type="body" sz="quarter" idx="12" hasCustomPrompt="1"/>
          </p:nvPr>
        </p:nvSpPr>
        <p:spPr>
          <a:xfrm>
            <a:off x="797667" y="4895778"/>
            <a:ext cx="6216197" cy="1315734"/>
          </a:xfrm>
          <a:prstGeom prst="rect">
            <a:avLst/>
          </a:prstGeom>
        </p:spPr>
        <p:txBody>
          <a:bodyPr/>
          <a:lstStyle>
            <a:lvl1pPr marL="0" indent="0" algn="l">
              <a:lnSpc>
                <a:spcPct val="100000"/>
              </a:lnSpc>
              <a:buNone/>
              <a:defRPr sz="1200">
                <a:solidFill>
                  <a:schemeClr val="bg1">
                    <a:lumMod val="6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Introduction</a:t>
            </a:r>
            <a:endParaRPr kumimoji="1" lang="zh-CN" altLang="en-US" dirty="0"/>
          </a:p>
        </p:txBody>
      </p:sp>
      <p:grpSp>
        <p:nvGrpSpPr>
          <p:cNvPr id="2" name="组 1"/>
          <p:cNvGrpSpPr/>
          <p:nvPr userDrawn="1"/>
        </p:nvGrpSpPr>
        <p:grpSpPr>
          <a:xfrm rot="10800000">
            <a:off x="4343400" y="2067789"/>
            <a:ext cx="7848600" cy="4790209"/>
            <a:chOff x="-2" y="-3347"/>
            <a:chExt cx="6837220" cy="3432347"/>
          </a:xfrm>
        </p:grpSpPr>
        <p:sp>
          <p:nvSpPr>
            <p:cNvPr id="6" name="斜纹 5"/>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斜纹 6"/>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Tree>
    <p:extLst>
      <p:ext uri="{BB962C8B-B14F-4D97-AF65-F5344CB8AC3E}">
        <p14:creationId xmlns:p14="http://schemas.microsoft.com/office/powerpoint/2010/main" val="3454622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6_2">
    <p:spTree>
      <p:nvGrpSpPr>
        <p:cNvPr id="1" name=""/>
        <p:cNvGrpSpPr/>
        <p:nvPr/>
      </p:nvGrpSpPr>
      <p:grpSpPr>
        <a:xfrm>
          <a:off x="0" y="0"/>
          <a:ext cx="0" cy="0"/>
          <a:chOff x="0" y="0"/>
          <a:chExt cx="0" cy="0"/>
        </a:xfrm>
      </p:grpSpPr>
      <p:sp>
        <p:nvSpPr>
          <p:cNvPr id="7" name="文本占位符 4"/>
          <p:cNvSpPr>
            <a:spLocks noGrp="1"/>
          </p:cNvSpPr>
          <p:nvPr>
            <p:ph type="body" sz="quarter" idx="10" hasCustomPrompt="1"/>
          </p:nvPr>
        </p:nvSpPr>
        <p:spPr>
          <a:xfrm>
            <a:off x="3479896" y="226697"/>
            <a:ext cx="5232209" cy="573404"/>
          </a:xfrm>
          <a:prstGeom prst="rect">
            <a:avLst/>
          </a:prstGeom>
        </p:spPr>
        <p:txBody>
          <a:bodyPr/>
          <a:lstStyle>
            <a:lvl1pPr marL="0" indent="0" algn="ctr">
              <a:lnSpc>
                <a:spcPct val="100000"/>
              </a:lnSpc>
              <a:buNone/>
              <a:defRPr sz="3200" b="1">
                <a:solidFill>
                  <a:schemeClr val="tx2">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8" name="文本占位符 4"/>
          <p:cNvSpPr>
            <a:spLocks noGrp="1"/>
          </p:cNvSpPr>
          <p:nvPr>
            <p:ph type="body" sz="quarter" idx="12" hasCustomPrompt="1"/>
          </p:nvPr>
        </p:nvSpPr>
        <p:spPr>
          <a:xfrm>
            <a:off x="3479896" y="800101"/>
            <a:ext cx="5232209" cy="296558"/>
          </a:xfrm>
          <a:prstGeom prst="rect">
            <a:avLst/>
          </a:prstGeom>
        </p:spPr>
        <p:txBody>
          <a:bodyPr/>
          <a:lstStyle>
            <a:lvl1pPr marL="0" indent="0" algn="ctr">
              <a:lnSpc>
                <a:spcPct val="100000"/>
              </a:lnSpc>
              <a:buNone/>
              <a:defRPr sz="1200">
                <a:solidFill>
                  <a:schemeClr val="bg1">
                    <a:lumMod val="6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grpSp>
        <p:nvGrpSpPr>
          <p:cNvPr id="14" name="组 13"/>
          <p:cNvGrpSpPr/>
          <p:nvPr userDrawn="1"/>
        </p:nvGrpSpPr>
        <p:grpSpPr>
          <a:xfrm rot="10800000">
            <a:off x="4343400" y="2067789"/>
            <a:ext cx="7848600" cy="4790209"/>
            <a:chOff x="-2" y="-3347"/>
            <a:chExt cx="6837220" cy="3432347"/>
          </a:xfrm>
        </p:grpSpPr>
        <p:sp>
          <p:nvSpPr>
            <p:cNvPr id="15" name="斜纹 14"/>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斜纹 15"/>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Tree>
    <p:extLst>
      <p:ext uri="{BB962C8B-B14F-4D97-AF65-F5344CB8AC3E}">
        <p14:creationId xmlns:p14="http://schemas.microsoft.com/office/powerpoint/2010/main" val="1319166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内容页_1_2">
    <p:spTree>
      <p:nvGrpSpPr>
        <p:cNvPr id="1" name=""/>
        <p:cNvGrpSpPr/>
        <p:nvPr/>
      </p:nvGrpSpPr>
      <p:grpSpPr>
        <a:xfrm>
          <a:off x="0" y="0"/>
          <a:ext cx="0" cy="0"/>
          <a:chOff x="0" y="0"/>
          <a:chExt cx="0" cy="0"/>
        </a:xfrm>
      </p:grpSpPr>
      <p:sp>
        <p:nvSpPr>
          <p:cNvPr id="6" name="斜纹 5"/>
          <p:cNvSpPr/>
          <p:nvPr userDrawn="1"/>
        </p:nvSpPr>
        <p:spPr>
          <a:xfrm>
            <a:off x="0" y="2"/>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sp>
        <p:nvSpPr>
          <p:cNvPr id="7" name="斜纹 6"/>
          <p:cNvSpPr/>
          <p:nvPr userDrawn="1"/>
        </p:nvSpPr>
        <p:spPr>
          <a:xfrm>
            <a:off x="-2" y="-3346"/>
            <a:ext cx="4842167"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sp>
        <p:nvSpPr>
          <p:cNvPr id="4" name="文本占位符 4"/>
          <p:cNvSpPr>
            <a:spLocks noGrp="1"/>
          </p:cNvSpPr>
          <p:nvPr>
            <p:ph type="body" sz="quarter" idx="11" hasCustomPrompt="1"/>
          </p:nvPr>
        </p:nvSpPr>
        <p:spPr>
          <a:xfrm>
            <a:off x="797668" y="3686582"/>
            <a:ext cx="5666027" cy="749165"/>
          </a:xfrm>
          <a:prstGeom prst="rect">
            <a:avLst/>
          </a:prstGeom>
        </p:spPr>
        <p:txBody>
          <a:bodyPr>
            <a:noAutofit/>
          </a:bodyPr>
          <a:lstStyle>
            <a:lvl1pPr marL="0" indent="0" algn="l">
              <a:lnSpc>
                <a:spcPct val="100000"/>
              </a:lnSpc>
              <a:buNone/>
              <a:defRPr sz="3100">
                <a:solidFill>
                  <a:schemeClr val="tx2">
                    <a:lumMod val="75000"/>
                  </a:schemeClr>
                </a:solidFill>
                <a:latin typeface="华文楷体" panose="02010600040101010101" pitchFamily="2" charset="-122"/>
                <a:ea typeface="华文楷体" panose="02010600040101010101" pitchFamily="2" charset="-122"/>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pic>
        <p:nvPicPr>
          <p:cNvPr id="9" name="图片 8">
            <a:extLst>
              <a:ext uri="{FF2B5EF4-FFF2-40B4-BE49-F238E27FC236}">
                <a16:creationId xmlns:a16="http://schemas.microsoft.com/office/drawing/2014/main" id="{B40A8838-8568-43B4-B07B-2631DE5945F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519172" y="271429"/>
            <a:ext cx="2504289" cy="696714"/>
          </a:xfrm>
          <a:prstGeom prst="rect">
            <a:avLst/>
          </a:prstGeom>
        </p:spPr>
      </p:pic>
    </p:spTree>
    <p:extLst>
      <p:ext uri="{BB962C8B-B14F-4D97-AF65-F5344CB8AC3E}">
        <p14:creationId xmlns:p14="http://schemas.microsoft.com/office/powerpoint/2010/main" val="13545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副标题页_2">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218484C5-8510-D244-90C9-0C57C39E022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矩形 9"/>
          <p:cNvSpPr/>
          <p:nvPr userDrawn="1"/>
        </p:nvSpPr>
        <p:spPr>
          <a:xfrm>
            <a:off x="0" y="-6693"/>
            <a:ext cx="12206512" cy="6861347"/>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斜纹 10"/>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斜纹 11"/>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userDrawn="1"/>
        </p:nvSpPr>
        <p:spPr>
          <a:xfrm rot="10800000">
            <a:off x="5496130" y="3167902"/>
            <a:ext cx="6695861" cy="3686751"/>
          </a:xfrm>
          <a:prstGeom prst="diagStripe">
            <a:avLst>
              <a:gd name="adj" fmla="val 45899"/>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斜纹 13"/>
          <p:cNvSpPr/>
          <p:nvPr userDrawn="1"/>
        </p:nvSpPr>
        <p:spPr>
          <a:xfrm rot="10800000">
            <a:off x="2722418" y="4478038"/>
            <a:ext cx="9469582" cy="2379961"/>
          </a:xfrm>
          <a:prstGeom prst="diagStripe">
            <a:avLst>
              <a:gd name="adj" fmla="val 50162"/>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297724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CD2B624-8727-4D8F-A2C6-D3F1A81AABCB}"/>
              </a:ext>
            </a:extLst>
          </p:cNvPr>
          <p:cNvGrpSpPr/>
          <p:nvPr userDrawn="1"/>
        </p:nvGrpSpPr>
        <p:grpSpPr>
          <a:xfrm>
            <a:off x="31750" y="-374903"/>
            <a:ext cx="1476269" cy="314687"/>
            <a:chOff x="0" y="-406653"/>
            <a:chExt cx="1476269" cy="314687"/>
          </a:xfrm>
        </p:grpSpPr>
        <p:sp>
          <p:nvSpPr>
            <p:cNvPr id="8" name="矩形 7">
              <a:extLst>
                <a:ext uri="{FF2B5EF4-FFF2-40B4-BE49-F238E27FC236}">
                  <a16:creationId xmlns:a16="http://schemas.microsoft.com/office/drawing/2014/main" id="{00B31290-D905-44D8-9232-12BDD1BF0654}"/>
                </a:ext>
              </a:extLst>
            </p:cNvPr>
            <p:cNvSpPr/>
            <p:nvPr/>
          </p:nvSpPr>
          <p:spPr>
            <a:xfrm>
              <a:off x="0" y="-406653"/>
              <a:ext cx="314687" cy="31468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507399A-E99E-490E-B27C-E5F00C13E6DD}"/>
                </a:ext>
              </a:extLst>
            </p:cNvPr>
            <p:cNvSpPr/>
            <p:nvPr/>
          </p:nvSpPr>
          <p:spPr>
            <a:xfrm>
              <a:off x="1161582" y="-406653"/>
              <a:ext cx="314687" cy="314687"/>
            </a:xfrm>
            <a:prstGeom prst="rect">
              <a:avLst/>
            </a:prstGeom>
            <a:solidFill>
              <a:srgbClr val="00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4025A2A-26A6-4E6D-B168-F83FE7079CD4}"/>
                </a:ext>
              </a:extLst>
            </p:cNvPr>
            <p:cNvSpPr/>
            <p:nvPr/>
          </p:nvSpPr>
          <p:spPr>
            <a:xfrm>
              <a:off x="387194" y="-406653"/>
              <a:ext cx="314687" cy="314687"/>
            </a:xfrm>
            <a:prstGeom prst="rect">
              <a:avLst/>
            </a:prstGeom>
            <a:solidFill>
              <a:srgbClr val="57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D1D8CA7C-0309-48ED-8C2B-C1B31BC46165}"/>
                </a:ext>
              </a:extLst>
            </p:cNvPr>
            <p:cNvSpPr/>
            <p:nvPr/>
          </p:nvSpPr>
          <p:spPr>
            <a:xfrm>
              <a:off x="774388" y="-406653"/>
              <a:ext cx="314687" cy="314687"/>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EE6C645F-16CE-4207-B655-94A12E27C2FA}"/>
              </a:ext>
            </a:extLst>
          </p:cNvPr>
          <p:cNvGrpSpPr/>
          <p:nvPr userDrawn="1"/>
        </p:nvGrpSpPr>
        <p:grpSpPr>
          <a:xfrm>
            <a:off x="-387350" y="44450"/>
            <a:ext cx="339387" cy="1592560"/>
            <a:chOff x="-596900" y="673100"/>
            <a:chExt cx="339387" cy="1592560"/>
          </a:xfrm>
        </p:grpSpPr>
        <p:sp>
          <p:nvSpPr>
            <p:cNvPr id="13" name="矩形 12">
              <a:extLst>
                <a:ext uri="{FF2B5EF4-FFF2-40B4-BE49-F238E27FC236}">
                  <a16:creationId xmlns:a16="http://schemas.microsoft.com/office/drawing/2014/main" id="{30C068F4-D656-4919-85BE-0DA4F3A632B7}"/>
                </a:ext>
              </a:extLst>
            </p:cNvPr>
            <p:cNvSpPr/>
            <p:nvPr userDrawn="1"/>
          </p:nvSpPr>
          <p:spPr>
            <a:xfrm>
              <a:off x="-596900" y="673100"/>
              <a:ext cx="339387" cy="31156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9F3B8DAB-DE5B-4B71-911A-4A12871250D9}"/>
                </a:ext>
              </a:extLst>
            </p:cNvPr>
            <p:cNvSpPr/>
            <p:nvPr userDrawn="1"/>
          </p:nvSpPr>
          <p:spPr>
            <a:xfrm>
              <a:off x="-596900" y="1954092"/>
              <a:ext cx="339387" cy="3115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8A18D81-1DDC-4E85-AD52-174DEDA3DCDF}"/>
                </a:ext>
              </a:extLst>
            </p:cNvPr>
            <p:cNvSpPr/>
            <p:nvPr userDrawn="1"/>
          </p:nvSpPr>
          <p:spPr>
            <a:xfrm>
              <a:off x="-596900" y="1527094"/>
              <a:ext cx="339387" cy="31156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16" name="矩形 15">
              <a:extLst>
                <a:ext uri="{FF2B5EF4-FFF2-40B4-BE49-F238E27FC236}">
                  <a16:creationId xmlns:a16="http://schemas.microsoft.com/office/drawing/2014/main" id="{D1E2211E-F94F-493E-AEE5-90E0B4234000}"/>
                </a:ext>
              </a:extLst>
            </p:cNvPr>
            <p:cNvSpPr/>
            <p:nvPr userDrawn="1"/>
          </p:nvSpPr>
          <p:spPr>
            <a:xfrm>
              <a:off x="-596900" y="1100097"/>
              <a:ext cx="339387" cy="311568"/>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8483635"/>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EA9EDC-3567-43B4-8873-D3D4C2FA1902}" type="datetimeFigureOut">
              <a:rPr lang="zh-CN" altLang="en-US" smtClean="0"/>
              <a:t>2019/11/3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0C148-A74C-4F67-9483-4DABFC3197FA}" type="slidenum">
              <a:rPr lang="zh-CN" altLang="en-US" smtClean="0"/>
              <a:t>‹#›</a:t>
            </a:fld>
            <a:endParaRPr lang="zh-CN" altLang="en-US"/>
          </a:p>
        </p:txBody>
      </p:sp>
    </p:spTree>
    <p:extLst>
      <p:ext uri="{BB962C8B-B14F-4D97-AF65-F5344CB8AC3E}">
        <p14:creationId xmlns:p14="http://schemas.microsoft.com/office/powerpoint/2010/main" val="67900883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png"/><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jpg"/><Relationship Id="rId7"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0.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0.jp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7.jpe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9.xml"/><Relationship Id="rId5" Type="http://schemas.openxmlformats.org/officeDocument/2006/relationships/image" Target="../media/image60.jpeg"/><Relationship Id="rId4" Type="http://schemas.openxmlformats.org/officeDocument/2006/relationships/image" Target="../media/image59.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天空, 户外, 建筑物, 工厂&#10;&#10;已生成极高可信度的说明">
            <a:extLst>
              <a:ext uri="{FF2B5EF4-FFF2-40B4-BE49-F238E27FC236}">
                <a16:creationId xmlns:a16="http://schemas.microsoft.com/office/drawing/2014/main" id="{08420A93-622E-459C-905F-EB1190B1F8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206512" cy="6858001"/>
          </a:xfrm>
          <a:prstGeom prst="rect">
            <a:avLst/>
          </a:prstGeom>
        </p:spPr>
      </p:pic>
      <p:sp>
        <p:nvSpPr>
          <p:cNvPr id="5" name="矩形 4">
            <a:extLst>
              <a:ext uri="{FF2B5EF4-FFF2-40B4-BE49-F238E27FC236}">
                <a16:creationId xmlns:a16="http://schemas.microsoft.com/office/drawing/2014/main" id="{E4000624-267B-49C6-9DF7-6D8F40B57AEB}"/>
              </a:ext>
            </a:extLst>
          </p:cNvPr>
          <p:cNvSpPr/>
          <p:nvPr/>
        </p:nvSpPr>
        <p:spPr>
          <a:xfrm>
            <a:off x="0" y="0"/>
            <a:ext cx="12192000" cy="6858000"/>
          </a:xfrm>
          <a:prstGeom prst="rect">
            <a:avLst/>
          </a:prstGeom>
          <a:solidFill>
            <a:srgbClr val="2831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91A2C9E-E58D-4B5D-B544-968D46518A7C}"/>
              </a:ext>
            </a:extLst>
          </p:cNvPr>
          <p:cNvSpPr/>
          <p:nvPr/>
        </p:nvSpPr>
        <p:spPr>
          <a:xfrm>
            <a:off x="3208" y="4229974"/>
            <a:ext cx="12203304" cy="2231981"/>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AC100504-65B5-4F76-B21F-5E6791D11363}"/>
              </a:ext>
            </a:extLst>
          </p:cNvPr>
          <p:cNvSpPr txBox="1"/>
          <p:nvPr/>
        </p:nvSpPr>
        <p:spPr>
          <a:xfrm>
            <a:off x="371475" y="4621596"/>
            <a:ext cx="10665705" cy="707886"/>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4000" b="1" dirty="0">
                <a:solidFill>
                  <a:schemeClr val="bg1"/>
                </a:solidFill>
                <a:latin typeface="Microsoft YaHei" panose="020B0503020204020204" pitchFamily="34" charset="-122"/>
                <a:ea typeface="Microsoft YaHei" panose="020B0503020204020204" pitchFamily="34" charset="-122"/>
              </a:rPr>
              <a:t>微软</a:t>
            </a:r>
            <a:r>
              <a:rPr lang="en-US" altLang="zh-CN" sz="4000" b="1" dirty="0">
                <a:solidFill>
                  <a:schemeClr val="bg1"/>
                </a:solidFill>
                <a:latin typeface="Microsoft YaHei" panose="020B0503020204020204" pitchFamily="34" charset="-122"/>
                <a:ea typeface="Microsoft YaHei" panose="020B0503020204020204" pitchFamily="34" charset="-122"/>
              </a:rPr>
              <a:t>-</a:t>
            </a:r>
            <a:r>
              <a:rPr lang="zh-CN" altLang="en-US" sz="4000" b="1" dirty="0">
                <a:solidFill>
                  <a:schemeClr val="bg1"/>
                </a:solidFill>
                <a:latin typeface="Microsoft YaHei" panose="020B0503020204020204" pitchFamily="34" charset="-122"/>
                <a:ea typeface="Microsoft YaHei" panose="020B0503020204020204" pitchFamily="34" charset="-122"/>
              </a:rPr>
              <a:t>仪电人工智能创新院人工智能高阶班培训</a:t>
            </a:r>
          </a:p>
        </p:txBody>
      </p:sp>
      <p:sp>
        <p:nvSpPr>
          <p:cNvPr id="8" name="文本框 7">
            <a:extLst>
              <a:ext uri="{FF2B5EF4-FFF2-40B4-BE49-F238E27FC236}">
                <a16:creationId xmlns:a16="http://schemas.microsoft.com/office/drawing/2014/main" id="{7BC6A7B9-492B-4752-9FCC-5CCB8CD425DB}"/>
              </a:ext>
            </a:extLst>
          </p:cNvPr>
          <p:cNvSpPr txBox="1"/>
          <p:nvPr/>
        </p:nvSpPr>
        <p:spPr>
          <a:xfrm>
            <a:off x="5713410" y="5534518"/>
            <a:ext cx="5869674"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携手共赢，共建上海人工智能人才高地</a:t>
            </a:r>
          </a:p>
        </p:txBody>
      </p:sp>
      <p:cxnSp>
        <p:nvCxnSpPr>
          <p:cNvPr id="12" name="直接连接符 11">
            <a:extLst>
              <a:ext uri="{FF2B5EF4-FFF2-40B4-BE49-F238E27FC236}">
                <a16:creationId xmlns:a16="http://schemas.microsoft.com/office/drawing/2014/main" id="{224B2F6B-A05E-4169-BE76-0CD64717A95B}"/>
              </a:ext>
            </a:extLst>
          </p:cNvPr>
          <p:cNvCxnSpPr/>
          <p:nvPr/>
        </p:nvCxnSpPr>
        <p:spPr>
          <a:xfrm>
            <a:off x="-10274" y="4332714"/>
            <a:ext cx="12192000"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51F625B-267C-4EBB-81AC-E8C33CF0E451}"/>
              </a:ext>
            </a:extLst>
          </p:cNvPr>
          <p:cNvCxnSpPr/>
          <p:nvPr/>
        </p:nvCxnSpPr>
        <p:spPr>
          <a:xfrm>
            <a:off x="4238" y="6344736"/>
            <a:ext cx="121920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E1A94B1-2224-4164-A122-9FD84A0A572D}"/>
              </a:ext>
            </a:extLst>
          </p:cNvPr>
          <p:cNvCxnSpPr>
            <a:cxnSpLocks/>
          </p:cNvCxnSpPr>
          <p:nvPr/>
        </p:nvCxnSpPr>
        <p:spPr>
          <a:xfrm>
            <a:off x="676382" y="5437623"/>
            <a:ext cx="10961436"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768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7">
            <a:extLst>
              <a:ext uri="{FF2B5EF4-FFF2-40B4-BE49-F238E27FC236}">
                <a16:creationId xmlns:a16="http://schemas.microsoft.com/office/drawing/2014/main" id="{1F1E405F-3FA5-46EA-8AEC-DAFEEDC49A2A}"/>
              </a:ext>
            </a:extLst>
          </p:cNvPr>
          <p:cNvSpPr txBox="1"/>
          <p:nvPr/>
        </p:nvSpPr>
        <p:spPr>
          <a:xfrm>
            <a:off x="991986" y="1719027"/>
            <a:ext cx="10082414" cy="3836670"/>
          </a:xfrm>
          <a:prstGeom prst="rect">
            <a:avLst/>
          </a:prstGeom>
        </p:spPr>
        <p:txBody>
          <a:bodyPr vert="horz" wrap="square" lIns="0" tIns="0" rIns="0" bIns="0" rtlCol="0">
            <a:noAutofit/>
          </a:bodyPr>
          <a:lstStyle/>
          <a:p>
            <a:pPr marL="12700">
              <a:lnSpc>
                <a:spcPct val="100000"/>
              </a:lnSpc>
              <a:tabLst>
                <a:tab pos="314325" algn="l"/>
              </a:tabLst>
            </a:pPr>
            <a:r>
              <a:rPr sz="2000" spc="5" dirty="0">
                <a:solidFill>
                  <a:srgbClr val="7E7E7E"/>
                </a:solidFill>
                <a:latin typeface="微软雅黑" panose="020B0503020204020204" pitchFamily="34" charset="-122"/>
                <a:ea typeface="微软雅黑" panose="020B0503020204020204" pitchFamily="34" charset="-122"/>
                <a:cs typeface="Wingdings"/>
              </a:rPr>
              <a:t></a:t>
            </a:r>
            <a:r>
              <a:rPr sz="2000" spc="5" dirty="0">
                <a:solidFill>
                  <a:srgbClr val="7E7E7E"/>
                </a:solidFill>
                <a:latin typeface="微软雅黑" panose="020B0503020204020204" pitchFamily="34" charset="-122"/>
                <a:ea typeface="微软雅黑" panose="020B0503020204020204" pitchFamily="34" charset="-122"/>
                <a:cs typeface="Times New Roman"/>
              </a:rPr>
              <a:t>	</a:t>
            </a:r>
            <a:r>
              <a:rPr sz="2000" spc="5" dirty="0">
                <a:latin typeface="微软雅黑" panose="020B0503020204020204" pitchFamily="34" charset="-122"/>
                <a:ea typeface="微软雅黑" panose="020B0503020204020204" pitchFamily="34" charset="-122"/>
                <a:cs typeface="Microsoft YaHei UI"/>
              </a:rPr>
              <a:t>人工智能：是研究</a:t>
            </a:r>
            <a:r>
              <a:rPr sz="2000" spc="0" dirty="0">
                <a:latin typeface="微软雅黑" panose="020B0503020204020204" pitchFamily="34" charset="-122"/>
                <a:ea typeface="微软雅黑" panose="020B0503020204020204" pitchFamily="34" charset="-122"/>
                <a:cs typeface="Microsoft YaHei UI"/>
              </a:rPr>
              <a:t>、开发用于模</a:t>
            </a:r>
            <a:r>
              <a:rPr sz="2000" spc="-10" dirty="0">
                <a:latin typeface="微软雅黑" panose="020B0503020204020204" pitchFamily="34" charset="-122"/>
                <a:ea typeface="微软雅黑" panose="020B0503020204020204" pitchFamily="34" charset="-122"/>
                <a:cs typeface="Microsoft YaHei UI"/>
              </a:rPr>
              <a:t>拟</a:t>
            </a:r>
            <a:r>
              <a:rPr sz="2000" spc="0" dirty="0">
                <a:latin typeface="微软雅黑" panose="020B0503020204020204" pitchFamily="34" charset="-122"/>
                <a:ea typeface="微软雅黑" panose="020B0503020204020204" pitchFamily="34" charset="-122"/>
                <a:cs typeface="Microsoft YaHei UI"/>
              </a:rPr>
              <a:t>、延伸和扩展人的智能的理</a:t>
            </a:r>
            <a:r>
              <a:rPr sz="2000" spc="5" dirty="0">
                <a:latin typeface="微软雅黑" panose="020B0503020204020204" pitchFamily="34" charset="-122"/>
                <a:ea typeface="微软雅黑" panose="020B0503020204020204" pitchFamily="34" charset="-122"/>
                <a:cs typeface="Microsoft YaHei UI"/>
              </a:rPr>
              <a:t>论</a:t>
            </a:r>
            <a:r>
              <a:rPr sz="2000" spc="0" dirty="0">
                <a:latin typeface="微软雅黑" panose="020B0503020204020204" pitchFamily="34" charset="-122"/>
                <a:ea typeface="微软雅黑" panose="020B0503020204020204" pitchFamily="34" charset="-122"/>
                <a:cs typeface="Microsoft YaHei UI"/>
              </a:rPr>
              <a:t>、方法及应用系统</a:t>
            </a:r>
            <a:endParaRPr sz="2000" dirty="0">
              <a:latin typeface="微软雅黑" panose="020B0503020204020204" pitchFamily="34" charset="-122"/>
              <a:ea typeface="微软雅黑" panose="020B0503020204020204" pitchFamily="34" charset="-122"/>
              <a:cs typeface="Microsoft YaHei UI"/>
            </a:endParaRPr>
          </a:p>
          <a:p>
            <a:pPr>
              <a:lnSpc>
                <a:spcPts val="1000"/>
              </a:lnSpc>
              <a:spcBef>
                <a:spcPts val="56"/>
              </a:spcBef>
            </a:pPr>
            <a:endParaRPr sz="2000" dirty="0">
              <a:latin typeface="微软雅黑" panose="020B0503020204020204" pitchFamily="34" charset="-122"/>
              <a:ea typeface="微软雅黑" panose="020B0503020204020204" pitchFamily="34" charset="-122"/>
            </a:endParaRPr>
          </a:p>
          <a:p>
            <a:pPr marL="314325">
              <a:lnSpc>
                <a:spcPct val="100000"/>
              </a:lnSpc>
            </a:pPr>
            <a:r>
              <a:rPr sz="2000" spc="-5" dirty="0">
                <a:latin typeface="微软雅黑" panose="020B0503020204020204" pitchFamily="34" charset="-122"/>
                <a:ea typeface="微软雅黑" panose="020B0503020204020204" pitchFamily="34" charset="-122"/>
                <a:cs typeface="Microsoft YaHei UI"/>
              </a:rPr>
              <a:t>的一门新的技术科</a:t>
            </a:r>
            <a:r>
              <a:rPr sz="2000" spc="0" dirty="0">
                <a:latin typeface="微软雅黑" panose="020B0503020204020204" pitchFamily="34" charset="-122"/>
                <a:ea typeface="微软雅黑" panose="020B0503020204020204" pitchFamily="34" charset="-122"/>
                <a:cs typeface="Microsoft YaHei UI"/>
              </a:rPr>
              <a:t>学。</a:t>
            </a:r>
            <a:endParaRPr sz="2000" dirty="0">
              <a:latin typeface="微软雅黑" panose="020B0503020204020204" pitchFamily="34" charset="-122"/>
              <a:ea typeface="微软雅黑" panose="020B0503020204020204" pitchFamily="34" charset="-122"/>
              <a:cs typeface="Microsoft YaHei UI"/>
            </a:endParaRPr>
          </a:p>
          <a:p>
            <a:pPr>
              <a:lnSpc>
                <a:spcPts val="750"/>
              </a:lnSpc>
              <a:spcBef>
                <a:spcPts val="42"/>
              </a:spcBef>
            </a:pPr>
            <a:endParaRPr sz="2000" dirty="0">
              <a:latin typeface="微软雅黑" panose="020B0503020204020204" pitchFamily="34" charset="-122"/>
              <a:ea typeface="微软雅黑" panose="020B0503020204020204" pitchFamily="34" charset="-122"/>
            </a:endParaRPr>
          </a:p>
          <a:p>
            <a:pPr marL="314325" marR="12700" indent="-302260" algn="just">
              <a:lnSpc>
                <a:spcPct val="140100"/>
              </a:lnSpc>
              <a:tabLst>
                <a:tab pos="314325" algn="l"/>
              </a:tabLst>
            </a:pPr>
            <a:r>
              <a:rPr sz="2000" spc="5" dirty="0">
                <a:solidFill>
                  <a:srgbClr val="7E7E7E"/>
                </a:solidFill>
                <a:latin typeface="微软雅黑" panose="020B0503020204020204" pitchFamily="34" charset="-122"/>
                <a:ea typeface="微软雅黑" panose="020B0503020204020204" pitchFamily="34" charset="-122"/>
                <a:cs typeface="Wingdings"/>
              </a:rPr>
              <a:t></a:t>
            </a:r>
            <a:r>
              <a:rPr sz="2000" spc="5" dirty="0">
                <a:solidFill>
                  <a:srgbClr val="7E7E7E"/>
                </a:solidFill>
                <a:latin typeface="微软雅黑" panose="020B0503020204020204" pitchFamily="34" charset="-122"/>
                <a:ea typeface="微软雅黑" panose="020B0503020204020204" pitchFamily="34" charset="-122"/>
                <a:cs typeface="Times New Roman"/>
              </a:rPr>
              <a:t>	</a:t>
            </a:r>
            <a:r>
              <a:rPr sz="2000" spc="-5" dirty="0">
                <a:latin typeface="微软雅黑" panose="020B0503020204020204" pitchFamily="34" charset="-122"/>
                <a:ea typeface="微软雅黑" panose="020B0503020204020204" pitchFamily="34" charset="-122"/>
                <a:cs typeface="Microsoft YaHei UI"/>
              </a:rPr>
              <a:t>机器学习：专门研究计算机怎样模拟或实现人类的学习行</a:t>
            </a:r>
            <a:r>
              <a:rPr sz="2000" spc="10" dirty="0">
                <a:latin typeface="微软雅黑" panose="020B0503020204020204" pitchFamily="34" charset="-122"/>
                <a:ea typeface="微软雅黑" panose="020B0503020204020204" pitchFamily="34" charset="-122"/>
                <a:cs typeface="Microsoft YaHei UI"/>
              </a:rPr>
              <a:t>为</a:t>
            </a:r>
            <a:r>
              <a:rPr sz="2000" spc="0" dirty="0">
                <a:latin typeface="微软雅黑" panose="020B0503020204020204" pitchFamily="34" charset="-122"/>
                <a:ea typeface="微软雅黑" panose="020B0503020204020204" pitchFamily="34" charset="-122"/>
                <a:cs typeface="Microsoft YaHei UI"/>
              </a:rPr>
              <a:t>，</a:t>
            </a:r>
            <a:r>
              <a:rPr sz="2000" spc="-5" dirty="0">
                <a:latin typeface="微软雅黑" panose="020B0503020204020204" pitchFamily="34" charset="-122"/>
                <a:ea typeface="微软雅黑" panose="020B0503020204020204" pitchFamily="34" charset="-122"/>
                <a:cs typeface="Microsoft YaHei UI"/>
              </a:rPr>
              <a:t>以获取新的知识或技</a:t>
            </a:r>
            <a:r>
              <a:rPr sz="2000" spc="0" dirty="0">
                <a:latin typeface="微软雅黑" panose="020B0503020204020204" pitchFamily="34" charset="-122"/>
                <a:ea typeface="微软雅黑" panose="020B0503020204020204" pitchFamily="34" charset="-122"/>
                <a:cs typeface="Microsoft YaHei UI"/>
              </a:rPr>
              <a:t>能，重新组织已有的知识结构使之不断改善自身的性</a:t>
            </a:r>
            <a:r>
              <a:rPr sz="2000" spc="10" dirty="0">
                <a:latin typeface="微软雅黑" panose="020B0503020204020204" pitchFamily="34" charset="-122"/>
                <a:ea typeface="微软雅黑" panose="020B0503020204020204" pitchFamily="34" charset="-122"/>
                <a:cs typeface="Microsoft YaHei UI"/>
              </a:rPr>
              <a:t>能</a:t>
            </a:r>
            <a:r>
              <a:rPr sz="2000" spc="0" dirty="0">
                <a:latin typeface="微软雅黑" panose="020B0503020204020204" pitchFamily="34" charset="-122"/>
                <a:ea typeface="微软雅黑" panose="020B0503020204020204" pitchFamily="34" charset="-122"/>
                <a:cs typeface="Microsoft YaHei UI"/>
              </a:rPr>
              <a:t>。是人工智能的核心研究领域之</a:t>
            </a:r>
            <a:r>
              <a:rPr sz="2000" spc="-5" dirty="0">
                <a:latin typeface="微软雅黑" panose="020B0503020204020204" pitchFamily="34" charset="-122"/>
                <a:ea typeface="微软雅黑" panose="020B0503020204020204" pitchFamily="34" charset="-122"/>
                <a:cs typeface="Microsoft YaHei UI"/>
              </a:rPr>
              <a:t>一</a:t>
            </a:r>
            <a:r>
              <a:rPr sz="2000" spc="0" dirty="0">
                <a:latin typeface="微软雅黑" panose="020B0503020204020204" pitchFamily="34" charset="-122"/>
                <a:ea typeface="微软雅黑" panose="020B0503020204020204" pitchFamily="34" charset="-122"/>
                <a:cs typeface="Microsoft YaHei UI"/>
              </a:rPr>
              <a:t>。</a:t>
            </a:r>
            <a:endParaRPr sz="2000" dirty="0">
              <a:latin typeface="微软雅黑" panose="020B0503020204020204" pitchFamily="34" charset="-122"/>
              <a:ea typeface="微软雅黑" panose="020B0503020204020204" pitchFamily="34" charset="-122"/>
              <a:cs typeface="Microsoft YaHei UI"/>
            </a:endParaRPr>
          </a:p>
          <a:p>
            <a:pPr>
              <a:lnSpc>
                <a:spcPts val="750"/>
              </a:lnSpc>
              <a:spcBef>
                <a:spcPts val="39"/>
              </a:spcBef>
            </a:pPr>
            <a:endParaRPr sz="2000" dirty="0">
              <a:latin typeface="微软雅黑" panose="020B0503020204020204" pitchFamily="34" charset="-122"/>
              <a:ea typeface="微软雅黑" panose="020B0503020204020204" pitchFamily="34" charset="-122"/>
            </a:endParaRPr>
          </a:p>
          <a:p>
            <a:pPr marL="314325" marR="12700" indent="-302260" algn="just">
              <a:lnSpc>
                <a:spcPct val="140100"/>
              </a:lnSpc>
              <a:tabLst>
                <a:tab pos="314325" algn="l"/>
              </a:tabLst>
            </a:pPr>
            <a:r>
              <a:rPr sz="2000" spc="5" dirty="0">
                <a:solidFill>
                  <a:srgbClr val="7E7E7E"/>
                </a:solidFill>
                <a:latin typeface="微软雅黑" panose="020B0503020204020204" pitchFamily="34" charset="-122"/>
                <a:ea typeface="微软雅黑" panose="020B0503020204020204" pitchFamily="34" charset="-122"/>
                <a:cs typeface="Wingdings"/>
              </a:rPr>
              <a:t></a:t>
            </a:r>
            <a:r>
              <a:rPr sz="2000" spc="5" dirty="0">
                <a:solidFill>
                  <a:srgbClr val="7E7E7E"/>
                </a:solidFill>
                <a:latin typeface="微软雅黑" panose="020B0503020204020204" pitchFamily="34" charset="-122"/>
                <a:ea typeface="微软雅黑" panose="020B0503020204020204" pitchFamily="34" charset="-122"/>
                <a:cs typeface="Times New Roman"/>
              </a:rPr>
              <a:t>	</a:t>
            </a:r>
            <a:r>
              <a:rPr sz="2000" spc="-5" dirty="0">
                <a:latin typeface="微软雅黑" panose="020B0503020204020204" pitchFamily="34" charset="-122"/>
                <a:ea typeface="微软雅黑" panose="020B0503020204020204" pitchFamily="34" charset="-122"/>
                <a:cs typeface="Microsoft YaHei UI"/>
              </a:rPr>
              <a:t>深度学习：源于人工神经网络的研</a:t>
            </a:r>
            <a:r>
              <a:rPr sz="2000" spc="5" dirty="0">
                <a:latin typeface="微软雅黑" panose="020B0503020204020204" pitchFamily="34" charset="-122"/>
                <a:ea typeface="微软雅黑" panose="020B0503020204020204" pitchFamily="34" charset="-122"/>
                <a:cs typeface="Microsoft YaHei UI"/>
              </a:rPr>
              <a:t>究</a:t>
            </a:r>
            <a:r>
              <a:rPr sz="2000" spc="-5" dirty="0">
                <a:latin typeface="微软雅黑" panose="020B0503020204020204" pitchFamily="34" charset="-122"/>
                <a:ea typeface="微软雅黑" panose="020B0503020204020204" pitchFamily="34" charset="-122"/>
                <a:cs typeface="Microsoft YaHei UI"/>
              </a:rPr>
              <a:t>，多</a:t>
            </a:r>
            <a:r>
              <a:rPr sz="2000" spc="0" dirty="0">
                <a:latin typeface="微软雅黑" panose="020B0503020204020204" pitchFamily="34" charset="-122"/>
                <a:ea typeface="微软雅黑" panose="020B0503020204020204" pitchFamily="34" charset="-122"/>
                <a:cs typeface="Microsoft YaHei UI"/>
              </a:rPr>
              <a:t>层感知器就是一种深度学习结</a:t>
            </a:r>
            <a:r>
              <a:rPr sz="2000" spc="-25" dirty="0">
                <a:latin typeface="微软雅黑" panose="020B0503020204020204" pitchFamily="34" charset="-122"/>
                <a:ea typeface="微软雅黑" panose="020B0503020204020204" pitchFamily="34" charset="-122"/>
                <a:cs typeface="Microsoft YaHei UI"/>
              </a:rPr>
              <a:t>构</a:t>
            </a:r>
            <a:r>
              <a:rPr sz="2000" spc="-5" dirty="0">
                <a:latin typeface="微软雅黑" panose="020B0503020204020204" pitchFamily="34" charset="-122"/>
                <a:ea typeface="微软雅黑" panose="020B0503020204020204" pitchFamily="34" charset="-122"/>
                <a:cs typeface="Microsoft YaHei UI"/>
              </a:rPr>
              <a:t>。深度学</a:t>
            </a:r>
            <a:r>
              <a:rPr sz="2000" spc="0" dirty="0">
                <a:latin typeface="微软雅黑" panose="020B0503020204020204" pitchFamily="34" charset="-122"/>
                <a:ea typeface="微软雅黑" panose="020B0503020204020204" pitchFamily="34" charset="-122"/>
                <a:cs typeface="Microsoft YaHei UI"/>
              </a:rPr>
              <a:t>习是机器学习研究中的一个新的领</a:t>
            </a:r>
            <a:r>
              <a:rPr sz="2000" spc="5" dirty="0">
                <a:latin typeface="微软雅黑" panose="020B0503020204020204" pitchFamily="34" charset="-122"/>
                <a:ea typeface="微软雅黑" panose="020B0503020204020204" pitchFamily="34" charset="-122"/>
                <a:cs typeface="Microsoft YaHei UI"/>
              </a:rPr>
              <a:t>域</a:t>
            </a:r>
            <a:r>
              <a:rPr sz="2000" spc="0" dirty="0">
                <a:latin typeface="微软雅黑" panose="020B0503020204020204" pitchFamily="34" charset="-122"/>
                <a:ea typeface="微软雅黑" panose="020B0503020204020204" pitchFamily="34" charset="-122"/>
                <a:cs typeface="Microsoft YaHei UI"/>
              </a:rPr>
              <a:t>，它模仿人脑的机制</a:t>
            </a:r>
            <a:r>
              <a:rPr sz="2000" spc="-15" dirty="0">
                <a:latin typeface="微软雅黑" panose="020B0503020204020204" pitchFamily="34" charset="-122"/>
                <a:ea typeface="微软雅黑" panose="020B0503020204020204" pitchFamily="34" charset="-122"/>
                <a:cs typeface="Microsoft YaHei UI"/>
              </a:rPr>
              <a:t>来</a:t>
            </a:r>
            <a:r>
              <a:rPr sz="2000" spc="0" dirty="0">
                <a:latin typeface="微软雅黑" panose="020B0503020204020204" pitchFamily="34" charset="-122"/>
                <a:ea typeface="微软雅黑" panose="020B0503020204020204" pitchFamily="34" charset="-122"/>
                <a:cs typeface="Microsoft YaHei UI"/>
              </a:rPr>
              <a:t>解释数</a:t>
            </a:r>
            <a:r>
              <a:rPr sz="2000" spc="-5" dirty="0">
                <a:latin typeface="微软雅黑" panose="020B0503020204020204" pitchFamily="34" charset="-122"/>
                <a:ea typeface="微软雅黑" panose="020B0503020204020204" pitchFamily="34" charset="-122"/>
                <a:cs typeface="Microsoft YaHei UI"/>
              </a:rPr>
              <a:t>据</a:t>
            </a:r>
            <a:r>
              <a:rPr sz="2000" spc="0" dirty="0">
                <a:latin typeface="微软雅黑" panose="020B0503020204020204" pitchFamily="34" charset="-122"/>
                <a:ea typeface="微软雅黑" panose="020B0503020204020204" pitchFamily="34" charset="-122"/>
                <a:cs typeface="Microsoft YaHei UI"/>
              </a:rPr>
              <a:t>，例如图像，声音和文本。</a:t>
            </a:r>
            <a:endParaRPr sz="2000" dirty="0">
              <a:latin typeface="微软雅黑" panose="020B0503020204020204" pitchFamily="34" charset="-122"/>
              <a:ea typeface="微软雅黑" panose="020B0503020204020204" pitchFamily="34" charset="-122"/>
              <a:cs typeface="Microsoft YaHei UI"/>
            </a:endParaRPr>
          </a:p>
        </p:txBody>
      </p:sp>
      <p:sp>
        <p:nvSpPr>
          <p:cNvPr id="5" name="文本占位符 1">
            <a:extLst>
              <a:ext uri="{FF2B5EF4-FFF2-40B4-BE49-F238E27FC236}">
                <a16:creationId xmlns:a16="http://schemas.microsoft.com/office/drawing/2014/main" id="{300D7B68-1667-454D-8107-562B0C204BA3}"/>
              </a:ext>
            </a:extLst>
          </p:cNvPr>
          <p:cNvSpPr>
            <a:spLocks noGrp="1"/>
          </p:cNvSpPr>
          <p:nvPr>
            <p:ph type="body" sz="quarter" idx="10"/>
          </p:nvPr>
        </p:nvSpPr>
        <p:spPr>
          <a:xfrm>
            <a:off x="372525" y="226697"/>
            <a:ext cx="7863701" cy="573404"/>
          </a:xfrm>
        </p:spPr>
        <p:txBody>
          <a:bodyPr/>
          <a:lstStyle/>
          <a:p>
            <a:pPr algn="l"/>
            <a:r>
              <a:rPr lang="zh-CN" altLang="en-US" sz="3600" dirty="0">
                <a:latin typeface="微软雅黑 Light" panose="020B0502040204020203" pitchFamily="34" charset="-122"/>
                <a:ea typeface="微软雅黑 Light" panose="020B0502040204020203" pitchFamily="34" charset="-122"/>
              </a:rPr>
              <a:t>人工智能</a:t>
            </a:r>
            <a:r>
              <a:rPr lang="en-US" altLang="zh-CN" sz="3600" dirty="0">
                <a:latin typeface="微软雅黑 Light" panose="020B0502040204020203" pitchFamily="34" charset="-122"/>
                <a:ea typeface="微软雅黑 Light" panose="020B0502040204020203" pitchFamily="34" charset="-122"/>
              </a:rPr>
              <a:t>-</a:t>
            </a:r>
            <a:r>
              <a:rPr lang="zh-CN" altLang="en-US" sz="3600" dirty="0">
                <a:latin typeface="微软雅黑 Light" panose="020B0502040204020203" pitchFamily="34" charset="-122"/>
                <a:ea typeface="微软雅黑 Light" panose="020B0502040204020203" pitchFamily="34" charset="-122"/>
              </a:rPr>
              <a:t>机器学习</a:t>
            </a:r>
            <a:r>
              <a:rPr lang="en-US" altLang="zh-CN" sz="3600" dirty="0">
                <a:latin typeface="微软雅黑 Light" panose="020B0502040204020203" pitchFamily="34" charset="-122"/>
                <a:ea typeface="微软雅黑 Light" panose="020B0502040204020203" pitchFamily="34" charset="-122"/>
              </a:rPr>
              <a:t>-</a:t>
            </a:r>
            <a:r>
              <a:rPr lang="zh-CN" altLang="en-US" sz="3600" dirty="0">
                <a:latin typeface="微软雅黑 Light" panose="020B0502040204020203" pitchFamily="34" charset="-122"/>
                <a:ea typeface="微软雅黑 Light" panose="020B0502040204020203" pitchFamily="34" charset="-122"/>
              </a:rPr>
              <a:t>深度学习</a:t>
            </a:r>
            <a:endParaRPr lang="en-US" sz="3600" dirty="0">
              <a:latin typeface="微软雅黑 Light" panose="020B0502040204020203" pitchFamily="34" charset="-122"/>
              <a:ea typeface="微软雅黑 Light" panose="020B0502040204020203" pitchFamily="34" charset="-122"/>
            </a:endParaRPr>
          </a:p>
        </p:txBody>
      </p:sp>
      <p:sp>
        <p:nvSpPr>
          <p:cNvPr id="2" name="文本占位符 1">
            <a:extLst>
              <a:ext uri="{FF2B5EF4-FFF2-40B4-BE49-F238E27FC236}">
                <a16:creationId xmlns:a16="http://schemas.microsoft.com/office/drawing/2014/main" id="{19305872-5C36-4A49-9993-BA27B2B2F3A3}"/>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6765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9602A7-57C3-412A-8840-94DE0C424DA5}"/>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什么是机器学习</a:t>
            </a:r>
            <a:endParaRPr lang="en-US" sz="3600" dirty="0">
              <a:latin typeface="微软雅黑 Light" panose="020B0502040204020203" pitchFamily="34" charset="-122"/>
              <a:ea typeface="微软雅黑 Light" panose="020B0502040204020203" pitchFamily="34" charset="-122"/>
            </a:endParaRPr>
          </a:p>
        </p:txBody>
      </p:sp>
      <p:sp>
        <p:nvSpPr>
          <p:cNvPr id="5" name="文本占位符 4">
            <a:extLst>
              <a:ext uri="{FF2B5EF4-FFF2-40B4-BE49-F238E27FC236}">
                <a16:creationId xmlns:a16="http://schemas.microsoft.com/office/drawing/2014/main" id="{7A94F329-E6AF-4DC5-BA8C-9804F4F12658}"/>
              </a:ext>
            </a:extLst>
          </p:cNvPr>
          <p:cNvSpPr>
            <a:spLocks noGrp="1"/>
          </p:cNvSpPr>
          <p:nvPr>
            <p:ph type="body" sz="quarter" idx="12"/>
          </p:nvPr>
        </p:nvSpPr>
        <p:spPr/>
        <p:txBody>
          <a:bodyPr/>
          <a:lstStyle/>
          <a:p>
            <a:endParaRPr lang="en-US"/>
          </a:p>
        </p:txBody>
      </p:sp>
      <p:sp>
        <p:nvSpPr>
          <p:cNvPr id="3" name="矩形 2">
            <a:extLst>
              <a:ext uri="{FF2B5EF4-FFF2-40B4-BE49-F238E27FC236}">
                <a16:creationId xmlns:a16="http://schemas.microsoft.com/office/drawing/2014/main" id="{666ED974-C3DF-46FD-B999-735F968EEDE2}"/>
              </a:ext>
            </a:extLst>
          </p:cNvPr>
          <p:cNvSpPr/>
          <p:nvPr/>
        </p:nvSpPr>
        <p:spPr>
          <a:xfrm>
            <a:off x="419101" y="1670062"/>
            <a:ext cx="5497512" cy="3169586"/>
          </a:xfrm>
          <a:prstGeom prst="rect">
            <a:avLst/>
          </a:prstGeom>
        </p:spPr>
        <p:txBody>
          <a:bodyPr wrap="square">
            <a:spAutoFit/>
          </a:bodyPr>
          <a:lstStyle/>
          <a:p>
            <a:pPr marL="342900" lvl="0" indent="-342900">
              <a:lnSpc>
                <a:spcPct val="120000"/>
              </a:lnSpc>
              <a:spcBef>
                <a:spcPts val="600"/>
              </a:spcBef>
              <a:buFont typeface="Wingdings" panose="05000000000000000000" pitchFamily="2" charset="2"/>
              <a:buChar char="v"/>
            </a:pPr>
            <a:r>
              <a:rPr lang="zh-CN" altLang="en-US" sz="2000" dirty="0">
                <a:solidFill>
                  <a:prstClr val="black"/>
                </a:solidFill>
                <a:latin typeface="微软雅黑" panose="020B0503020204020204" pitchFamily="34" charset="-122"/>
                <a:ea typeface="微软雅黑" panose="020B0503020204020204" pitchFamily="34" charset="-122"/>
              </a:rPr>
              <a:t>计算机科学是研究关于算法的科学，那么机器学习就是研究关于“学习算法”的科学。</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lvl="0" indent="-342900">
              <a:lnSpc>
                <a:spcPct val="120000"/>
              </a:lnSpc>
              <a:spcBef>
                <a:spcPts val="600"/>
              </a:spcBef>
              <a:buFont typeface="Wingdings" panose="05000000000000000000" pitchFamily="2" charset="2"/>
              <a:buChar char="v"/>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第一个机器学习的定义来自于</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Arthur Samuel</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1958</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年，他定义机器学习</a:t>
            </a:r>
            <a:r>
              <a:rPr lang="zh-CN" altLang="en-US" sz="2000" dirty="0">
                <a:solidFill>
                  <a:prstClr val="black"/>
                </a:solidFill>
                <a:latin typeface="微软雅黑" panose="020B0503020204020204" pitchFamily="34" charset="-122"/>
                <a:ea typeface="微软雅黑" panose="020B0503020204020204" pitchFamily="34" charset="-122"/>
              </a:rPr>
              <a:t>为在不直接针对问题进行编程的</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情况下，给予计算机学习能力的领域。</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lvl="0" indent="-342900">
              <a:lnSpc>
                <a:spcPct val="120000"/>
              </a:lnSpc>
              <a:spcBef>
                <a:spcPts val="600"/>
              </a:spcBef>
              <a:buFont typeface="Wingdings" panose="05000000000000000000" pitchFamily="2" charset="2"/>
              <a:buChar char="v"/>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或者</a:t>
            </a:r>
            <a:r>
              <a:rPr lang="zh-CN" altLang="en-US" sz="2000" dirty="0">
                <a:solidFill>
                  <a:prstClr val="black"/>
                </a:solidFill>
                <a:latin typeface="微软雅黑" panose="020B0503020204020204" pitchFamily="34" charset="-122"/>
                <a:ea typeface="微软雅黑" panose="020B0503020204020204" pitchFamily="34" charset="-122"/>
              </a:rPr>
              <a:t>说，机器学习用计算机程序模拟人的学习能力，从实际例子中学习得到知识和经验。</a:t>
            </a:r>
            <a:endPar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538B1DE-B128-4621-B1E2-5F1F7265C2C3}"/>
              </a:ext>
            </a:extLst>
          </p:cNvPr>
          <p:cNvPicPr>
            <a:picLocks noChangeAspect="1"/>
          </p:cNvPicPr>
          <p:nvPr/>
        </p:nvPicPr>
        <p:blipFill>
          <a:blip r:embed="rId3"/>
          <a:stretch>
            <a:fillRect/>
          </a:stretch>
        </p:blipFill>
        <p:spPr>
          <a:xfrm>
            <a:off x="6096000" y="1670062"/>
            <a:ext cx="5698050" cy="4273538"/>
          </a:xfrm>
          <a:prstGeom prst="rect">
            <a:avLst/>
          </a:prstGeom>
        </p:spPr>
      </p:pic>
    </p:spTree>
    <p:extLst>
      <p:ext uri="{BB962C8B-B14F-4D97-AF65-F5344CB8AC3E}">
        <p14:creationId xmlns:p14="http://schemas.microsoft.com/office/powerpoint/2010/main" val="24928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240914A3-09D8-4DA7-9026-7C78B2F5658B}"/>
              </a:ext>
            </a:extLst>
          </p:cNvPr>
          <p:cNvSpPr/>
          <p:nvPr/>
        </p:nvSpPr>
        <p:spPr>
          <a:xfrm>
            <a:off x="2880360" y="2011679"/>
            <a:ext cx="1042644" cy="1335024"/>
          </a:xfrm>
          <a:custGeom>
            <a:avLst/>
            <a:gdLst/>
            <a:ahLst/>
            <a:cxnLst/>
            <a:rect l="l" t="t" r="r" b="b"/>
            <a:pathLst>
              <a:path w="1042644" h="1335024">
                <a:moveTo>
                  <a:pt x="235457" y="991108"/>
                </a:moveTo>
                <a:lnTo>
                  <a:pt x="204215" y="1030986"/>
                </a:lnTo>
                <a:lnTo>
                  <a:pt x="200025" y="1055751"/>
                </a:lnTo>
                <a:lnTo>
                  <a:pt x="196976" y="1067308"/>
                </a:lnTo>
                <a:lnTo>
                  <a:pt x="191769" y="1078865"/>
                </a:lnTo>
                <a:lnTo>
                  <a:pt x="192785" y="1082421"/>
                </a:lnTo>
                <a:lnTo>
                  <a:pt x="191769" y="1085977"/>
                </a:lnTo>
                <a:lnTo>
                  <a:pt x="190626" y="1089533"/>
                </a:lnTo>
                <a:lnTo>
                  <a:pt x="188594" y="1093851"/>
                </a:lnTo>
                <a:lnTo>
                  <a:pt x="188594" y="1100963"/>
                </a:lnTo>
                <a:lnTo>
                  <a:pt x="189610" y="1103630"/>
                </a:lnTo>
                <a:lnTo>
                  <a:pt x="191769" y="1107186"/>
                </a:lnTo>
                <a:lnTo>
                  <a:pt x="265683" y="1113409"/>
                </a:lnTo>
                <a:lnTo>
                  <a:pt x="339725" y="1122299"/>
                </a:lnTo>
                <a:lnTo>
                  <a:pt x="411606" y="1132078"/>
                </a:lnTo>
                <a:lnTo>
                  <a:pt x="483488" y="1145286"/>
                </a:lnTo>
                <a:lnTo>
                  <a:pt x="553338" y="1161288"/>
                </a:lnTo>
                <a:lnTo>
                  <a:pt x="623062" y="1179830"/>
                </a:lnTo>
                <a:lnTo>
                  <a:pt x="689863" y="1202055"/>
                </a:lnTo>
                <a:lnTo>
                  <a:pt x="756538" y="1226820"/>
                </a:lnTo>
                <a:lnTo>
                  <a:pt x="829437" y="1260602"/>
                </a:lnTo>
                <a:lnTo>
                  <a:pt x="876300" y="1286256"/>
                </a:lnTo>
                <a:lnTo>
                  <a:pt x="899287" y="1302258"/>
                </a:lnTo>
                <a:lnTo>
                  <a:pt x="922147" y="1317244"/>
                </a:lnTo>
                <a:lnTo>
                  <a:pt x="942975" y="1335024"/>
                </a:lnTo>
                <a:lnTo>
                  <a:pt x="971168" y="1333246"/>
                </a:lnTo>
                <a:lnTo>
                  <a:pt x="971168" y="1318133"/>
                </a:lnTo>
                <a:lnTo>
                  <a:pt x="969010" y="1304925"/>
                </a:lnTo>
                <a:lnTo>
                  <a:pt x="963802" y="1291590"/>
                </a:lnTo>
                <a:lnTo>
                  <a:pt x="956563" y="1279144"/>
                </a:lnTo>
                <a:lnTo>
                  <a:pt x="948181" y="1267714"/>
                </a:lnTo>
                <a:lnTo>
                  <a:pt x="939926" y="1255268"/>
                </a:lnTo>
                <a:lnTo>
                  <a:pt x="907541" y="1218057"/>
                </a:lnTo>
                <a:lnTo>
                  <a:pt x="876300" y="1187831"/>
                </a:lnTo>
                <a:lnTo>
                  <a:pt x="843026" y="1158621"/>
                </a:lnTo>
                <a:lnTo>
                  <a:pt x="808609" y="1132967"/>
                </a:lnTo>
                <a:lnTo>
                  <a:pt x="788797" y="1121410"/>
                </a:lnTo>
                <a:lnTo>
                  <a:pt x="788797" y="1109853"/>
                </a:lnTo>
                <a:lnTo>
                  <a:pt x="790828" y="1085088"/>
                </a:lnTo>
                <a:lnTo>
                  <a:pt x="791972" y="1073531"/>
                </a:lnTo>
                <a:lnTo>
                  <a:pt x="794003" y="1061974"/>
                </a:lnTo>
                <a:lnTo>
                  <a:pt x="796036" y="1049528"/>
                </a:lnTo>
                <a:lnTo>
                  <a:pt x="800226" y="1038987"/>
                </a:lnTo>
                <a:lnTo>
                  <a:pt x="805434" y="1028319"/>
                </a:lnTo>
                <a:lnTo>
                  <a:pt x="1009713" y="1028319"/>
                </a:lnTo>
                <a:lnTo>
                  <a:pt x="1021206" y="1021207"/>
                </a:lnTo>
                <a:lnTo>
                  <a:pt x="1026413" y="1016762"/>
                </a:lnTo>
                <a:lnTo>
                  <a:pt x="1029462" y="1012317"/>
                </a:lnTo>
                <a:lnTo>
                  <a:pt x="1033652" y="1007872"/>
                </a:lnTo>
                <a:lnTo>
                  <a:pt x="1036827" y="1004316"/>
                </a:lnTo>
                <a:lnTo>
                  <a:pt x="1039876" y="999998"/>
                </a:lnTo>
                <a:lnTo>
                  <a:pt x="1042035" y="995553"/>
                </a:lnTo>
                <a:lnTo>
                  <a:pt x="1042644" y="994664"/>
                </a:lnTo>
                <a:lnTo>
                  <a:pt x="260476" y="994664"/>
                </a:lnTo>
                <a:lnTo>
                  <a:pt x="254253" y="993775"/>
                </a:lnTo>
                <a:lnTo>
                  <a:pt x="248031" y="993775"/>
                </a:lnTo>
                <a:lnTo>
                  <a:pt x="240664" y="991997"/>
                </a:lnTo>
                <a:lnTo>
                  <a:pt x="235457" y="991108"/>
                </a:lnTo>
                <a:close/>
              </a:path>
              <a:path w="1042644" h="1335024">
                <a:moveTo>
                  <a:pt x="1009713" y="1028319"/>
                </a:moveTo>
                <a:lnTo>
                  <a:pt x="805434" y="1028319"/>
                </a:lnTo>
                <a:lnTo>
                  <a:pt x="831468" y="1032764"/>
                </a:lnTo>
                <a:lnTo>
                  <a:pt x="860678" y="1038987"/>
                </a:lnTo>
                <a:lnTo>
                  <a:pt x="887729" y="1044321"/>
                </a:lnTo>
                <a:lnTo>
                  <a:pt x="916939" y="1047750"/>
                </a:lnTo>
                <a:lnTo>
                  <a:pt x="944117" y="1047750"/>
                </a:lnTo>
                <a:lnTo>
                  <a:pt x="972185" y="1044321"/>
                </a:lnTo>
                <a:lnTo>
                  <a:pt x="998219" y="1035431"/>
                </a:lnTo>
                <a:lnTo>
                  <a:pt x="1009713" y="1028319"/>
                </a:lnTo>
                <a:close/>
              </a:path>
              <a:path w="1042644" h="1335024">
                <a:moveTo>
                  <a:pt x="280288" y="993775"/>
                </a:moveTo>
                <a:lnTo>
                  <a:pt x="274065" y="994664"/>
                </a:lnTo>
                <a:lnTo>
                  <a:pt x="286512" y="994664"/>
                </a:lnTo>
                <a:lnTo>
                  <a:pt x="280288" y="993775"/>
                </a:lnTo>
                <a:close/>
              </a:path>
              <a:path w="1042644" h="1335024">
                <a:moveTo>
                  <a:pt x="512699" y="0"/>
                </a:moveTo>
                <a:lnTo>
                  <a:pt x="507491" y="0"/>
                </a:lnTo>
                <a:lnTo>
                  <a:pt x="452247" y="2667"/>
                </a:lnTo>
                <a:lnTo>
                  <a:pt x="400176" y="9779"/>
                </a:lnTo>
                <a:lnTo>
                  <a:pt x="349122" y="20447"/>
                </a:lnTo>
                <a:lnTo>
                  <a:pt x="300100" y="36322"/>
                </a:lnTo>
                <a:lnTo>
                  <a:pt x="253237" y="54991"/>
                </a:lnTo>
                <a:lnTo>
                  <a:pt x="207390" y="77978"/>
                </a:lnTo>
                <a:lnTo>
                  <a:pt x="164591" y="103759"/>
                </a:lnTo>
                <a:lnTo>
                  <a:pt x="122935" y="132969"/>
                </a:lnTo>
                <a:lnTo>
                  <a:pt x="91693" y="163068"/>
                </a:lnTo>
                <a:lnTo>
                  <a:pt x="78104" y="179959"/>
                </a:lnTo>
                <a:lnTo>
                  <a:pt x="64642" y="195961"/>
                </a:lnTo>
                <a:lnTo>
                  <a:pt x="53085" y="212725"/>
                </a:lnTo>
                <a:lnTo>
                  <a:pt x="42671" y="230505"/>
                </a:lnTo>
                <a:lnTo>
                  <a:pt x="33400" y="248158"/>
                </a:lnTo>
                <a:lnTo>
                  <a:pt x="28193" y="266827"/>
                </a:lnTo>
                <a:lnTo>
                  <a:pt x="12445" y="312928"/>
                </a:lnTo>
                <a:lnTo>
                  <a:pt x="2031" y="361696"/>
                </a:lnTo>
                <a:lnTo>
                  <a:pt x="0" y="412242"/>
                </a:lnTo>
                <a:lnTo>
                  <a:pt x="1015" y="464566"/>
                </a:lnTo>
                <a:lnTo>
                  <a:pt x="7238" y="514985"/>
                </a:lnTo>
                <a:lnTo>
                  <a:pt x="16637" y="566420"/>
                </a:lnTo>
                <a:lnTo>
                  <a:pt x="29209" y="614299"/>
                </a:lnTo>
                <a:lnTo>
                  <a:pt x="44831" y="662178"/>
                </a:lnTo>
                <a:lnTo>
                  <a:pt x="66675" y="699389"/>
                </a:lnTo>
                <a:lnTo>
                  <a:pt x="89662" y="737489"/>
                </a:lnTo>
                <a:lnTo>
                  <a:pt x="113537" y="774827"/>
                </a:lnTo>
                <a:lnTo>
                  <a:pt x="138556" y="812038"/>
                </a:lnTo>
                <a:lnTo>
                  <a:pt x="166750" y="848360"/>
                </a:lnTo>
                <a:lnTo>
                  <a:pt x="195833" y="883793"/>
                </a:lnTo>
                <a:lnTo>
                  <a:pt x="228219" y="917448"/>
                </a:lnTo>
                <a:lnTo>
                  <a:pt x="262635" y="951230"/>
                </a:lnTo>
                <a:lnTo>
                  <a:pt x="265683" y="956564"/>
                </a:lnTo>
                <a:lnTo>
                  <a:pt x="268858" y="960882"/>
                </a:lnTo>
                <a:lnTo>
                  <a:pt x="270890" y="966216"/>
                </a:lnTo>
                <a:lnTo>
                  <a:pt x="275081" y="972439"/>
                </a:lnTo>
                <a:lnTo>
                  <a:pt x="278256" y="977773"/>
                </a:lnTo>
                <a:lnTo>
                  <a:pt x="281304" y="983107"/>
                </a:lnTo>
                <a:lnTo>
                  <a:pt x="283463" y="988441"/>
                </a:lnTo>
                <a:lnTo>
                  <a:pt x="286512" y="994664"/>
                </a:lnTo>
                <a:lnTo>
                  <a:pt x="1042644" y="994664"/>
                </a:lnTo>
                <a:lnTo>
                  <a:pt x="1045082" y="991108"/>
                </a:lnTo>
                <a:lnTo>
                  <a:pt x="1046226" y="985774"/>
                </a:lnTo>
                <a:lnTo>
                  <a:pt x="1042035" y="972439"/>
                </a:lnTo>
                <a:lnTo>
                  <a:pt x="1036827" y="959993"/>
                </a:lnTo>
                <a:lnTo>
                  <a:pt x="1031620" y="947674"/>
                </a:lnTo>
                <a:lnTo>
                  <a:pt x="1023238" y="934339"/>
                </a:lnTo>
                <a:lnTo>
                  <a:pt x="1020063" y="921893"/>
                </a:lnTo>
                <a:lnTo>
                  <a:pt x="1037843" y="882015"/>
                </a:lnTo>
                <a:lnTo>
                  <a:pt x="1051432" y="875792"/>
                </a:lnTo>
                <a:lnTo>
                  <a:pt x="1057655" y="872236"/>
                </a:lnTo>
                <a:lnTo>
                  <a:pt x="1062863" y="867791"/>
                </a:lnTo>
                <a:lnTo>
                  <a:pt x="1067053" y="862584"/>
                </a:lnTo>
                <a:lnTo>
                  <a:pt x="1068069" y="856361"/>
                </a:lnTo>
                <a:lnTo>
                  <a:pt x="1068069" y="850138"/>
                </a:lnTo>
                <a:lnTo>
                  <a:pt x="1062863" y="846582"/>
                </a:lnTo>
                <a:lnTo>
                  <a:pt x="1058672" y="843026"/>
                </a:lnTo>
                <a:lnTo>
                  <a:pt x="1055497" y="838581"/>
                </a:lnTo>
                <a:lnTo>
                  <a:pt x="1052449" y="835914"/>
                </a:lnTo>
                <a:lnTo>
                  <a:pt x="1048257" y="831469"/>
                </a:lnTo>
                <a:lnTo>
                  <a:pt x="1043051" y="828802"/>
                </a:lnTo>
                <a:lnTo>
                  <a:pt x="1038860" y="825246"/>
                </a:lnTo>
                <a:lnTo>
                  <a:pt x="1033652" y="823468"/>
                </a:lnTo>
                <a:lnTo>
                  <a:pt x="1042035" y="820039"/>
                </a:lnTo>
                <a:lnTo>
                  <a:pt x="1048257" y="816483"/>
                </a:lnTo>
                <a:lnTo>
                  <a:pt x="1057655" y="812038"/>
                </a:lnTo>
                <a:lnTo>
                  <a:pt x="1064894" y="807593"/>
                </a:lnTo>
                <a:lnTo>
                  <a:pt x="1072261" y="803148"/>
                </a:lnTo>
                <a:lnTo>
                  <a:pt x="1076452" y="797814"/>
                </a:lnTo>
                <a:lnTo>
                  <a:pt x="1077467" y="789813"/>
                </a:lnTo>
                <a:lnTo>
                  <a:pt x="1076452" y="782701"/>
                </a:lnTo>
                <a:lnTo>
                  <a:pt x="1072261" y="776605"/>
                </a:lnTo>
                <a:lnTo>
                  <a:pt x="1068069" y="771271"/>
                </a:lnTo>
                <a:lnTo>
                  <a:pt x="1057655" y="760603"/>
                </a:lnTo>
                <a:lnTo>
                  <a:pt x="1053464" y="755269"/>
                </a:lnTo>
                <a:lnTo>
                  <a:pt x="1050289" y="749935"/>
                </a:lnTo>
                <a:lnTo>
                  <a:pt x="1050289" y="742823"/>
                </a:lnTo>
                <a:lnTo>
                  <a:pt x="1052449" y="736600"/>
                </a:lnTo>
                <a:lnTo>
                  <a:pt x="1064894" y="733171"/>
                </a:lnTo>
                <a:lnTo>
                  <a:pt x="1087881" y="729615"/>
                </a:lnTo>
                <a:lnTo>
                  <a:pt x="1100327" y="728726"/>
                </a:lnTo>
                <a:lnTo>
                  <a:pt x="1112901" y="725170"/>
                </a:lnTo>
                <a:lnTo>
                  <a:pt x="1123314" y="721614"/>
                </a:lnTo>
                <a:lnTo>
                  <a:pt x="1131569" y="715391"/>
                </a:lnTo>
                <a:lnTo>
                  <a:pt x="1139952" y="708279"/>
                </a:lnTo>
                <a:lnTo>
                  <a:pt x="1139952" y="694944"/>
                </a:lnTo>
                <a:lnTo>
                  <a:pt x="1126363" y="675513"/>
                </a:lnTo>
                <a:lnTo>
                  <a:pt x="1113916" y="655955"/>
                </a:lnTo>
                <a:lnTo>
                  <a:pt x="1084706" y="617855"/>
                </a:lnTo>
                <a:lnTo>
                  <a:pt x="1052449" y="580644"/>
                </a:lnTo>
                <a:lnTo>
                  <a:pt x="1014856" y="546100"/>
                </a:lnTo>
                <a:lnTo>
                  <a:pt x="1017015" y="539877"/>
                </a:lnTo>
                <a:lnTo>
                  <a:pt x="1026413" y="531876"/>
                </a:lnTo>
                <a:lnTo>
                  <a:pt x="1031620" y="529209"/>
                </a:lnTo>
                <a:lnTo>
                  <a:pt x="1042035" y="522097"/>
                </a:lnTo>
                <a:lnTo>
                  <a:pt x="1047241" y="516763"/>
                </a:lnTo>
                <a:lnTo>
                  <a:pt x="1049274" y="511556"/>
                </a:lnTo>
                <a:lnTo>
                  <a:pt x="1050289" y="507111"/>
                </a:lnTo>
                <a:lnTo>
                  <a:pt x="1050289" y="503555"/>
                </a:lnTo>
                <a:lnTo>
                  <a:pt x="1046226" y="496443"/>
                </a:lnTo>
                <a:lnTo>
                  <a:pt x="1044066" y="491998"/>
                </a:lnTo>
                <a:lnTo>
                  <a:pt x="1041018" y="488442"/>
                </a:lnTo>
                <a:lnTo>
                  <a:pt x="1038860" y="484886"/>
                </a:lnTo>
                <a:lnTo>
                  <a:pt x="1037843" y="480441"/>
                </a:lnTo>
                <a:lnTo>
                  <a:pt x="1037843" y="451231"/>
                </a:lnTo>
                <a:lnTo>
                  <a:pt x="1038860" y="435229"/>
                </a:lnTo>
                <a:lnTo>
                  <a:pt x="1039876" y="421132"/>
                </a:lnTo>
                <a:lnTo>
                  <a:pt x="1042035" y="406019"/>
                </a:lnTo>
                <a:lnTo>
                  <a:pt x="1042035" y="390906"/>
                </a:lnTo>
                <a:lnTo>
                  <a:pt x="1045082" y="375920"/>
                </a:lnTo>
                <a:lnTo>
                  <a:pt x="1047241" y="361696"/>
                </a:lnTo>
                <a:lnTo>
                  <a:pt x="1058672" y="353695"/>
                </a:lnTo>
                <a:lnTo>
                  <a:pt x="1087881" y="313817"/>
                </a:lnTo>
                <a:lnTo>
                  <a:pt x="1093089" y="290703"/>
                </a:lnTo>
                <a:lnTo>
                  <a:pt x="1093089" y="278384"/>
                </a:lnTo>
                <a:lnTo>
                  <a:pt x="1067053" y="217170"/>
                </a:lnTo>
                <a:lnTo>
                  <a:pt x="1014856" y="167512"/>
                </a:lnTo>
                <a:lnTo>
                  <a:pt x="952373" y="124079"/>
                </a:lnTo>
                <a:lnTo>
                  <a:pt x="920114" y="105537"/>
                </a:lnTo>
                <a:lnTo>
                  <a:pt x="888873" y="86868"/>
                </a:lnTo>
                <a:lnTo>
                  <a:pt x="849249" y="71755"/>
                </a:lnTo>
                <a:lnTo>
                  <a:pt x="807592" y="58547"/>
                </a:lnTo>
                <a:lnTo>
                  <a:pt x="766952" y="45212"/>
                </a:lnTo>
                <a:lnTo>
                  <a:pt x="724153" y="32766"/>
                </a:lnTo>
                <a:lnTo>
                  <a:pt x="681481" y="22987"/>
                </a:lnTo>
                <a:lnTo>
                  <a:pt x="637666" y="14224"/>
                </a:lnTo>
                <a:lnTo>
                  <a:pt x="592963" y="8000"/>
                </a:lnTo>
                <a:lnTo>
                  <a:pt x="548131" y="4445"/>
                </a:lnTo>
                <a:lnTo>
                  <a:pt x="542925" y="2667"/>
                </a:lnTo>
                <a:lnTo>
                  <a:pt x="532511" y="889"/>
                </a:lnTo>
                <a:lnTo>
                  <a:pt x="517905" y="889"/>
                </a:lnTo>
                <a:lnTo>
                  <a:pt x="512699" y="0"/>
                </a:lnTo>
                <a:close/>
              </a:path>
            </a:pathLst>
          </a:custGeom>
          <a:solidFill>
            <a:srgbClr val="DDE4E9"/>
          </a:solidFill>
        </p:spPr>
        <p:txBody>
          <a:bodyPr wrap="square" lIns="0" tIns="0" rIns="0" bIns="0" rtlCol="0">
            <a:noAutofit/>
          </a:bodyPr>
          <a:lstStyle/>
          <a:p>
            <a:endParaRPr/>
          </a:p>
        </p:txBody>
      </p:sp>
      <p:sp>
        <p:nvSpPr>
          <p:cNvPr id="5" name="object 7">
            <a:extLst>
              <a:ext uri="{FF2B5EF4-FFF2-40B4-BE49-F238E27FC236}">
                <a16:creationId xmlns:a16="http://schemas.microsoft.com/office/drawing/2014/main" id="{41987730-A2DB-44B9-AF10-C99B2279F3EE}"/>
              </a:ext>
            </a:extLst>
          </p:cNvPr>
          <p:cNvSpPr/>
          <p:nvPr/>
        </p:nvSpPr>
        <p:spPr>
          <a:xfrm>
            <a:off x="3450335" y="2017776"/>
            <a:ext cx="569976" cy="1331976"/>
          </a:xfrm>
          <a:custGeom>
            <a:avLst/>
            <a:gdLst/>
            <a:ahLst/>
            <a:cxnLst/>
            <a:rect l="l" t="t" r="r" b="b"/>
            <a:pathLst>
              <a:path w="569976" h="1331976">
                <a:moveTo>
                  <a:pt x="0" y="0"/>
                </a:moveTo>
                <a:lnTo>
                  <a:pt x="0" y="1161541"/>
                </a:lnTo>
                <a:lnTo>
                  <a:pt x="53086" y="1176527"/>
                </a:lnTo>
                <a:lnTo>
                  <a:pt x="119887" y="1197864"/>
                </a:lnTo>
                <a:lnTo>
                  <a:pt x="186562" y="1223645"/>
                </a:lnTo>
                <a:lnTo>
                  <a:pt x="210438" y="1233424"/>
                </a:lnTo>
                <a:lnTo>
                  <a:pt x="234441" y="1244981"/>
                </a:lnTo>
                <a:lnTo>
                  <a:pt x="259461" y="1256538"/>
                </a:lnTo>
                <a:lnTo>
                  <a:pt x="282321" y="1269873"/>
                </a:lnTo>
                <a:lnTo>
                  <a:pt x="306324" y="1283081"/>
                </a:lnTo>
                <a:lnTo>
                  <a:pt x="329311" y="1298194"/>
                </a:lnTo>
                <a:lnTo>
                  <a:pt x="351154" y="1314196"/>
                </a:lnTo>
                <a:lnTo>
                  <a:pt x="371983" y="1331976"/>
                </a:lnTo>
                <a:lnTo>
                  <a:pt x="401192" y="1329309"/>
                </a:lnTo>
                <a:lnTo>
                  <a:pt x="393826" y="1288414"/>
                </a:lnTo>
                <a:lnTo>
                  <a:pt x="369950" y="1252093"/>
                </a:lnTo>
                <a:lnTo>
                  <a:pt x="337565" y="1214754"/>
                </a:lnTo>
                <a:lnTo>
                  <a:pt x="321944" y="1199641"/>
                </a:lnTo>
                <a:lnTo>
                  <a:pt x="306324" y="1183639"/>
                </a:lnTo>
                <a:lnTo>
                  <a:pt x="289687" y="1170304"/>
                </a:lnTo>
                <a:lnTo>
                  <a:pt x="273050" y="1155319"/>
                </a:lnTo>
                <a:lnTo>
                  <a:pt x="237616" y="1128649"/>
                </a:lnTo>
                <a:lnTo>
                  <a:pt x="218821" y="1117981"/>
                </a:lnTo>
                <a:lnTo>
                  <a:pt x="218821" y="1105535"/>
                </a:lnTo>
                <a:lnTo>
                  <a:pt x="219837" y="1093977"/>
                </a:lnTo>
                <a:lnTo>
                  <a:pt x="219837" y="1081532"/>
                </a:lnTo>
                <a:lnTo>
                  <a:pt x="221996" y="1069975"/>
                </a:lnTo>
                <a:lnTo>
                  <a:pt x="224027" y="1057528"/>
                </a:lnTo>
                <a:lnTo>
                  <a:pt x="226060" y="1046099"/>
                </a:lnTo>
                <a:lnTo>
                  <a:pt x="230250" y="1034541"/>
                </a:lnTo>
                <a:lnTo>
                  <a:pt x="234441" y="1024763"/>
                </a:lnTo>
                <a:lnTo>
                  <a:pt x="437729" y="1024763"/>
                </a:lnTo>
                <a:lnTo>
                  <a:pt x="451230" y="1016762"/>
                </a:lnTo>
                <a:lnTo>
                  <a:pt x="455294" y="1012316"/>
                </a:lnTo>
                <a:lnTo>
                  <a:pt x="459486" y="1007872"/>
                </a:lnTo>
                <a:lnTo>
                  <a:pt x="462661" y="1003426"/>
                </a:lnTo>
                <a:lnTo>
                  <a:pt x="475106" y="982090"/>
                </a:lnTo>
                <a:lnTo>
                  <a:pt x="472059" y="968756"/>
                </a:lnTo>
                <a:lnTo>
                  <a:pt x="466851" y="955421"/>
                </a:lnTo>
                <a:lnTo>
                  <a:pt x="460628" y="942213"/>
                </a:lnTo>
                <a:lnTo>
                  <a:pt x="453263" y="930656"/>
                </a:lnTo>
                <a:lnTo>
                  <a:pt x="449072" y="918210"/>
                </a:lnTo>
                <a:lnTo>
                  <a:pt x="461644" y="881761"/>
                </a:lnTo>
                <a:lnTo>
                  <a:pt x="481456" y="871093"/>
                </a:lnTo>
                <a:lnTo>
                  <a:pt x="487679" y="867537"/>
                </a:lnTo>
                <a:lnTo>
                  <a:pt x="492887" y="863091"/>
                </a:lnTo>
                <a:lnTo>
                  <a:pt x="497077" y="858647"/>
                </a:lnTo>
                <a:lnTo>
                  <a:pt x="498093" y="852424"/>
                </a:lnTo>
                <a:lnTo>
                  <a:pt x="497077" y="845312"/>
                </a:lnTo>
                <a:lnTo>
                  <a:pt x="484504" y="834644"/>
                </a:lnTo>
                <a:lnTo>
                  <a:pt x="481456" y="831214"/>
                </a:lnTo>
                <a:lnTo>
                  <a:pt x="473075" y="824102"/>
                </a:lnTo>
                <a:lnTo>
                  <a:pt x="468884" y="821436"/>
                </a:lnTo>
                <a:lnTo>
                  <a:pt x="463676" y="819658"/>
                </a:lnTo>
                <a:lnTo>
                  <a:pt x="471042" y="815213"/>
                </a:lnTo>
                <a:lnTo>
                  <a:pt x="478281" y="810768"/>
                </a:lnTo>
                <a:lnTo>
                  <a:pt x="487679" y="807212"/>
                </a:lnTo>
                <a:lnTo>
                  <a:pt x="494918" y="802766"/>
                </a:lnTo>
                <a:lnTo>
                  <a:pt x="501141" y="798322"/>
                </a:lnTo>
                <a:lnTo>
                  <a:pt x="506475" y="792988"/>
                </a:lnTo>
                <a:lnTo>
                  <a:pt x="507491" y="785876"/>
                </a:lnTo>
                <a:lnTo>
                  <a:pt x="505333" y="777875"/>
                </a:lnTo>
                <a:lnTo>
                  <a:pt x="502285" y="771651"/>
                </a:lnTo>
                <a:lnTo>
                  <a:pt x="498093" y="766318"/>
                </a:lnTo>
                <a:lnTo>
                  <a:pt x="492887" y="761873"/>
                </a:lnTo>
                <a:lnTo>
                  <a:pt x="487679" y="756538"/>
                </a:lnTo>
                <a:lnTo>
                  <a:pt x="482473" y="750315"/>
                </a:lnTo>
                <a:lnTo>
                  <a:pt x="480313" y="744982"/>
                </a:lnTo>
                <a:lnTo>
                  <a:pt x="480313" y="738759"/>
                </a:lnTo>
                <a:lnTo>
                  <a:pt x="482473" y="731647"/>
                </a:lnTo>
                <a:lnTo>
                  <a:pt x="493902" y="728979"/>
                </a:lnTo>
                <a:lnTo>
                  <a:pt x="506475" y="727201"/>
                </a:lnTo>
                <a:lnTo>
                  <a:pt x="517905" y="725424"/>
                </a:lnTo>
                <a:lnTo>
                  <a:pt x="541781" y="720216"/>
                </a:lnTo>
                <a:lnTo>
                  <a:pt x="552323" y="716661"/>
                </a:lnTo>
                <a:lnTo>
                  <a:pt x="561593" y="711326"/>
                </a:lnTo>
                <a:lnTo>
                  <a:pt x="569976" y="704214"/>
                </a:lnTo>
                <a:lnTo>
                  <a:pt x="568960" y="690879"/>
                </a:lnTo>
                <a:lnTo>
                  <a:pt x="555371" y="670433"/>
                </a:lnTo>
                <a:lnTo>
                  <a:pt x="542925" y="650875"/>
                </a:lnTo>
                <a:lnTo>
                  <a:pt x="498093" y="594106"/>
                </a:lnTo>
                <a:lnTo>
                  <a:pt x="463676" y="557657"/>
                </a:lnTo>
                <a:lnTo>
                  <a:pt x="443864" y="541654"/>
                </a:lnTo>
                <a:lnTo>
                  <a:pt x="447039" y="535432"/>
                </a:lnTo>
                <a:lnTo>
                  <a:pt x="451230" y="530987"/>
                </a:lnTo>
                <a:lnTo>
                  <a:pt x="461644" y="523875"/>
                </a:lnTo>
                <a:lnTo>
                  <a:pt x="466851" y="521208"/>
                </a:lnTo>
                <a:lnTo>
                  <a:pt x="477265" y="512318"/>
                </a:lnTo>
                <a:lnTo>
                  <a:pt x="478281" y="506984"/>
                </a:lnTo>
                <a:lnTo>
                  <a:pt x="480313" y="502538"/>
                </a:lnTo>
                <a:lnTo>
                  <a:pt x="479298" y="498221"/>
                </a:lnTo>
                <a:lnTo>
                  <a:pt x="477265" y="494664"/>
                </a:lnTo>
                <a:lnTo>
                  <a:pt x="476250" y="491109"/>
                </a:lnTo>
                <a:lnTo>
                  <a:pt x="473075" y="487552"/>
                </a:lnTo>
                <a:lnTo>
                  <a:pt x="471042" y="483997"/>
                </a:lnTo>
                <a:lnTo>
                  <a:pt x="468884" y="479551"/>
                </a:lnTo>
                <a:lnTo>
                  <a:pt x="466851" y="475996"/>
                </a:lnTo>
                <a:lnTo>
                  <a:pt x="466851" y="446659"/>
                </a:lnTo>
                <a:lnTo>
                  <a:pt x="467867" y="430657"/>
                </a:lnTo>
                <a:lnTo>
                  <a:pt x="468884" y="415544"/>
                </a:lnTo>
                <a:lnTo>
                  <a:pt x="471042" y="400431"/>
                </a:lnTo>
                <a:lnTo>
                  <a:pt x="472059" y="385445"/>
                </a:lnTo>
                <a:lnTo>
                  <a:pt x="475106" y="371221"/>
                </a:lnTo>
                <a:lnTo>
                  <a:pt x="477265" y="356108"/>
                </a:lnTo>
                <a:lnTo>
                  <a:pt x="488696" y="348996"/>
                </a:lnTo>
                <a:lnTo>
                  <a:pt x="498093" y="340106"/>
                </a:lnTo>
                <a:lnTo>
                  <a:pt x="507491" y="329438"/>
                </a:lnTo>
                <a:lnTo>
                  <a:pt x="512699" y="318770"/>
                </a:lnTo>
                <a:lnTo>
                  <a:pt x="517905" y="308990"/>
                </a:lnTo>
                <a:lnTo>
                  <a:pt x="520953" y="296545"/>
                </a:lnTo>
                <a:lnTo>
                  <a:pt x="523113" y="284988"/>
                </a:lnTo>
                <a:lnTo>
                  <a:pt x="523113" y="273558"/>
                </a:lnTo>
                <a:lnTo>
                  <a:pt x="497077" y="212216"/>
                </a:lnTo>
                <a:lnTo>
                  <a:pt x="444880" y="161671"/>
                </a:lnTo>
                <a:lnTo>
                  <a:pt x="349123" y="99440"/>
                </a:lnTo>
                <a:lnTo>
                  <a:pt x="278256" y="65659"/>
                </a:lnTo>
                <a:lnTo>
                  <a:pt x="195834" y="39115"/>
                </a:lnTo>
                <a:lnTo>
                  <a:pt x="153162" y="27559"/>
                </a:lnTo>
                <a:lnTo>
                  <a:pt x="110489" y="16890"/>
                </a:lnTo>
                <a:lnTo>
                  <a:pt x="67690" y="8000"/>
                </a:lnTo>
                <a:lnTo>
                  <a:pt x="0" y="0"/>
                </a:lnTo>
                <a:close/>
              </a:path>
              <a:path w="569976" h="1331976">
                <a:moveTo>
                  <a:pt x="437729" y="1024763"/>
                </a:moveTo>
                <a:lnTo>
                  <a:pt x="234441" y="1024763"/>
                </a:lnTo>
                <a:lnTo>
                  <a:pt x="261492" y="1029208"/>
                </a:lnTo>
                <a:lnTo>
                  <a:pt x="317753" y="1039876"/>
                </a:lnTo>
                <a:lnTo>
                  <a:pt x="345948" y="1043432"/>
                </a:lnTo>
                <a:lnTo>
                  <a:pt x="374141" y="1043432"/>
                </a:lnTo>
                <a:lnTo>
                  <a:pt x="401192" y="1039876"/>
                </a:lnTo>
                <a:lnTo>
                  <a:pt x="427227" y="1030986"/>
                </a:lnTo>
                <a:lnTo>
                  <a:pt x="437729" y="1024763"/>
                </a:lnTo>
                <a:close/>
              </a:path>
            </a:pathLst>
          </a:custGeom>
          <a:solidFill>
            <a:srgbClr val="DDE4E9"/>
          </a:solidFill>
        </p:spPr>
        <p:txBody>
          <a:bodyPr wrap="square" lIns="0" tIns="0" rIns="0" bIns="0" rtlCol="0">
            <a:noAutofit/>
          </a:bodyPr>
          <a:lstStyle/>
          <a:p>
            <a:endParaRPr/>
          </a:p>
        </p:txBody>
      </p:sp>
      <p:sp>
        <p:nvSpPr>
          <p:cNvPr id="6" name="object 8">
            <a:extLst>
              <a:ext uri="{FF2B5EF4-FFF2-40B4-BE49-F238E27FC236}">
                <a16:creationId xmlns:a16="http://schemas.microsoft.com/office/drawing/2014/main" id="{A36772A9-96A7-4F39-88E2-8E7C14A159A7}"/>
              </a:ext>
            </a:extLst>
          </p:cNvPr>
          <p:cNvSpPr/>
          <p:nvPr/>
        </p:nvSpPr>
        <p:spPr>
          <a:xfrm>
            <a:off x="2944367" y="2091181"/>
            <a:ext cx="710183" cy="603250"/>
          </a:xfrm>
          <a:custGeom>
            <a:avLst/>
            <a:gdLst/>
            <a:ahLst/>
            <a:cxnLst/>
            <a:rect l="l" t="t" r="r" b="b"/>
            <a:pathLst>
              <a:path w="710183" h="603250">
                <a:moveTo>
                  <a:pt x="618386" y="504189"/>
                </a:moveTo>
                <a:lnTo>
                  <a:pt x="193548" y="504189"/>
                </a:lnTo>
                <a:lnTo>
                  <a:pt x="204101" y="509270"/>
                </a:lnTo>
                <a:lnTo>
                  <a:pt x="215066" y="515620"/>
                </a:lnTo>
                <a:lnTo>
                  <a:pt x="226443" y="520700"/>
                </a:lnTo>
                <a:lnTo>
                  <a:pt x="238231" y="524510"/>
                </a:lnTo>
                <a:lnTo>
                  <a:pt x="250432" y="529589"/>
                </a:lnTo>
                <a:lnTo>
                  <a:pt x="263043" y="533400"/>
                </a:lnTo>
                <a:lnTo>
                  <a:pt x="276067" y="535939"/>
                </a:lnTo>
                <a:lnTo>
                  <a:pt x="274327" y="581660"/>
                </a:lnTo>
                <a:lnTo>
                  <a:pt x="273431" y="591820"/>
                </a:lnTo>
                <a:lnTo>
                  <a:pt x="278638" y="599439"/>
                </a:lnTo>
                <a:lnTo>
                  <a:pt x="289940" y="599439"/>
                </a:lnTo>
                <a:lnTo>
                  <a:pt x="382896" y="603250"/>
                </a:lnTo>
                <a:lnTo>
                  <a:pt x="396449" y="599439"/>
                </a:lnTo>
                <a:lnTo>
                  <a:pt x="402740" y="588010"/>
                </a:lnTo>
                <a:lnTo>
                  <a:pt x="405383" y="542289"/>
                </a:lnTo>
                <a:lnTo>
                  <a:pt x="431588" y="537210"/>
                </a:lnTo>
                <a:lnTo>
                  <a:pt x="443970" y="533400"/>
                </a:lnTo>
                <a:lnTo>
                  <a:pt x="455992" y="530860"/>
                </a:lnTo>
                <a:lnTo>
                  <a:pt x="467741" y="525779"/>
                </a:lnTo>
                <a:lnTo>
                  <a:pt x="479308" y="521970"/>
                </a:lnTo>
                <a:lnTo>
                  <a:pt x="490781" y="516889"/>
                </a:lnTo>
                <a:lnTo>
                  <a:pt x="601456" y="516889"/>
                </a:lnTo>
                <a:lnTo>
                  <a:pt x="618386" y="504189"/>
                </a:lnTo>
                <a:close/>
              </a:path>
              <a:path w="710183" h="603250">
                <a:moveTo>
                  <a:pt x="601456" y="516889"/>
                </a:moveTo>
                <a:lnTo>
                  <a:pt x="490781" y="516889"/>
                </a:lnTo>
                <a:lnTo>
                  <a:pt x="527356" y="549910"/>
                </a:lnTo>
                <a:lnTo>
                  <a:pt x="538681" y="554989"/>
                </a:lnTo>
                <a:lnTo>
                  <a:pt x="550668" y="554989"/>
                </a:lnTo>
                <a:lnTo>
                  <a:pt x="601456" y="516889"/>
                </a:lnTo>
                <a:close/>
              </a:path>
              <a:path w="710183" h="603250">
                <a:moveTo>
                  <a:pt x="169049" y="45720"/>
                </a:moveTo>
                <a:lnTo>
                  <a:pt x="156797" y="46989"/>
                </a:lnTo>
                <a:lnTo>
                  <a:pt x="80789" y="102870"/>
                </a:lnTo>
                <a:lnTo>
                  <a:pt x="74233" y="113029"/>
                </a:lnTo>
                <a:lnTo>
                  <a:pt x="75626" y="124460"/>
                </a:lnTo>
                <a:lnTo>
                  <a:pt x="115413" y="163829"/>
                </a:lnTo>
                <a:lnTo>
                  <a:pt x="115443" y="165100"/>
                </a:lnTo>
                <a:lnTo>
                  <a:pt x="87888" y="207010"/>
                </a:lnTo>
                <a:lnTo>
                  <a:pt x="77997" y="231139"/>
                </a:lnTo>
                <a:lnTo>
                  <a:pt x="24990" y="233679"/>
                </a:lnTo>
                <a:lnTo>
                  <a:pt x="11302" y="233679"/>
                </a:lnTo>
                <a:lnTo>
                  <a:pt x="5206" y="236220"/>
                </a:lnTo>
                <a:lnTo>
                  <a:pt x="5206" y="246379"/>
                </a:lnTo>
                <a:lnTo>
                  <a:pt x="35" y="323850"/>
                </a:lnTo>
                <a:lnTo>
                  <a:pt x="0" y="335279"/>
                </a:lnTo>
                <a:lnTo>
                  <a:pt x="5206" y="341629"/>
                </a:lnTo>
                <a:lnTo>
                  <a:pt x="16509" y="342900"/>
                </a:lnTo>
                <a:lnTo>
                  <a:pt x="70357" y="345439"/>
                </a:lnTo>
                <a:lnTo>
                  <a:pt x="73276" y="358139"/>
                </a:lnTo>
                <a:lnTo>
                  <a:pt x="92180" y="405129"/>
                </a:lnTo>
                <a:lnTo>
                  <a:pt x="98490" y="415289"/>
                </a:lnTo>
                <a:lnTo>
                  <a:pt x="61360" y="448310"/>
                </a:lnTo>
                <a:lnTo>
                  <a:pt x="54277" y="458470"/>
                </a:lnTo>
                <a:lnTo>
                  <a:pt x="55344" y="469900"/>
                </a:lnTo>
                <a:lnTo>
                  <a:pt x="121537" y="533400"/>
                </a:lnTo>
                <a:lnTo>
                  <a:pt x="132249" y="538479"/>
                </a:lnTo>
                <a:lnTo>
                  <a:pt x="144463" y="538479"/>
                </a:lnTo>
                <a:lnTo>
                  <a:pt x="191787" y="504189"/>
                </a:lnTo>
                <a:lnTo>
                  <a:pt x="618386" y="504189"/>
                </a:lnTo>
                <a:lnTo>
                  <a:pt x="626850" y="497839"/>
                </a:lnTo>
                <a:lnTo>
                  <a:pt x="633500" y="488950"/>
                </a:lnTo>
                <a:lnTo>
                  <a:pt x="631985" y="477520"/>
                </a:lnTo>
                <a:lnTo>
                  <a:pt x="592977" y="438150"/>
                </a:lnTo>
                <a:lnTo>
                  <a:pt x="600601" y="427989"/>
                </a:lnTo>
                <a:lnTo>
                  <a:pt x="607713" y="417829"/>
                </a:lnTo>
                <a:lnTo>
                  <a:pt x="609907" y="414020"/>
                </a:lnTo>
                <a:lnTo>
                  <a:pt x="347375" y="414020"/>
                </a:lnTo>
                <a:lnTo>
                  <a:pt x="321146" y="411479"/>
                </a:lnTo>
                <a:lnTo>
                  <a:pt x="283844" y="397510"/>
                </a:lnTo>
                <a:lnTo>
                  <a:pt x="282194" y="396239"/>
                </a:lnTo>
                <a:lnTo>
                  <a:pt x="279526" y="396239"/>
                </a:lnTo>
                <a:lnTo>
                  <a:pt x="278638" y="394970"/>
                </a:lnTo>
                <a:lnTo>
                  <a:pt x="276987" y="394970"/>
                </a:lnTo>
                <a:lnTo>
                  <a:pt x="275208" y="392429"/>
                </a:lnTo>
                <a:lnTo>
                  <a:pt x="273431" y="392429"/>
                </a:lnTo>
                <a:lnTo>
                  <a:pt x="271780" y="391160"/>
                </a:lnTo>
                <a:lnTo>
                  <a:pt x="270890" y="389889"/>
                </a:lnTo>
                <a:lnTo>
                  <a:pt x="269113" y="388620"/>
                </a:lnTo>
                <a:lnTo>
                  <a:pt x="268224" y="387350"/>
                </a:lnTo>
                <a:lnTo>
                  <a:pt x="266573" y="387350"/>
                </a:lnTo>
                <a:lnTo>
                  <a:pt x="263017" y="384810"/>
                </a:lnTo>
                <a:lnTo>
                  <a:pt x="260476" y="382270"/>
                </a:lnTo>
                <a:lnTo>
                  <a:pt x="257048" y="379729"/>
                </a:lnTo>
                <a:lnTo>
                  <a:pt x="255269" y="378460"/>
                </a:lnTo>
                <a:lnTo>
                  <a:pt x="255269" y="377189"/>
                </a:lnTo>
                <a:lnTo>
                  <a:pt x="251713" y="374650"/>
                </a:lnTo>
                <a:lnTo>
                  <a:pt x="250951" y="373379"/>
                </a:lnTo>
                <a:lnTo>
                  <a:pt x="249174" y="372110"/>
                </a:lnTo>
                <a:lnTo>
                  <a:pt x="249174" y="370839"/>
                </a:lnTo>
                <a:lnTo>
                  <a:pt x="247395" y="369570"/>
                </a:lnTo>
                <a:lnTo>
                  <a:pt x="246506" y="368300"/>
                </a:lnTo>
                <a:lnTo>
                  <a:pt x="244856" y="367029"/>
                </a:lnTo>
                <a:lnTo>
                  <a:pt x="242188" y="363220"/>
                </a:lnTo>
                <a:lnTo>
                  <a:pt x="241300" y="363220"/>
                </a:lnTo>
                <a:lnTo>
                  <a:pt x="240537" y="360679"/>
                </a:lnTo>
                <a:lnTo>
                  <a:pt x="239649" y="359410"/>
                </a:lnTo>
                <a:lnTo>
                  <a:pt x="238759" y="359410"/>
                </a:lnTo>
                <a:lnTo>
                  <a:pt x="237870" y="358139"/>
                </a:lnTo>
                <a:lnTo>
                  <a:pt x="236093" y="354329"/>
                </a:lnTo>
                <a:lnTo>
                  <a:pt x="235331" y="353060"/>
                </a:lnTo>
                <a:lnTo>
                  <a:pt x="230886" y="346710"/>
                </a:lnTo>
                <a:lnTo>
                  <a:pt x="230886" y="345439"/>
                </a:lnTo>
                <a:lnTo>
                  <a:pt x="230124" y="344170"/>
                </a:lnTo>
                <a:lnTo>
                  <a:pt x="229234" y="342900"/>
                </a:lnTo>
                <a:lnTo>
                  <a:pt x="229234" y="341629"/>
                </a:lnTo>
                <a:lnTo>
                  <a:pt x="228345" y="339089"/>
                </a:lnTo>
                <a:lnTo>
                  <a:pt x="227456" y="337820"/>
                </a:lnTo>
                <a:lnTo>
                  <a:pt x="225679" y="332739"/>
                </a:lnTo>
                <a:lnTo>
                  <a:pt x="224917" y="328929"/>
                </a:lnTo>
                <a:lnTo>
                  <a:pt x="223138" y="326389"/>
                </a:lnTo>
                <a:lnTo>
                  <a:pt x="223138" y="323850"/>
                </a:lnTo>
                <a:lnTo>
                  <a:pt x="220699" y="311150"/>
                </a:lnTo>
                <a:lnTo>
                  <a:pt x="220259" y="299720"/>
                </a:lnTo>
                <a:lnTo>
                  <a:pt x="221804" y="284479"/>
                </a:lnTo>
                <a:lnTo>
                  <a:pt x="224782" y="271779"/>
                </a:lnTo>
                <a:lnTo>
                  <a:pt x="229009" y="260350"/>
                </a:lnTo>
                <a:lnTo>
                  <a:pt x="234298" y="250189"/>
                </a:lnTo>
                <a:lnTo>
                  <a:pt x="237870" y="245110"/>
                </a:lnTo>
                <a:lnTo>
                  <a:pt x="241300" y="240029"/>
                </a:lnTo>
                <a:lnTo>
                  <a:pt x="242188" y="238760"/>
                </a:lnTo>
                <a:lnTo>
                  <a:pt x="243967" y="237489"/>
                </a:lnTo>
                <a:lnTo>
                  <a:pt x="244856" y="236220"/>
                </a:lnTo>
                <a:lnTo>
                  <a:pt x="246506" y="234950"/>
                </a:lnTo>
                <a:lnTo>
                  <a:pt x="247395" y="232410"/>
                </a:lnTo>
                <a:lnTo>
                  <a:pt x="249174" y="231139"/>
                </a:lnTo>
                <a:lnTo>
                  <a:pt x="252602" y="227329"/>
                </a:lnTo>
                <a:lnTo>
                  <a:pt x="256158" y="223520"/>
                </a:lnTo>
                <a:lnTo>
                  <a:pt x="261365" y="219710"/>
                </a:lnTo>
                <a:lnTo>
                  <a:pt x="263017" y="218439"/>
                </a:lnTo>
                <a:lnTo>
                  <a:pt x="263906" y="217170"/>
                </a:lnTo>
                <a:lnTo>
                  <a:pt x="266573" y="214629"/>
                </a:lnTo>
                <a:lnTo>
                  <a:pt x="269113" y="213360"/>
                </a:lnTo>
                <a:lnTo>
                  <a:pt x="271780" y="212089"/>
                </a:lnTo>
                <a:lnTo>
                  <a:pt x="273431" y="210820"/>
                </a:lnTo>
                <a:lnTo>
                  <a:pt x="276987" y="208279"/>
                </a:lnTo>
                <a:lnTo>
                  <a:pt x="278638" y="208279"/>
                </a:lnTo>
                <a:lnTo>
                  <a:pt x="279526" y="207010"/>
                </a:lnTo>
                <a:lnTo>
                  <a:pt x="283082" y="205739"/>
                </a:lnTo>
                <a:lnTo>
                  <a:pt x="284733" y="204470"/>
                </a:lnTo>
                <a:lnTo>
                  <a:pt x="287400" y="203200"/>
                </a:lnTo>
                <a:lnTo>
                  <a:pt x="289940" y="201929"/>
                </a:lnTo>
                <a:lnTo>
                  <a:pt x="293496" y="200660"/>
                </a:lnTo>
                <a:lnTo>
                  <a:pt x="295148" y="199389"/>
                </a:lnTo>
                <a:lnTo>
                  <a:pt x="298704" y="198120"/>
                </a:lnTo>
                <a:lnTo>
                  <a:pt x="310488" y="194310"/>
                </a:lnTo>
                <a:lnTo>
                  <a:pt x="322665" y="190500"/>
                </a:lnTo>
                <a:lnTo>
                  <a:pt x="348021" y="187960"/>
                </a:lnTo>
                <a:lnTo>
                  <a:pt x="609521" y="187960"/>
                </a:lnTo>
                <a:lnTo>
                  <a:pt x="647698" y="152400"/>
                </a:lnTo>
                <a:lnTo>
                  <a:pt x="654289" y="142239"/>
                </a:lnTo>
                <a:lnTo>
                  <a:pt x="652355" y="132079"/>
                </a:lnTo>
                <a:lnTo>
                  <a:pt x="616992" y="97789"/>
                </a:lnTo>
                <a:lnTo>
                  <a:pt x="515746" y="97789"/>
                </a:lnTo>
                <a:lnTo>
                  <a:pt x="504868" y="91439"/>
                </a:lnTo>
                <a:lnTo>
                  <a:pt x="493820" y="86360"/>
                </a:lnTo>
                <a:lnTo>
                  <a:pt x="490995" y="85089"/>
                </a:lnTo>
                <a:lnTo>
                  <a:pt x="219353" y="85089"/>
                </a:lnTo>
                <a:lnTo>
                  <a:pt x="179705" y="50800"/>
                </a:lnTo>
                <a:lnTo>
                  <a:pt x="169049" y="45720"/>
                </a:lnTo>
                <a:close/>
              </a:path>
              <a:path w="710183" h="603250">
                <a:moveTo>
                  <a:pt x="609521" y="187960"/>
                </a:moveTo>
                <a:lnTo>
                  <a:pt x="348021" y="187960"/>
                </a:lnTo>
                <a:lnTo>
                  <a:pt x="364641" y="189229"/>
                </a:lnTo>
                <a:lnTo>
                  <a:pt x="378695" y="190500"/>
                </a:lnTo>
                <a:lnTo>
                  <a:pt x="390719" y="193039"/>
                </a:lnTo>
                <a:lnTo>
                  <a:pt x="401249" y="195579"/>
                </a:lnTo>
                <a:lnTo>
                  <a:pt x="410819" y="198120"/>
                </a:lnTo>
                <a:lnTo>
                  <a:pt x="413257" y="199389"/>
                </a:lnTo>
                <a:lnTo>
                  <a:pt x="415924" y="200660"/>
                </a:lnTo>
                <a:lnTo>
                  <a:pt x="417576" y="201929"/>
                </a:lnTo>
                <a:lnTo>
                  <a:pt x="422782" y="204470"/>
                </a:lnTo>
                <a:lnTo>
                  <a:pt x="428879" y="207010"/>
                </a:lnTo>
                <a:lnTo>
                  <a:pt x="434085" y="210820"/>
                </a:lnTo>
                <a:lnTo>
                  <a:pt x="435864" y="210820"/>
                </a:lnTo>
                <a:lnTo>
                  <a:pt x="436753" y="213360"/>
                </a:lnTo>
                <a:lnTo>
                  <a:pt x="438404" y="213360"/>
                </a:lnTo>
                <a:lnTo>
                  <a:pt x="440181" y="214629"/>
                </a:lnTo>
                <a:lnTo>
                  <a:pt x="441070" y="215900"/>
                </a:lnTo>
                <a:lnTo>
                  <a:pt x="443610" y="217170"/>
                </a:lnTo>
                <a:lnTo>
                  <a:pt x="446278" y="219710"/>
                </a:lnTo>
                <a:lnTo>
                  <a:pt x="447929" y="220979"/>
                </a:lnTo>
                <a:lnTo>
                  <a:pt x="457734" y="229870"/>
                </a:lnTo>
                <a:lnTo>
                  <a:pt x="479181" y="262889"/>
                </a:lnTo>
                <a:lnTo>
                  <a:pt x="487176" y="299720"/>
                </a:lnTo>
                <a:lnTo>
                  <a:pt x="485750" y="314960"/>
                </a:lnTo>
                <a:lnTo>
                  <a:pt x="470534" y="356870"/>
                </a:lnTo>
                <a:lnTo>
                  <a:pt x="461898" y="367029"/>
                </a:lnTo>
                <a:lnTo>
                  <a:pt x="461009" y="369570"/>
                </a:lnTo>
                <a:lnTo>
                  <a:pt x="459231" y="370839"/>
                </a:lnTo>
                <a:lnTo>
                  <a:pt x="457581" y="372110"/>
                </a:lnTo>
                <a:lnTo>
                  <a:pt x="454024" y="377189"/>
                </a:lnTo>
                <a:lnTo>
                  <a:pt x="445389" y="383539"/>
                </a:lnTo>
                <a:lnTo>
                  <a:pt x="441070" y="387350"/>
                </a:lnTo>
                <a:lnTo>
                  <a:pt x="435864" y="391160"/>
                </a:lnTo>
                <a:lnTo>
                  <a:pt x="430656" y="393700"/>
                </a:lnTo>
                <a:lnTo>
                  <a:pt x="428879" y="394970"/>
                </a:lnTo>
                <a:lnTo>
                  <a:pt x="427990" y="394970"/>
                </a:lnTo>
                <a:lnTo>
                  <a:pt x="426339" y="396239"/>
                </a:lnTo>
                <a:lnTo>
                  <a:pt x="424560" y="397510"/>
                </a:lnTo>
                <a:lnTo>
                  <a:pt x="422782" y="397510"/>
                </a:lnTo>
                <a:lnTo>
                  <a:pt x="421131" y="398779"/>
                </a:lnTo>
                <a:lnTo>
                  <a:pt x="419354" y="400050"/>
                </a:lnTo>
                <a:lnTo>
                  <a:pt x="413257" y="402589"/>
                </a:lnTo>
                <a:lnTo>
                  <a:pt x="409829" y="403860"/>
                </a:lnTo>
                <a:lnTo>
                  <a:pt x="405383" y="405129"/>
                </a:lnTo>
                <a:lnTo>
                  <a:pt x="404621" y="406400"/>
                </a:lnTo>
                <a:lnTo>
                  <a:pt x="401955" y="406400"/>
                </a:lnTo>
                <a:lnTo>
                  <a:pt x="400177" y="407670"/>
                </a:lnTo>
                <a:lnTo>
                  <a:pt x="398526" y="407670"/>
                </a:lnTo>
                <a:lnTo>
                  <a:pt x="397636" y="408939"/>
                </a:lnTo>
                <a:lnTo>
                  <a:pt x="385652" y="411479"/>
                </a:lnTo>
                <a:lnTo>
                  <a:pt x="360357" y="414020"/>
                </a:lnTo>
                <a:lnTo>
                  <a:pt x="609907" y="414020"/>
                </a:lnTo>
                <a:lnTo>
                  <a:pt x="614296" y="406400"/>
                </a:lnTo>
                <a:lnTo>
                  <a:pt x="620345" y="396239"/>
                </a:lnTo>
                <a:lnTo>
                  <a:pt x="630834" y="372110"/>
                </a:lnTo>
                <a:lnTo>
                  <a:pt x="685024" y="370839"/>
                </a:lnTo>
                <a:lnTo>
                  <a:pt x="698580" y="367029"/>
                </a:lnTo>
                <a:lnTo>
                  <a:pt x="704872" y="355600"/>
                </a:lnTo>
                <a:lnTo>
                  <a:pt x="709294" y="276860"/>
                </a:lnTo>
                <a:lnTo>
                  <a:pt x="710183" y="265429"/>
                </a:lnTo>
                <a:lnTo>
                  <a:pt x="703198" y="262889"/>
                </a:lnTo>
                <a:lnTo>
                  <a:pt x="691133" y="261620"/>
                </a:lnTo>
                <a:lnTo>
                  <a:pt x="639352" y="259079"/>
                </a:lnTo>
                <a:lnTo>
                  <a:pt x="637285" y="259079"/>
                </a:lnTo>
                <a:lnTo>
                  <a:pt x="634756" y="246379"/>
                </a:lnTo>
                <a:lnTo>
                  <a:pt x="631334" y="233679"/>
                </a:lnTo>
                <a:lnTo>
                  <a:pt x="627059" y="222250"/>
                </a:lnTo>
                <a:lnTo>
                  <a:pt x="621971" y="210820"/>
                </a:lnTo>
                <a:lnTo>
                  <a:pt x="616112" y="199389"/>
                </a:lnTo>
                <a:lnTo>
                  <a:pt x="609521" y="187960"/>
                </a:lnTo>
                <a:close/>
              </a:path>
              <a:path w="710183" h="603250">
                <a:moveTo>
                  <a:pt x="575991" y="63500"/>
                </a:moveTo>
                <a:lnTo>
                  <a:pt x="563527" y="63500"/>
                </a:lnTo>
                <a:lnTo>
                  <a:pt x="516721" y="97789"/>
                </a:lnTo>
                <a:lnTo>
                  <a:pt x="616992" y="97789"/>
                </a:lnTo>
                <a:lnTo>
                  <a:pt x="586867" y="68579"/>
                </a:lnTo>
                <a:lnTo>
                  <a:pt x="575991" y="63500"/>
                </a:lnTo>
                <a:close/>
              </a:path>
              <a:path w="710183" h="603250">
                <a:moveTo>
                  <a:pt x="313435" y="0"/>
                </a:moveTo>
                <a:lnTo>
                  <a:pt x="308229" y="3810"/>
                </a:lnTo>
                <a:lnTo>
                  <a:pt x="307340" y="13970"/>
                </a:lnTo>
                <a:lnTo>
                  <a:pt x="304673" y="59689"/>
                </a:lnTo>
                <a:lnTo>
                  <a:pt x="291436" y="60960"/>
                </a:lnTo>
                <a:lnTo>
                  <a:pt x="278640" y="64770"/>
                </a:lnTo>
                <a:lnTo>
                  <a:pt x="266230" y="67310"/>
                </a:lnTo>
                <a:lnTo>
                  <a:pt x="242349" y="74929"/>
                </a:lnTo>
                <a:lnTo>
                  <a:pt x="219353" y="85089"/>
                </a:lnTo>
                <a:lnTo>
                  <a:pt x="490995" y="85089"/>
                </a:lnTo>
                <a:lnTo>
                  <a:pt x="446370" y="68579"/>
                </a:lnTo>
                <a:lnTo>
                  <a:pt x="433306" y="64770"/>
                </a:lnTo>
                <a:lnTo>
                  <a:pt x="435854" y="20320"/>
                </a:lnTo>
                <a:lnTo>
                  <a:pt x="435864" y="8889"/>
                </a:lnTo>
                <a:lnTo>
                  <a:pt x="429768" y="5079"/>
                </a:lnTo>
                <a:lnTo>
                  <a:pt x="417576" y="5079"/>
                </a:lnTo>
                <a:lnTo>
                  <a:pt x="325631" y="1270"/>
                </a:lnTo>
                <a:lnTo>
                  <a:pt x="313435" y="0"/>
                </a:lnTo>
                <a:close/>
              </a:path>
            </a:pathLst>
          </a:custGeom>
          <a:solidFill>
            <a:srgbClr val="2D363D"/>
          </a:solidFill>
        </p:spPr>
        <p:txBody>
          <a:bodyPr wrap="square" lIns="0" tIns="0" rIns="0" bIns="0" rtlCol="0">
            <a:noAutofit/>
          </a:bodyPr>
          <a:lstStyle/>
          <a:p>
            <a:endParaRPr/>
          </a:p>
        </p:txBody>
      </p:sp>
      <p:sp>
        <p:nvSpPr>
          <p:cNvPr id="7" name="object 9">
            <a:extLst>
              <a:ext uri="{FF2B5EF4-FFF2-40B4-BE49-F238E27FC236}">
                <a16:creationId xmlns:a16="http://schemas.microsoft.com/office/drawing/2014/main" id="{8D814847-0F14-4001-A677-B037C651D278}"/>
              </a:ext>
            </a:extLst>
          </p:cNvPr>
          <p:cNvSpPr/>
          <p:nvPr/>
        </p:nvSpPr>
        <p:spPr>
          <a:xfrm>
            <a:off x="8638031" y="2836672"/>
            <a:ext cx="579120" cy="339344"/>
          </a:xfrm>
          <a:custGeom>
            <a:avLst/>
            <a:gdLst/>
            <a:ahLst/>
            <a:cxnLst/>
            <a:rect l="l" t="t" r="r" b="b"/>
            <a:pathLst>
              <a:path w="579120" h="339344">
                <a:moveTo>
                  <a:pt x="559562" y="295021"/>
                </a:moveTo>
                <a:lnTo>
                  <a:pt x="7620" y="295021"/>
                </a:lnTo>
                <a:lnTo>
                  <a:pt x="0" y="302641"/>
                </a:lnTo>
                <a:lnTo>
                  <a:pt x="0" y="331724"/>
                </a:lnTo>
                <a:lnTo>
                  <a:pt x="7620" y="339344"/>
                </a:lnTo>
                <a:lnTo>
                  <a:pt x="559494" y="339344"/>
                </a:lnTo>
                <a:lnTo>
                  <a:pt x="572359" y="334661"/>
                </a:lnTo>
                <a:lnTo>
                  <a:pt x="579062" y="322777"/>
                </a:lnTo>
                <a:lnTo>
                  <a:pt x="579120" y="312928"/>
                </a:lnTo>
                <a:lnTo>
                  <a:pt x="573328" y="300527"/>
                </a:lnTo>
                <a:lnTo>
                  <a:pt x="560753" y="295061"/>
                </a:lnTo>
                <a:lnTo>
                  <a:pt x="559562" y="295021"/>
                </a:lnTo>
                <a:close/>
              </a:path>
              <a:path w="579120" h="339344">
                <a:moveTo>
                  <a:pt x="288671" y="0"/>
                </a:moveTo>
                <a:lnTo>
                  <a:pt x="236230" y="2458"/>
                </a:lnTo>
                <a:lnTo>
                  <a:pt x="188041" y="9093"/>
                </a:lnTo>
                <a:lnTo>
                  <a:pt x="148356" y="19933"/>
                </a:lnTo>
                <a:lnTo>
                  <a:pt x="114074" y="44148"/>
                </a:lnTo>
                <a:lnTo>
                  <a:pt x="110907" y="85328"/>
                </a:lnTo>
                <a:lnTo>
                  <a:pt x="109194" y="113558"/>
                </a:lnTo>
                <a:lnTo>
                  <a:pt x="102920" y="162290"/>
                </a:lnTo>
                <a:lnTo>
                  <a:pt x="93675" y="201551"/>
                </a:lnTo>
                <a:lnTo>
                  <a:pt x="76401" y="244866"/>
                </a:lnTo>
                <a:lnTo>
                  <a:pt x="52214" y="278786"/>
                </a:lnTo>
                <a:lnTo>
                  <a:pt x="28956" y="295021"/>
                </a:lnTo>
                <a:lnTo>
                  <a:pt x="545846" y="295021"/>
                </a:lnTo>
                <a:lnTo>
                  <a:pt x="511821" y="265498"/>
                </a:lnTo>
                <a:lnTo>
                  <a:pt x="488339" y="217942"/>
                </a:lnTo>
                <a:lnTo>
                  <a:pt x="474157" y="161006"/>
                </a:lnTo>
                <a:lnTo>
                  <a:pt x="468076" y="110688"/>
                </a:lnTo>
                <a:lnTo>
                  <a:pt x="465836" y="49276"/>
                </a:lnTo>
                <a:lnTo>
                  <a:pt x="463267" y="39793"/>
                </a:lnTo>
                <a:lnTo>
                  <a:pt x="428985" y="17373"/>
                </a:lnTo>
                <a:lnTo>
                  <a:pt x="389300" y="7487"/>
                </a:lnTo>
                <a:lnTo>
                  <a:pt x="341111" y="1686"/>
                </a:lnTo>
                <a:lnTo>
                  <a:pt x="315157" y="327"/>
                </a:lnTo>
                <a:lnTo>
                  <a:pt x="288671" y="0"/>
                </a:lnTo>
                <a:close/>
              </a:path>
            </a:pathLst>
          </a:custGeom>
          <a:solidFill>
            <a:srgbClr val="546270"/>
          </a:solidFill>
        </p:spPr>
        <p:txBody>
          <a:bodyPr wrap="square" lIns="0" tIns="0" rIns="0" bIns="0" rtlCol="0">
            <a:noAutofit/>
          </a:bodyPr>
          <a:lstStyle/>
          <a:p>
            <a:endParaRPr/>
          </a:p>
        </p:txBody>
      </p:sp>
      <p:sp>
        <p:nvSpPr>
          <p:cNvPr id="8" name="object 10">
            <a:extLst>
              <a:ext uri="{FF2B5EF4-FFF2-40B4-BE49-F238E27FC236}">
                <a16:creationId xmlns:a16="http://schemas.microsoft.com/office/drawing/2014/main" id="{A7C85FF7-654D-40E2-8A86-CA161038437B}"/>
              </a:ext>
            </a:extLst>
          </p:cNvPr>
          <p:cNvSpPr/>
          <p:nvPr/>
        </p:nvSpPr>
        <p:spPr>
          <a:xfrm>
            <a:off x="8250935" y="2011679"/>
            <a:ext cx="1341119" cy="969264"/>
          </a:xfrm>
          <a:custGeom>
            <a:avLst/>
            <a:gdLst/>
            <a:ahLst/>
            <a:cxnLst/>
            <a:rect l="l" t="t" r="r" b="b"/>
            <a:pathLst>
              <a:path w="1341119" h="969264">
                <a:moveTo>
                  <a:pt x="1304543" y="0"/>
                </a:moveTo>
                <a:lnTo>
                  <a:pt x="45973" y="0"/>
                </a:lnTo>
                <a:lnTo>
                  <a:pt x="30944" y="1765"/>
                </a:lnTo>
                <a:lnTo>
                  <a:pt x="1163" y="27502"/>
                </a:lnTo>
                <a:lnTo>
                  <a:pt x="18" y="785527"/>
                </a:lnTo>
                <a:lnTo>
                  <a:pt x="0" y="914018"/>
                </a:lnTo>
                <a:lnTo>
                  <a:pt x="1957" y="927117"/>
                </a:lnTo>
                <a:lnTo>
                  <a:pt x="25943" y="962130"/>
                </a:lnTo>
                <a:lnTo>
                  <a:pt x="1304543" y="969264"/>
                </a:lnTo>
                <a:lnTo>
                  <a:pt x="1316983" y="966068"/>
                </a:lnTo>
                <a:lnTo>
                  <a:pt x="1339050" y="931405"/>
                </a:lnTo>
                <a:lnTo>
                  <a:pt x="1341119" y="36671"/>
                </a:lnTo>
                <a:lnTo>
                  <a:pt x="1338834" y="21091"/>
                </a:lnTo>
                <a:lnTo>
                  <a:pt x="1332089" y="9704"/>
                </a:lnTo>
                <a:lnTo>
                  <a:pt x="1321055" y="2636"/>
                </a:lnTo>
                <a:lnTo>
                  <a:pt x="1305898" y="14"/>
                </a:lnTo>
                <a:lnTo>
                  <a:pt x="1304543" y="0"/>
                </a:lnTo>
                <a:close/>
              </a:path>
            </a:pathLst>
          </a:custGeom>
          <a:solidFill>
            <a:srgbClr val="546270"/>
          </a:solidFill>
        </p:spPr>
        <p:txBody>
          <a:bodyPr wrap="square" lIns="0" tIns="0" rIns="0" bIns="0" rtlCol="0">
            <a:noAutofit/>
          </a:bodyPr>
          <a:lstStyle/>
          <a:p>
            <a:endParaRPr/>
          </a:p>
        </p:txBody>
      </p:sp>
      <p:sp>
        <p:nvSpPr>
          <p:cNvPr id="9" name="object 11">
            <a:extLst>
              <a:ext uri="{FF2B5EF4-FFF2-40B4-BE49-F238E27FC236}">
                <a16:creationId xmlns:a16="http://schemas.microsoft.com/office/drawing/2014/main" id="{54C78193-107D-464E-AE41-6726882AE938}"/>
              </a:ext>
            </a:extLst>
          </p:cNvPr>
          <p:cNvSpPr/>
          <p:nvPr/>
        </p:nvSpPr>
        <p:spPr>
          <a:xfrm>
            <a:off x="8314943" y="2081783"/>
            <a:ext cx="1213103" cy="694944"/>
          </a:xfrm>
          <a:custGeom>
            <a:avLst/>
            <a:gdLst/>
            <a:ahLst/>
            <a:cxnLst/>
            <a:rect l="l" t="t" r="r" b="b"/>
            <a:pathLst>
              <a:path w="1213103" h="694944">
                <a:moveTo>
                  <a:pt x="0" y="694944"/>
                </a:moveTo>
                <a:lnTo>
                  <a:pt x="1213103" y="694944"/>
                </a:lnTo>
                <a:lnTo>
                  <a:pt x="1213103" y="0"/>
                </a:lnTo>
                <a:lnTo>
                  <a:pt x="0" y="0"/>
                </a:lnTo>
                <a:lnTo>
                  <a:pt x="0" y="694944"/>
                </a:lnTo>
                <a:close/>
              </a:path>
            </a:pathLst>
          </a:custGeom>
          <a:solidFill>
            <a:srgbClr val="F1F1F1"/>
          </a:solidFill>
        </p:spPr>
        <p:txBody>
          <a:bodyPr wrap="square" lIns="0" tIns="0" rIns="0" bIns="0" rtlCol="0">
            <a:noAutofit/>
          </a:bodyPr>
          <a:lstStyle/>
          <a:p>
            <a:endParaRPr/>
          </a:p>
        </p:txBody>
      </p:sp>
      <p:sp>
        <p:nvSpPr>
          <p:cNvPr id="10" name="object 12">
            <a:extLst>
              <a:ext uri="{FF2B5EF4-FFF2-40B4-BE49-F238E27FC236}">
                <a16:creationId xmlns:a16="http://schemas.microsoft.com/office/drawing/2014/main" id="{0812897C-7EDF-4F87-9460-CE723CCEAF52}"/>
              </a:ext>
            </a:extLst>
          </p:cNvPr>
          <p:cNvSpPr/>
          <p:nvPr/>
        </p:nvSpPr>
        <p:spPr>
          <a:xfrm>
            <a:off x="8872728" y="2825495"/>
            <a:ext cx="109727" cy="112775"/>
          </a:xfrm>
          <a:custGeom>
            <a:avLst/>
            <a:gdLst/>
            <a:ahLst/>
            <a:cxnLst/>
            <a:rect l="l" t="t" r="r" b="b"/>
            <a:pathLst>
              <a:path w="109727" h="112775">
                <a:moveTo>
                  <a:pt x="55245" y="0"/>
                </a:moveTo>
                <a:lnTo>
                  <a:pt x="15022" y="17810"/>
                </a:lnTo>
                <a:lnTo>
                  <a:pt x="0" y="56768"/>
                </a:lnTo>
                <a:lnTo>
                  <a:pt x="72" y="59713"/>
                </a:lnTo>
                <a:lnTo>
                  <a:pt x="17096" y="97519"/>
                </a:lnTo>
                <a:lnTo>
                  <a:pt x="55245" y="112775"/>
                </a:lnTo>
                <a:lnTo>
                  <a:pt x="57453" y="112731"/>
                </a:lnTo>
                <a:lnTo>
                  <a:pt x="94406" y="95828"/>
                </a:lnTo>
                <a:lnTo>
                  <a:pt x="109727" y="56768"/>
                </a:lnTo>
                <a:lnTo>
                  <a:pt x="109654" y="53816"/>
                </a:lnTo>
                <a:lnTo>
                  <a:pt x="92730" y="15660"/>
                </a:lnTo>
                <a:lnTo>
                  <a:pt x="55245" y="0"/>
                </a:lnTo>
                <a:close/>
              </a:path>
            </a:pathLst>
          </a:custGeom>
          <a:solidFill>
            <a:srgbClr val="CCCCCC"/>
          </a:solidFill>
        </p:spPr>
        <p:txBody>
          <a:bodyPr wrap="square" lIns="0" tIns="0" rIns="0" bIns="0" rtlCol="0">
            <a:noAutofit/>
          </a:bodyPr>
          <a:lstStyle/>
          <a:p>
            <a:endParaRPr/>
          </a:p>
        </p:txBody>
      </p:sp>
      <p:sp>
        <p:nvSpPr>
          <p:cNvPr id="11" name="object 13">
            <a:extLst>
              <a:ext uri="{FF2B5EF4-FFF2-40B4-BE49-F238E27FC236}">
                <a16:creationId xmlns:a16="http://schemas.microsoft.com/office/drawing/2014/main" id="{709CC2FB-C210-4312-AE28-8A9C19A78247}"/>
              </a:ext>
            </a:extLst>
          </p:cNvPr>
          <p:cNvSpPr/>
          <p:nvPr/>
        </p:nvSpPr>
        <p:spPr>
          <a:xfrm>
            <a:off x="8516111" y="2127504"/>
            <a:ext cx="268223" cy="70103"/>
          </a:xfrm>
          <a:custGeom>
            <a:avLst/>
            <a:gdLst/>
            <a:ahLst/>
            <a:cxnLst/>
            <a:rect l="l" t="t" r="r" b="b"/>
            <a:pathLst>
              <a:path w="268223" h="70103">
                <a:moveTo>
                  <a:pt x="248613" y="0"/>
                </a:moveTo>
                <a:lnTo>
                  <a:pt x="18720" y="305"/>
                </a:lnTo>
                <a:lnTo>
                  <a:pt x="5561" y="6161"/>
                </a:lnTo>
                <a:lnTo>
                  <a:pt x="0" y="17525"/>
                </a:lnTo>
                <a:lnTo>
                  <a:pt x="450" y="56038"/>
                </a:lnTo>
                <a:lnTo>
                  <a:pt x="8576" y="66164"/>
                </a:lnTo>
                <a:lnTo>
                  <a:pt x="22885" y="70103"/>
                </a:lnTo>
                <a:lnTo>
                  <a:pt x="249745" y="70079"/>
                </a:lnTo>
                <a:lnTo>
                  <a:pt x="262929" y="64791"/>
                </a:lnTo>
                <a:lnTo>
                  <a:pt x="268223" y="52577"/>
                </a:lnTo>
                <a:lnTo>
                  <a:pt x="268194" y="16504"/>
                </a:lnTo>
                <a:lnTo>
                  <a:pt x="262215" y="4683"/>
                </a:lnTo>
                <a:lnTo>
                  <a:pt x="248613" y="0"/>
                </a:lnTo>
                <a:close/>
              </a:path>
            </a:pathLst>
          </a:custGeom>
          <a:solidFill>
            <a:srgbClr val="F16B6C"/>
          </a:solidFill>
        </p:spPr>
        <p:txBody>
          <a:bodyPr wrap="square" lIns="0" tIns="0" rIns="0" bIns="0" rtlCol="0">
            <a:noAutofit/>
          </a:bodyPr>
          <a:lstStyle/>
          <a:p>
            <a:endParaRPr/>
          </a:p>
        </p:txBody>
      </p:sp>
      <p:sp>
        <p:nvSpPr>
          <p:cNvPr id="12" name="object 14">
            <a:extLst>
              <a:ext uri="{FF2B5EF4-FFF2-40B4-BE49-F238E27FC236}">
                <a16:creationId xmlns:a16="http://schemas.microsoft.com/office/drawing/2014/main" id="{729F3FE4-828D-4EA4-9C4B-FE4174C5C6B2}"/>
              </a:ext>
            </a:extLst>
          </p:cNvPr>
          <p:cNvSpPr/>
          <p:nvPr/>
        </p:nvSpPr>
        <p:spPr>
          <a:xfrm>
            <a:off x="8516111" y="2221992"/>
            <a:ext cx="807719" cy="204215"/>
          </a:xfrm>
          <a:custGeom>
            <a:avLst/>
            <a:gdLst/>
            <a:ahLst/>
            <a:cxnLst/>
            <a:rect l="l" t="t" r="r" b="b"/>
            <a:pathLst>
              <a:path w="807719" h="204215">
                <a:moveTo>
                  <a:pt x="787176" y="0"/>
                </a:moveTo>
                <a:lnTo>
                  <a:pt x="18449" y="367"/>
                </a:lnTo>
                <a:lnTo>
                  <a:pt x="5452" y="6390"/>
                </a:lnTo>
                <a:lnTo>
                  <a:pt x="0" y="17919"/>
                </a:lnTo>
                <a:lnTo>
                  <a:pt x="542" y="190190"/>
                </a:lnTo>
                <a:lnTo>
                  <a:pt x="8773" y="200302"/>
                </a:lnTo>
                <a:lnTo>
                  <a:pt x="23082" y="204215"/>
                </a:lnTo>
                <a:lnTo>
                  <a:pt x="789420" y="204119"/>
                </a:lnTo>
                <a:lnTo>
                  <a:pt x="802354" y="198476"/>
                </a:lnTo>
                <a:lnTo>
                  <a:pt x="807719" y="186308"/>
                </a:lnTo>
                <a:lnTo>
                  <a:pt x="807592" y="15848"/>
                </a:lnTo>
                <a:lnTo>
                  <a:pt x="800845" y="4463"/>
                </a:lnTo>
                <a:lnTo>
                  <a:pt x="787176" y="0"/>
                </a:lnTo>
                <a:close/>
              </a:path>
            </a:pathLst>
          </a:custGeom>
          <a:solidFill>
            <a:srgbClr val="5AC4BD"/>
          </a:solidFill>
        </p:spPr>
        <p:txBody>
          <a:bodyPr wrap="square" lIns="0" tIns="0" rIns="0" bIns="0" rtlCol="0">
            <a:noAutofit/>
          </a:bodyPr>
          <a:lstStyle/>
          <a:p>
            <a:endParaRPr/>
          </a:p>
        </p:txBody>
      </p:sp>
      <p:sp>
        <p:nvSpPr>
          <p:cNvPr id="13" name="object 15">
            <a:extLst>
              <a:ext uri="{FF2B5EF4-FFF2-40B4-BE49-F238E27FC236}">
                <a16:creationId xmlns:a16="http://schemas.microsoft.com/office/drawing/2014/main" id="{BBA93966-D09C-4BAA-852A-BC9EB004A622}"/>
              </a:ext>
            </a:extLst>
          </p:cNvPr>
          <p:cNvSpPr/>
          <p:nvPr/>
        </p:nvSpPr>
        <p:spPr>
          <a:xfrm>
            <a:off x="8516111" y="2444495"/>
            <a:ext cx="249935" cy="124967"/>
          </a:xfrm>
          <a:custGeom>
            <a:avLst/>
            <a:gdLst/>
            <a:ahLst/>
            <a:cxnLst/>
            <a:rect l="l" t="t" r="r" b="b"/>
            <a:pathLst>
              <a:path w="249935" h="124967">
                <a:moveTo>
                  <a:pt x="230237" y="0"/>
                </a:moveTo>
                <a:lnTo>
                  <a:pt x="18549" y="370"/>
                </a:lnTo>
                <a:lnTo>
                  <a:pt x="5496" y="6373"/>
                </a:lnTo>
                <a:lnTo>
                  <a:pt x="0" y="17789"/>
                </a:lnTo>
                <a:lnTo>
                  <a:pt x="536" y="110984"/>
                </a:lnTo>
                <a:lnTo>
                  <a:pt x="8812" y="121052"/>
                </a:lnTo>
                <a:lnTo>
                  <a:pt x="23117" y="124967"/>
                </a:lnTo>
                <a:lnTo>
                  <a:pt x="231748" y="124927"/>
                </a:lnTo>
                <a:lnTo>
                  <a:pt x="244998" y="119476"/>
                </a:lnTo>
                <a:lnTo>
                  <a:pt x="249935" y="107187"/>
                </a:lnTo>
                <a:lnTo>
                  <a:pt x="249893" y="16489"/>
                </a:lnTo>
                <a:lnTo>
                  <a:pt x="244119" y="4679"/>
                </a:lnTo>
                <a:lnTo>
                  <a:pt x="230237" y="0"/>
                </a:lnTo>
                <a:close/>
              </a:path>
            </a:pathLst>
          </a:custGeom>
          <a:solidFill>
            <a:srgbClr val="666666"/>
          </a:solidFill>
        </p:spPr>
        <p:txBody>
          <a:bodyPr wrap="square" lIns="0" tIns="0" rIns="0" bIns="0" rtlCol="0">
            <a:noAutofit/>
          </a:bodyPr>
          <a:lstStyle/>
          <a:p>
            <a:endParaRPr/>
          </a:p>
        </p:txBody>
      </p:sp>
      <p:sp>
        <p:nvSpPr>
          <p:cNvPr id="14" name="object 16">
            <a:extLst>
              <a:ext uri="{FF2B5EF4-FFF2-40B4-BE49-F238E27FC236}">
                <a16:creationId xmlns:a16="http://schemas.microsoft.com/office/drawing/2014/main" id="{C0CB8DAE-60A4-4640-9560-1890D7E4A911}"/>
              </a:ext>
            </a:extLst>
          </p:cNvPr>
          <p:cNvSpPr/>
          <p:nvPr/>
        </p:nvSpPr>
        <p:spPr>
          <a:xfrm>
            <a:off x="8787383" y="2444495"/>
            <a:ext cx="249935" cy="124967"/>
          </a:xfrm>
          <a:custGeom>
            <a:avLst/>
            <a:gdLst/>
            <a:ahLst/>
            <a:cxnLst/>
            <a:rect l="l" t="t" r="r" b="b"/>
            <a:pathLst>
              <a:path w="249935" h="124967">
                <a:moveTo>
                  <a:pt x="230237" y="0"/>
                </a:moveTo>
                <a:lnTo>
                  <a:pt x="18549" y="370"/>
                </a:lnTo>
                <a:lnTo>
                  <a:pt x="5496" y="6373"/>
                </a:lnTo>
                <a:lnTo>
                  <a:pt x="0" y="17789"/>
                </a:lnTo>
                <a:lnTo>
                  <a:pt x="536" y="110984"/>
                </a:lnTo>
                <a:lnTo>
                  <a:pt x="8812" y="121052"/>
                </a:lnTo>
                <a:lnTo>
                  <a:pt x="23117" y="124967"/>
                </a:lnTo>
                <a:lnTo>
                  <a:pt x="231748" y="124927"/>
                </a:lnTo>
                <a:lnTo>
                  <a:pt x="244998" y="119476"/>
                </a:lnTo>
                <a:lnTo>
                  <a:pt x="249935" y="107187"/>
                </a:lnTo>
                <a:lnTo>
                  <a:pt x="249893" y="16489"/>
                </a:lnTo>
                <a:lnTo>
                  <a:pt x="244119" y="4679"/>
                </a:lnTo>
                <a:lnTo>
                  <a:pt x="230237" y="0"/>
                </a:lnTo>
                <a:close/>
              </a:path>
            </a:pathLst>
          </a:custGeom>
          <a:solidFill>
            <a:srgbClr val="666666"/>
          </a:solidFill>
        </p:spPr>
        <p:txBody>
          <a:bodyPr wrap="square" lIns="0" tIns="0" rIns="0" bIns="0" rtlCol="0">
            <a:noAutofit/>
          </a:bodyPr>
          <a:lstStyle/>
          <a:p>
            <a:endParaRPr/>
          </a:p>
        </p:txBody>
      </p:sp>
      <p:sp>
        <p:nvSpPr>
          <p:cNvPr id="15" name="object 17">
            <a:extLst>
              <a:ext uri="{FF2B5EF4-FFF2-40B4-BE49-F238E27FC236}">
                <a16:creationId xmlns:a16="http://schemas.microsoft.com/office/drawing/2014/main" id="{DCE08DE0-6660-4E69-B4C3-86F990258CEA}"/>
              </a:ext>
            </a:extLst>
          </p:cNvPr>
          <p:cNvSpPr/>
          <p:nvPr/>
        </p:nvSpPr>
        <p:spPr>
          <a:xfrm>
            <a:off x="9073895" y="2444495"/>
            <a:ext cx="249935" cy="124967"/>
          </a:xfrm>
          <a:custGeom>
            <a:avLst/>
            <a:gdLst/>
            <a:ahLst/>
            <a:cxnLst/>
            <a:rect l="l" t="t" r="r" b="b"/>
            <a:pathLst>
              <a:path w="249935" h="124967">
                <a:moveTo>
                  <a:pt x="229351" y="0"/>
                </a:moveTo>
                <a:lnTo>
                  <a:pt x="18523" y="164"/>
                </a:lnTo>
                <a:lnTo>
                  <a:pt x="5541" y="5922"/>
                </a:lnTo>
                <a:lnTo>
                  <a:pt x="0" y="17783"/>
                </a:lnTo>
                <a:lnTo>
                  <a:pt x="220" y="109739"/>
                </a:lnTo>
                <a:lnTo>
                  <a:pt x="7571" y="120675"/>
                </a:lnTo>
                <a:lnTo>
                  <a:pt x="21343" y="124967"/>
                </a:lnTo>
                <a:lnTo>
                  <a:pt x="231546" y="124870"/>
                </a:lnTo>
                <a:lnTo>
                  <a:pt x="244562" y="119243"/>
                </a:lnTo>
                <a:lnTo>
                  <a:pt x="249935" y="107187"/>
                </a:lnTo>
                <a:lnTo>
                  <a:pt x="249814" y="15797"/>
                </a:lnTo>
                <a:lnTo>
                  <a:pt x="243076" y="4466"/>
                </a:lnTo>
                <a:lnTo>
                  <a:pt x="229351" y="0"/>
                </a:lnTo>
                <a:close/>
              </a:path>
            </a:pathLst>
          </a:custGeom>
          <a:solidFill>
            <a:srgbClr val="666666"/>
          </a:solidFill>
        </p:spPr>
        <p:txBody>
          <a:bodyPr wrap="square" lIns="0" tIns="0" rIns="0" bIns="0" rtlCol="0">
            <a:noAutofit/>
          </a:bodyPr>
          <a:lstStyle/>
          <a:p>
            <a:endParaRPr/>
          </a:p>
        </p:txBody>
      </p:sp>
      <p:sp>
        <p:nvSpPr>
          <p:cNvPr id="16" name="object 18">
            <a:extLst>
              <a:ext uri="{FF2B5EF4-FFF2-40B4-BE49-F238E27FC236}">
                <a16:creationId xmlns:a16="http://schemas.microsoft.com/office/drawing/2014/main" id="{6AC572BE-237B-4922-A2DD-4AF0435DE158}"/>
              </a:ext>
            </a:extLst>
          </p:cNvPr>
          <p:cNvSpPr/>
          <p:nvPr/>
        </p:nvSpPr>
        <p:spPr>
          <a:xfrm>
            <a:off x="8787383" y="2593848"/>
            <a:ext cx="249936" cy="15239"/>
          </a:xfrm>
          <a:custGeom>
            <a:avLst/>
            <a:gdLst/>
            <a:ahLst/>
            <a:cxnLst/>
            <a:rect l="l" t="t" r="r" b="b"/>
            <a:pathLst>
              <a:path w="249936" h="15239">
                <a:moveTo>
                  <a:pt x="247396" y="0"/>
                </a:moveTo>
                <a:lnTo>
                  <a:pt x="6858" y="0"/>
                </a:lnTo>
                <a:lnTo>
                  <a:pt x="0" y="3048"/>
                </a:lnTo>
                <a:lnTo>
                  <a:pt x="0" y="12953"/>
                </a:lnTo>
                <a:lnTo>
                  <a:pt x="6858" y="15239"/>
                </a:lnTo>
                <a:lnTo>
                  <a:pt x="247396" y="15239"/>
                </a:lnTo>
                <a:lnTo>
                  <a:pt x="249936" y="12953"/>
                </a:lnTo>
                <a:lnTo>
                  <a:pt x="249936" y="3048"/>
                </a:lnTo>
                <a:lnTo>
                  <a:pt x="247396" y="0"/>
                </a:lnTo>
                <a:close/>
              </a:path>
            </a:pathLst>
          </a:custGeom>
          <a:solidFill>
            <a:srgbClr val="666666"/>
          </a:solidFill>
        </p:spPr>
        <p:txBody>
          <a:bodyPr wrap="square" lIns="0" tIns="0" rIns="0" bIns="0" rtlCol="0">
            <a:noAutofit/>
          </a:bodyPr>
          <a:lstStyle/>
          <a:p>
            <a:endParaRPr/>
          </a:p>
        </p:txBody>
      </p:sp>
      <p:sp>
        <p:nvSpPr>
          <p:cNvPr id="17" name="object 19">
            <a:extLst>
              <a:ext uri="{FF2B5EF4-FFF2-40B4-BE49-F238E27FC236}">
                <a16:creationId xmlns:a16="http://schemas.microsoft.com/office/drawing/2014/main" id="{DB8547FC-51CF-4C95-A21B-73F254501F38}"/>
              </a:ext>
            </a:extLst>
          </p:cNvPr>
          <p:cNvSpPr/>
          <p:nvPr/>
        </p:nvSpPr>
        <p:spPr>
          <a:xfrm>
            <a:off x="8787383" y="2624327"/>
            <a:ext cx="249936" cy="18287"/>
          </a:xfrm>
          <a:custGeom>
            <a:avLst/>
            <a:gdLst/>
            <a:ahLst/>
            <a:cxnLst/>
            <a:rect l="l" t="t" r="r" b="b"/>
            <a:pathLst>
              <a:path w="249936" h="18287">
                <a:moveTo>
                  <a:pt x="247396" y="0"/>
                </a:moveTo>
                <a:lnTo>
                  <a:pt x="6858" y="0"/>
                </a:lnTo>
                <a:lnTo>
                  <a:pt x="0" y="2794"/>
                </a:lnTo>
                <a:lnTo>
                  <a:pt x="0" y="14605"/>
                </a:lnTo>
                <a:lnTo>
                  <a:pt x="6858" y="18287"/>
                </a:lnTo>
                <a:lnTo>
                  <a:pt x="247396" y="18287"/>
                </a:lnTo>
                <a:lnTo>
                  <a:pt x="249936" y="14605"/>
                </a:lnTo>
                <a:lnTo>
                  <a:pt x="249936" y="2794"/>
                </a:lnTo>
                <a:lnTo>
                  <a:pt x="247396" y="0"/>
                </a:lnTo>
                <a:close/>
              </a:path>
            </a:pathLst>
          </a:custGeom>
          <a:solidFill>
            <a:srgbClr val="666666"/>
          </a:solidFill>
        </p:spPr>
        <p:txBody>
          <a:bodyPr wrap="square" lIns="0" tIns="0" rIns="0" bIns="0" rtlCol="0">
            <a:noAutofit/>
          </a:bodyPr>
          <a:lstStyle/>
          <a:p>
            <a:endParaRPr/>
          </a:p>
        </p:txBody>
      </p:sp>
      <p:sp>
        <p:nvSpPr>
          <p:cNvPr id="18" name="object 20">
            <a:extLst>
              <a:ext uri="{FF2B5EF4-FFF2-40B4-BE49-F238E27FC236}">
                <a16:creationId xmlns:a16="http://schemas.microsoft.com/office/drawing/2014/main" id="{4EC3E39B-2A56-43BE-A170-4F04E928C9C3}"/>
              </a:ext>
            </a:extLst>
          </p:cNvPr>
          <p:cNvSpPr/>
          <p:nvPr/>
        </p:nvSpPr>
        <p:spPr>
          <a:xfrm>
            <a:off x="8787383" y="2654807"/>
            <a:ext cx="249936" cy="18287"/>
          </a:xfrm>
          <a:custGeom>
            <a:avLst/>
            <a:gdLst/>
            <a:ahLst/>
            <a:cxnLst/>
            <a:rect l="l" t="t" r="r" b="b"/>
            <a:pathLst>
              <a:path w="249936" h="18287">
                <a:moveTo>
                  <a:pt x="247396" y="0"/>
                </a:moveTo>
                <a:lnTo>
                  <a:pt x="6858" y="0"/>
                </a:lnTo>
                <a:lnTo>
                  <a:pt x="0" y="1777"/>
                </a:lnTo>
                <a:lnTo>
                  <a:pt x="0" y="13715"/>
                </a:lnTo>
                <a:lnTo>
                  <a:pt x="6858" y="18287"/>
                </a:lnTo>
                <a:lnTo>
                  <a:pt x="247396" y="18287"/>
                </a:lnTo>
                <a:lnTo>
                  <a:pt x="249936" y="13715"/>
                </a:lnTo>
                <a:lnTo>
                  <a:pt x="249936" y="1777"/>
                </a:lnTo>
                <a:lnTo>
                  <a:pt x="247396" y="0"/>
                </a:lnTo>
                <a:close/>
              </a:path>
            </a:pathLst>
          </a:custGeom>
          <a:solidFill>
            <a:srgbClr val="666666"/>
          </a:solidFill>
        </p:spPr>
        <p:txBody>
          <a:bodyPr wrap="square" lIns="0" tIns="0" rIns="0" bIns="0" rtlCol="0">
            <a:noAutofit/>
          </a:bodyPr>
          <a:lstStyle/>
          <a:p>
            <a:endParaRPr/>
          </a:p>
        </p:txBody>
      </p:sp>
      <p:sp>
        <p:nvSpPr>
          <p:cNvPr id="19" name="object 21">
            <a:extLst>
              <a:ext uri="{FF2B5EF4-FFF2-40B4-BE49-F238E27FC236}">
                <a16:creationId xmlns:a16="http://schemas.microsoft.com/office/drawing/2014/main" id="{E5586059-C8E2-4F11-968F-3B5F41B784C0}"/>
              </a:ext>
            </a:extLst>
          </p:cNvPr>
          <p:cNvSpPr/>
          <p:nvPr/>
        </p:nvSpPr>
        <p:spPr>
          <a:xfrm>
            <a:off x="8787383" y="2682239"/>
            <a:ext cx="249936" cy="21336"/>
          </a:xfrm>
          <a:custGeom>
            <a:avLst/>
            <a:gdLst/>
            <a:ahLst/>
            <a:cxnLst/>
            <a:rect l="l" t="t" r="r" b="b"/>
            <a:pathLst>
              <a:path w="249936" h="21336">
                <a:moveTo>
                  <a:pt x="247396" y="0"/>
                </a:moveTo>
                <a:lnTo>
                  <a:pt x="6858" y="0"/>
                </a:lnTo>
                <a:lnTo>
                  <a:pt x="0" y="4445"/>
                </a:lnTo>
                <a:lnTo>
                  <a:pt x="0" y="16001"/>
                </a:lnTo>
                <a:lnTo>
                  <a:pt x="6858" y="21336"/>
                </a:lnTo>
                <a:lnTo>
                  <a:pt x="247396" y="21336"/>
                </a:lnTo>
                <a:lnTo>
                  <a:pt x="249936" y="16001"/>
                </a:lnTo>
                <a:lnTo>
                  <a:pt x="249936" y="4445"/>
                </a:lnTo>
                <a:lnTo>
                  <a:pt x="247396" y="0"/>
                </a:lnTo>
                <a:close/>
              </a:path>
            </a:pathLst>
          </a:custGeom>
          <a:solidFill>
            <a:srgbClr val="666666"/>
          </a:solidFill>
        </p:spPr>
        <p:txBody>
          <a:bodyPr wrap="square" lIns="0" tIns="0" rIns="0" bIns="0" rtlCol="0">
            <a:noAutofit/>
          </a:bodyPr>
          <a:lstStyle/>
          <a:p>
            <a:endParaRPr/>
          </a:p>
        </p:txBody>
      </p:sp>
      <p:sp>
        <p:nvSpPr>
          <p:cNvPr id="20" name="object 22">
            <a:extLst>
              <a:ext uri="{FF2B5EF4-FFF2-40B4-BE49-F238E27FC236}">
                <a16:creationId xmlns:a16="http://schemas.microsoft.com/office/drawing/2014/main" id="{D70120DF-FE1B-4500-90BF-33EEF58B0947}"/>
              </a:ext>
            </a:extLst>
          </p:cNvPr>
          <p:cNvSpPr/>
          <p:nvPr/>
        </p:nvSpPr>
        <p:spPr>
          <a:xfrm>
            <a:off x="8787383" y="2712720"/>
            <a:ext cx="137160" cy="18287"/>
          </a:xfrm>
          <a:custGeom>
            <a:avLst/>
            <a:gdLst/>
            <a:ahLst/>
            <a:cxnLst/>
            <a:rect l="l" t="t" r="r" b="b"/>
            <a:pathLst>
              <a:path w="137160" h="18287">
                <a:moveTo>
                  <a:pt x="134620" y="0"/>
                </a:moveTo>
                <a:lnTo>
                  <a:pt x="6858" y="0"/>
                </a:lnTo>
                <a:lnTo>
                  <a:pt x="0" y="3682"/>
                </a:lnTo>
                <a:lnTo>
                  <a:pt x="0" y="16509"/>
                </a:lnTo>
                <a:lnTo>
                  <a:pt x="6858" y="18287"/>
                </a:lnTo>
                <a:lnTo>
                  <a:pt x="134620" y="18287"/>
                </a:lnTo>
                <a:lnTo>
                  <a:pt x="137160" y="16509"/>
                </a:lnTo>
                <a:lnTo>
                  <a:pt x="137160" y="3682"/>
                </a:lnTo>
                <a:lnTo>
                  <a:pt x="134620" y="0"/>
                </a:lnTo>
                <a:close/>
              </a:path>
            </a:pathLst>
          </a:custGeom>
          <a:solidFill>
            <a:srgbClr val="666666"/>
          </a:solidFill>
        </p:spPr>
        <p:txBody>
          <a:bodyPr wrap="square" lIns="0" tIns="0" rIns="0" bIns="0" rtlCol="0">
            <a:noAutofit/>
          </a:bodyPr>
          <a:lstStyle/>
          <a:p>
            <a:endParaRPr/>
          </a:p>
        </p:txBody>
      </p:sp>
      <p:sp>
        <p:nvSpPr>
          <p:cNvPr id="21" name="object 23">
            <a:extLst>
              <a:ext uri="{FF2B5EF4-FFF2-40B4-BE49-F238E27FC236}">
                <a16:creationId xmlns:a16="http://schemas.microsoft.com/office/drawing/2014/main" id="{7F122A79-04B3-4B63-B542-3257C3603B1D}"/>
              </a:ext>
            </a:extLst>
          </p:cNvPr>
          <p:cNvSpPr/>
          <p:nvPr/>
        </p:nvSpPr>
        <p:spPr>
          <a:xfrm>
            <a:off x="9073895" y="2593848"/>
            <a:ext cx="243839" cy="15239"/>
          </a:xfrm>
          <a:custGeom>
            <a:avLst/>
            <a:gdLst/>
            <a:ahLst/>
            <a:cxnLst/>
            <a:rect l="l" t="t" r="r" b="b"/>
            <a:pathLst>
              <a:path w="243839" h="15239">
                <a:moveTo>
                  <a:pt x="243839" y="0"/>
                </a:moveTo>
                <a:lnTo>
                  <a:pt x="3428" y="0"/>
                </a:lnTo>
                <a:lnTo>
                  <a:pt x="0" y="3048"/>
                </a:lnTo>
                <a:lnTo>
                  <a:pt x="0" y="12953"/>
                </a:lnTo>
                <a:lnTo>
                  <a:pt x="3428" y="15239"/>
                </a:lnTo>
                <a:lnTo>
                  <a:pt x="243839" y="15239"/>
                </a:lnTo>
                <a:lnTo>
                  <a:pt x="242950" y="12953"/>
                </a:lnTo>
                <a:lnTo>
                  <a:pt x="242950" y="3048"/>
                </a:lnTo>
                <a:lnTo>
                  <a:pt x="243839" y="0"/>
                </a:lnTo>
                <a:close/>
              </a:path>
            </a:pathLst>
          </a:custGeom>
          <a:solidFill>
            <a:srgbClr val="666666"/>
          </a:solidFill>
        </p:spPr>
        <p:txBody>
          <a:bodyPr wrap="square" lIns="0" tIns="0" rIns="0" bIns="0" rtlCol="0">
            <a:noAutofit/>
          </a:bodyPr>
          <a:lstStyle/>
          <a:p>
            <a:endParaRPr/>
          </a:p>
        </p:txBody>
      </p:sp>
      <p:sp>
        <p:nvSpPr>
          <p:cNvPr id="22" name="object 24">
            <a:extLst>
              <a:ext uri="{FF2B5EF4-FFF2-40B4-BE49-F238E27FC236}">
                <a16:creationId xmlns:a16="http://schemas.microsoft.com/office/drawing/2014/main" id="{68D05C50-6421-4303-B5E6-9EC33CD1939F}"/>
              </a:ext>
            </a:extLst>
          </p:cNvPr>
          <p:cNvSpPr/>
          <p:nvPr/>
        </p:nvSpPr>
        <p:spPr>
          <a:xfrm>
            <a:off x="9073895" y="2624327"/>
            <a:ext cx="243839" cy="18287"/>
          </a:xfrm>
          <a:custGeom>
            <a:avLst/>
            <a:gdLst/>
            <a:ahLst/>
            <a:cxnLst/>
            <a:rect l="l" t="t" r="r" b="b"/>
            <a:pathLst>
              <a:path w="243839" h="18287">
                <a:moveTo>
                  <a:pt x="243839" y="0"/>
                </a:moveTo>
                <a:lnTo>
                  <a:pt x="3428" y="0"/>
                </a:lnTo>
                <a:lnTo>
                  <a:pt x="0" y="2794"/>
                </a:lnTo>
                <a:lnTo>
                  <a:pt x="0" y="14605"/>
                </a:lnTo>
                <a:lnTo>
                  <a:pt x="3428" y="18287"/>
                </a:lnTo>
                <a:lnTo>
                  <a:pt x="243839" y="18287"/>
                </a:lnTo>
                <a:lnTo>
                  <a:pt x="242950" y="14605"/>
                </a:lnTo>
                <a:lnTo>
                  <a:pt x="242950" y="2794"/>
                </a:lnTo>
                <a:lnTo>
                  <a:pt x="243839" y="0"/>
                </a:lnTo>
                <a:close/>
              </a:path>
            </a:pathLst>
          </a:custGeom>
          <a:solidFill>
            <a:srgbClr val="666666"/>
          </a:solidFill>
        </p:spPr>
        <p:txBody>
          <a:bodyPr wrap="square" lIns="0" tIns="0" rIns="0" bIns="0" rtlCol="0">
            <a:noAutofit/>
          </a:bodyPr>
          <a:lstStyle/>
          <a:p>
            <a:endParaRPr/>
          </a:p>
        </p:txBody>
      </p:sp>
      <p:sp>
        <p:nvSpPr>
          <p:cNvPr id="23" name="object 25">
            <a:extLst>
              <a:ext uri="{FF2B5EF4-FFF2-40B4-BE49-F238E27FC236}">
                <a16:creationId xmlns:a16="http://schemas.microsoft.com/office/drawing/2014/main" id="{27516C69-C0A9-435F-9353-B07D5A04D532}"/>
              </a:ext>
            </a:extLst>
          </p:cNvPr>
          <p:cNvSpPr/>
          <p:nvPr/>
        </p:nvSpPr>
        <p:spPr>
          <a:xfrm>
            <a:off x="9073895" y="2654807"/>
            <a:ext cx="243839" cy="18287"/>
          </a:xfrm>
          <a:custGeom>
            <a:avLst/>
            <a:gdLst/>
            <a:ahLst/>
            <a:cxnLst/>
            <a:rect l="l" t="t" r="r" b="b"/>
            <a:pathLst>
              <a:path w="243839" h="18287">
                <a:moveTo>
                  <a:pt x="243839" y="0"/>
                </a:moveTo>
                <a:lnTo>
                  <a:pt x="3428" y="0"/>
                </a:lnTo>
                <a:lnTo>
                  <a:pt x="0" y="1777"/>
                </a:lnTo>
                <a:lnTo>
                  <a:pt x="0" y="13715"/>
                </a:lnTo>
                <a:lnTo>
                  <a:pt x="3428" y="18287"/>
                </a:lnTo>
                <a:lnTo>
                  <a:pt x="243839" y="18287"/>
                </a:lnTo>
                <a:lnTo>
                  <a:pt x="242950" y="13715"/>
                </a:lnTo>
                <a:lnTo>
                  <a:pt x="242950" y="1777"/>
                </a:lnTo>
                <a:lnTo>
                  <a:pt x="243839" y="0"/>
                </a:lnTo>
                <a:close/>
              </a:path>
            </a:pathLst>
          </a:custGeom>
          <a:solidFill>
            <a:srgbClr val="666666"/>
          </a:solidFill>
        </p:spPr>
        <p:txBody>
          <a:bodyPr wrap="square" lIns="0" tIns="0" rIns="0" bIns="0" rtlCol="0">
            <a:noAutofit/>
          </a:bodyPr>
          <a:lstStyle/>
          <a:p>
            <a:endParaRPr/>
          </a:p>
        </p:txBody>
      </p:sp>
      <p:sp>
        <p:nvSpPr>
          <p:cNvPr id="24" name="object 26">
            <a:extLst>
              <a:ext uri="{FF2B5EF4-FFF2-40B4-BE49-F238E27FC236}">
                <a16:creationId xmlns:a16="http://schemas.microsoft.com/office/drawing/2014/main" id="{0EBECE22-F8E1-49AC-A75C-062EA3708761}"/>
              </a:ext>
            </a:extLst>
          </p:cNvPr>
          <p:cNvSpPr/>
          <p:nvPr/>
        </p:nvSpPr>
        <p:spPr>
          <a:xfrm>
            <a:off x="9073895" y="2682239"/>
            <a:ext cx="243839" cy="21336"/>
          </a:xfrm>
          <a:custGeom>
            <a:avLst/>
            <a:gdLst/>
            <a:ahLst/>
            <a:cxnLst/>
            <a:rect l="l" t="t" r="r" b="b"/>
            <a:pathLst>
              <a:path w="243839" h="21336">
                <a:moveTo>
                  <a:pt x="243839" y="0"/>
                </a:moveTo>
                <a:lnTo>
                  <a:pt x="3428" y="0"/>
                </a:lnTo>
                <a:lnTo>
                  <a:pt x="0" y="4445"/>
                </a:lnTo>
                <a:lnTo>
                  <a:pt x="0" y="16001"/>
                </a:lnTo>
                <a:lnTo>
                  <a:pt x="3428" y="21336"/>
                </a:lnTo>
                <a:lnTo>
                  <a:pt x="243839" y="21336"/>
                </a:lnTo>
                <a:lnTo>
                  <a:pt x="242950" y="16001"/>
                </a:lnTo>
                <a:lnTo>
                  <a:pt x="242950" y="4445"/>
                </a:lnTo>
                <a:lnTo>
                  <a:pt x="243839" y="0"/>
                </a:lnTo>
                <a:close/>
              </a:path>
            </a:pathLst>
          </a:custGeom>
          <a:solidFill>
            <a:srgbClr val="666666"/>
          </a:solidFill>
        </p:spPr>
        <p:txBody>
          <a:bodyPr wrap="square" lIns="0" tIns="0" rIns="0" bIns="0" rtlCol="0">
            <a:noAutofit/>
          </a:bodyPr>
          <a:lstStyle/>
          <a:p>
            <a:endParaRPr/>
          </a:p>
        </p:txBody>
      </p:sp>
      <p:sp>
        <p:nvSpPr>
          <p:cNvPr id="25" name="object 27">
            <a:extLst>
              <a:ext uri="{FF2B5EF4-FFF2-40B4-BE49-F238E27FC236}">
                <a16:creationId xmlns:a16="http://schemas.microsoft.com/office/drawing/2014/main" id="{510C3A14-46D7-4C0C-AEC5-62295170BFBD}"/>
              </a:ext>
            </a:extLst>
          </p:cNvPr>
          <p:cNvSpPr/>
          <p:nvPr/>
        </p:nvSpPr>
        <p:spPr>
          <a:xfrm>
            <a:off x="9073895" y="2712720"/>
            <a:ext cx="131063" cy="18287"/>
          </a:xfrm>
          <a:custGeom>
            <a:avLst/>
            <a:gdLst/>
            <a:ahLst/>
            <a:cxnLst/>
            <a:rect l="l" t="t" r="r" b="b"/>
            <a:pathLst>
              <a:path w="131063" h="18287">
                <a:moveTo>
                  <a:pt x="131063" y="0"/>
                </a:moveTo>
                <a:lnTo>
                  <a:pt x="3428" y="0"/>
                </a:lnTo>
                <a:lnTo>
                  <a:pt x="0" y="3682"/>
                </a:lnTo>
                <a:lnTo>
                  <a:pt x="0" y="16509"/>
                </a:lnTo>
                <a:lnTo>
                  <a:pt x="3428" y="18287"/>
                </a:lnTo>
                <a:lnTo>
                  <a:pt x="131063" y="18287"/>
                </a:lnTo>
                <a:lnTo>
                  <a:pt x="131063" y="0"/>
                </a:lnTo>
                <a:close/>
              </a:path>
            </a:pathLst>
          </a:custGeom>
          <a:solidFill>
            <a:srgbClr val="666666"/>
          </a:solidFill>
        </p:spPr>
        <p:txBody>
          <a:bodyPr wrap="square" lIns="0" tIns="0" rIns="0" bIns="0" rtlCol="0">
            <a:noAutofit/>
          </a:bodyPr>
          <a:lstStyle/>
          <a:p>
            <a:endParaRPr/>
          </a:p>
        </p:txBody>
      </p:sp>
      <p:sp>
        <p:nvSpPr>
          <p:cNvPr id="26" name="object 28">
            <a:extLst>
              <a:ext uri="{FF2B5EF4-FFF2-40B4-BE49-F238E27FC236}">
                <a16:creationId xmlns:a16="http://schemas.microsoft.com/office/drawing/2014/main" id="{5588BAB2-84E9-46E4-AF39-3E14A7F5C275}"/>
              </a:ext>
            </a:extLst>
          </p:cNvPr>
          <p:cNvSpPr/>
          <p:nvPr/>
        </p:nvSpPr>
        <p:spPr>
          <a:xfrm>
            <a:off x="8516111" y="2593848"/>
            <a:ext cx="243840" cy="15239"/>
          </a:xfrm>
          <a:custGeom>
            <a:avLst/>
            <a:gdLst/>
            <a:ahLst/>
            <a:cxnLst/>
            <a:rect l="l" t="t" r="r" b="b"/>
            <a:pathLst>
              <a:path w="243840" h="15239">
                <a:moveTo>
                  <a:pt x="242189" y="0"/>
                </a:moveTo>
                <a:lnTo>
                  <a:pt x="4191" y="0"/>
                </a:lnTo>
                <a:lnTo>
                  <a:pt x="0" y="3048"/>
                </a:lnTo>
                <a:lnTo>
                  <a:pt x="0" y="12953"/>
                </a:lnTo>
                <a:lnTo>
                  <a:pt x="4191" y="15239"/>
                </a:lnTo>
                <a:lnTo>
                  <a:pt x="242189" y="15239"/>
                </a:lnTo>
                <a:lnTo>
                  <a:pt x="243840" y="12953"/>
                </a:lnTo>
                <a:lnTo>
                  <a:pt x="243840" y="3048"/>
                </a:lnTo>
                <a:lnTo>
                  <a:pt x="242189" y="0"/>
                </a:lnTo>
                <a:close/>
              </a:path>
            </a:pathLst>
          </a:custGeom>
          <a:solidFill>
            <a:srgbClr val="666666"/>
          </a:solidFill>
        </p:spPr>
        <p:txBody>
          <a:bodyPr wrap="square" lIns="0" tIns="0" rIns="0" bIns="0" rtlCol="0">
            <a:noAutofit/>
          </a:bodyPr>
          <a:lstStyle/>
          <a:p>
            <a:endParaRPr/>
          </a:p>
        </p:txBody>
      </p:sp>
      <p:sp>
        <p:nvSpPr>
          <p:cNvPr id="27" name="object 29">
            <a:extLst>
              <a:ext uri="{FF2B5EF4-FFF2-40B4-BE49-F238E27FC236}">
                <a16:creationId xmlns:a16="http://schemas.microsoft.com/office/drawing/2014/main" id="{3A35C6AC-1F4B-43E6-88A1-A2D8CC447867}"/>
              </a:ext>
            </a:extLst>
          </p:cNvPr>
          <p:cNvSpPr/>
          <p:nvPr/>
        </p:nvSpPr>
        <p:spPr>
          <a:xfrm>
            <a:off x="8516111" y="2624327"/>
            <a:ext cx="243840" cy="18287"/>
          </a:xfrm>
          <a:custGeom>
            <a:avLst/>
            <a:gdLst/>
            <a:ahLst/>
            <a:cxnLst/>
            <a:rect l="l" t="t" r="r" b="b"/>
            <a:pathLst>
              <a:path w="243840" h="18287">
                <a:moveTo>
                  <a:pt x="242189" y="0"/>
                </a:moveTo>
                <a:lnTo>
                  <a:pt x="4191" y="0"/>
                </a:lnTo>
                <a:lnTo>
                  <a:pt x="0" y="2794"/>
                </a:lnTo>
                <a:lnTo>
                  <a:pt x="0" y="14605"/>
                </a:lnTo>
                <a:lnTo>
                  <a:pt x="4191" y="18287"/>
                </a:lnTo>
                <a:lnTo>
                  <a:pt x="242189" y="18287"/>
                </a:lnTo>
                <a:lnTo>
                  <a:pt x="243840" y="14605"/>
                </a:lnTo>
                <a:lnTo>
                  <a:pt x="243840" y="2794"/>
                </a:lnTo>
                <a:lnTo>
                  <a:pt x="242189" y="0"/>
                </a:lnTo>
                <a:close/>
              </a:path>
            </a:pathLst>
          </a:custGeom>
          <a:solidFill>
            <a:srgbClr val="666666"/>
          </a:solidFill>
        </p:spPr>
        <p:txBody>
          <a:bodyPr wrap="square" lIns="0" tIns="0" rIns="0" bIns="0" rtlCol="0">
            <a:noAutofit/>
          </a:bodyPr>
          <a:lstStyle/>
          <a:p>
            <a:endParaRPr/>
          </a:p>
        </p:txBody>
      </p:sp>
      <p:sp>
        <p:nvSpPr>
          <p:cNvPr id="28" name="object 30">
            <a:extLst>
              <a:ext uri="{FF2B5EF4-FFF2-40B4-BE49-F238E27FC236}">
                <a16:creationId xmlns:a16="http://schemas.microsoft.com/office/drawing/2014/main" id="{81CCF58A-8F59-402E-9A8A-55DA0EDA6722}"/>
              </a:ext>
            </a:extLst>
          </p:cNvPr>
          <p:cNvSpPr/>
          <p:nvPr/>
        </p:nvSpPr>
        <p:spPr>
          <a:xfrm>
            <a:off x="8516111" y="2654807"/>
            <a:ext cx="243840" cy="18287"/>
          </a:xfrm>
          <a:custGeom>
            <a:avLst/>
            <a:gdLst/>
            <a:ahLst/>
            <a:cxnLst/>
            <a:rect l="l" t="t" r="r" b="b"/>
            <a:pathLst>
              <a:path w="243840" h="18287">
                <a:moveTo>
                  <a:pt x="242189" y="0"/>
                </a:moveTo>
                <a:lnTo>
                  <a:pt x="4191" y="0"/>
                </a:lnTo>
                <a:lnTo>
                  <a:pt x="0" y="1777"/>
                </a:lnTo>
                <a:lnTo>
                  <a:pt x="0" y="13715"/>
                </a:lnTo>
                <a:lnTo>
                  <a:pt x="4191" y="18287"/>
                </a:lnTo>
                <a:lnTo>
                  <a:pt x="242189" y="18287"/>
                </a:lnTo>
                <a:lnTo>
                  <a:pt x="243840" y="13715"/>
                </a:lnTo>
                <a:lnTo>
                  <a:pt x="243840" y="1777"/>
                </a:lnTo>
                <a:lnTo>
                  <a:pt x="242189" y="0"/>
                </a:lnTo>
                <a:close/>
              </a:path>
            </a:pathLst>
          </a:custGeom>
          <a:solidFill>
            <a:srgbClr val="666666"/>
          </a:solidFill>
        </p:spPr>
        <p:txBody>
          <a:bodyPr wrap="square" lIns="0" tIns="0" rIns="0" bIns="0" rtlCol="0">
            <a:noAutofit/>
          </a:bodyPr>
          <a:lstStyle/>
          <a:p>
            <a:endParaRPr/>
          </a:p>
        </p:txBody>
      </p:sp>
      <p:sp>
        <p:nvSpPr>
          <p:cNvPr id="29" name="object 31">
            <a:extLst>
              <a:ext uri="{FF2B5EF4-FFF2-40B4-BE49-F238E27FC236}">
                <a16:creationId xmlns:a16="http://schemas.microsoft.com/office/drawing/2014/main" id="{984AEADB-001C-4618-AE8A-47BBD4C6591B}"/>
              </a:ext>
            </a:extLst>
          </p:cNvPr>
          <p:cNvSpPr/>
          <p:nvPr/>
        </p:nvSpPr>
        <p:spPr>
          <a:xfrm>
            <a:off x="8516111" y="2682239"/>
            <a:ext cx="243840" cy="21336"/>
          </a:xfrm>
          <a:custGeom>
            <a:avLst/>
            <a:gdLst/>
            <a:ahLst/>
            <a:cxnLst/>
            <a:rect l="l" t="t" r="r" b="b"/>
            <a:pathLst>
              <a:path w="243840" h="21336">
                <a:moveTo>
                  <a:pt x="242189" y="0"/>
                </a:moveTo>
                <a:lnTo>
                  <a:pt x="4191" y="0"/>
                </a:lnTo>
                <a:lnTo>
                  <a:pt x="0" y="4445"/>
                </a:lnTo>
                <a:lnTo>
                  <a:pt x="0" y="16001"/>
                </a:lnTo>
                <a:lnTo>
                  <a:pt x="4191" y="21336"/>
                </a:lnTo>
                <a:lnTo>
                  <a:pt x="242189" y="21336"/>
                </a:lnTo>
                <a:lnTo>
                  <a:pt x="243840" y="16001"/>
                </a:lnTo>
                <a:lnTo>
                  <a:pt x="243840" y="4445"/>
                </a:lnTo>
                <a:lnTo>
                  <a:pt x="242189" y="0"/>
                </a:lnTo>
                <a:close/>
              </a:path>
            </a:pathLst>
          </a:custGeom>
          <a:solidFill>
            <a:srgbClr val="666666"/>
          </a:solidFill>
        </p:spPr>
        <p:txBody>
          <a:bodyPr wrap="square" lIns="0" tIns="0" rIns="0" bIns="0" rtlCol="0">
            <a:noAutofit/>
          </a:bodyPr>
          <a:lstStyle/>
          <a:p>
            <a:endParaRPr/>
          </a:p>
        </p:txBody>
      </p:sp>
      <p:sp>
        <p:nvSpPr>
          <p:cNvPr id="30" name="object 32">
            <a:extLst>
              <a:ext uri="{FF2B5EF4-FFF2-40B4-BE49-F238E27FC236}">
                <a16:creationId xmlns:a16="http://schemas.microsoft.com/office/drawing/2014/main" id="{8BFE3B90-A4E9-4B43-AE24-33794219F674}"/>
              </a:ext>
            </a:extLst>
          </p:cNvPr>
          <p:cNvSpPr/>
          <p:nvPr/>
        </p:nvSpPr>
        <p:spPr>
          <a:xfrm>
            <a:off x="8516111" y="2712720"/>
            <a:ext cx="134112" cy="18287"/>
          </a:xfrm>
          <a:custGeom>
            <a:avLst/>
            <a:gdLst/>
            <a:ahLst/>
            <a:cxnLst/>
            <a:rect l="l" t="t" r="r" b="b"/>
            <a:pathLst>
              <a:path w="134112" h="18287">
                <a:moveTo>
                  <a:pt x="131572" y="0"/>
                </a:moveTo>
                <a:lnTo>
                  <a:pt x="4318" y="0"/>
                </a:lnTo>
                <a:lnTo>
                  <a:pt x="0" y="3682"/>
                </a:lnTo>
                <a:lnTo>
                  <a:pt x="0" y="16509"/>
                </a:lnTo>
                <a:lnTo>
                  <a:pt x="4318" y="18287"/>
                </a:lnTo>
                <a:lnTo>
                  <a:pt x="131572" y="18287"/>
                </a:lnTo>
                <a:lnTo>
                  <a:pt x="134112" y="16509"/>
                </a:lnTo>
                <a:lnTo>
                  <a:pt x="134112" y="3682"/>
                </a:lnTo>
                <a:lnTo>
                  <a:pt x="131572" y="0"/>
                </a:lnTo>
                <a:close/>
              </a:path>
            </a:pathLst>
          </a:custGeom>
          <a:solidFill>
            <a:srgbClr val="666666"/>
          </a:solidFill>
        </p:spPr>
        <p:txBody>
          <a:bodyPr wrap="square" lIns="0" tIns="0" rIns="0" bIns="0" rtlCol="0">
            <a:noAutofit/>
          </a:bodyPr>
          <a:lstStyle/>
          <a:p>
            <a:endParaRPr/>
          </a:p>
        </p:txBody>
      </p:sp>
      <p:sp>
        <p:nvSpPr>
          <p:cNvPr id="31" name="object 33">
            <a:extLst>
              <a:ext uri="{FF2B5EF4-FFF2-40B4-BE49-F238E27FC236}">
                <a16:creationId xmlns:a16="http://schemas.microsoft.com/office/drawing/2014/main" id="{0DB71BCD-30B0-45C0-943B-FF0401FD22CB}"/>
              </a:ext>
            </a:extLst>
          </p:cNvPr>
          <p:cNvSpPr/>
          <p:nvPr/>
        </p:nvSpPr>
        <p:spPr>
          <a:xfrm>
            <a:off x="2799588" y="3503676"/>
            <a:ext cx="1414272" cy="649224"/>
          </a:xfrm>
          <a:custGeom>
            <a:avLst/>
            <a:gdLst/>
            <a:ahLst/>
            <a:cxnLst/>
            <a:rect l="l" t="t" r="r" b="b"/>
            <a:pathLst>
              <a:path w="1414272" h="649224">
                <a:moveTo>
                  <a:pt x="0" y="324612"/>
                </a:moveTo>
                <a:lnTo>
                  <a:pt x="9255" y="271947"/>
                </a:lnTo>
                <a:lnTo>
                  <a:pt x="36051" y="221991"/>
                </a:lnTo>
                <a:lnTo>
                  <a:pt x="78932" y="175413"/>
                </a:lnTo>
                <a:lnTo>
                  <a:pt x="136440" y="132880"/>
                </a:lnTo>
                <a:lnTo>
                  <a:pt x="170225" y="113339"/>
                </a:lnTo>
                <a:lnTo>
                  <a:pt x="207121" y="95059"/>
                </a:lnTo>
                <a:lnTo>
                  <a:pt x="246945" y="78124"/>
                </a:lnTo>
                <a:lnTo>
                  <a:pt x="289517" y="62618"/>
                </a:lnTo>
                <a:lnTo>
                  <a:pt x="334653" y="48623"/>
                </a:lnTo>
                <a:lnTo>
                  <a:pt x="382173" y="36223"/>
                </a:lnTo>
                <a:lnTo>
                  <a:pt x="431893" y="25503"/>
                </a:lnTo>
                <a:lnTo>
                  <a:pt x="483632" y="16544"/>
                </a:lnTo>
                <a:lnTo>
                  <a:pt x="537208" y="9431"/>
                </a:lnTo>
                <a:lnTo>
                  <a:pt x="592438" y="4247"/>
                </a:lnTo>
                <a:lnTo>
                  <a:pt x="649141" y="1075"/>
                </a:lnTo>
                <a:lnTo>
                  <a:pt x="707136" y="0"/>
                </a:lnTo>
                <a:lnTo>
                  <a:pt x="765130" y="1075"/>
                </a:lnTo>
                <a:lnTo>
                  <a:pt x="821833" y="4247"/>
                </a:lnTo>
                <a:lnTo>
                  <a:pt x="877063" y="9431"/>
                </a:lnTo>
                <a:lnTo>
                  <a:pt x="930639" y="16544"/>
                </a:lnTo>
                <a:lnTo>
                  <a:pt x="982378" y="25503"/>
                </a:lnTo>
                <a:lnTo>
                  <a:pt x="1032098" y="36223"/>
                </a:lnTo>
                <a:lnTo>
                  <a:pt x="1079618" y="48623"/>
                </a:lnTo>
                <a:lnTo>
                  <a:pt x="1124754" y="62618"/>
                </a:lnTo>
                <a:lnTo>
                  <a:pt x="1167326" y="78124"/>
                </a:lnTo>
                <a:lnTo>
                  <a:pt x="1207150" y="95059"/>
                </a:lnTo>
                <a:lnTo>
                  <a:pt x="1244046" y="113339"/>
                </a:lnTo>
                <a:lnTo>
                  <a:pt x="1277831" y="132880"/>
                </a:lnTo>
                <a:lnTo>
                  <a:pt x="1335339" y="175413"/>
                </a:lnTo>
                <a:lnTo>
                  <a:pt x="1378220" y="221991"/>
                </a:lnTo>
                <a:lnTo>
                  <a:pt x="1405016" y="271947"/>
                </a:lnTo>
                <a:lnTo>
                  <a:pt x="1414272" y="324612"/>
                </a:lnTo>
                <a:lnTo>
                  <a:pt x="1411927" y="351241"/>
                </a:lnTo>
                <a:lnTo>
                  <a:pt x="1393719" y="402634"/>
                </a:lnTo>
                <a:lnTo>
                  <a:pt x="1358699" y="450984"/>
                </a:lnTo>
                <a:lnTo>
                  <a:pt x="1308323" y="495624"/>
                </a:lnTo>
                <a:lnTo>
                  <a:pt x="1244046" y="535884"/>
                </a:lnTo>
                <a:lnTo>
                  <a:pt x="1207150" y="554164"/>
                </a:lnTo>
                <a:lnTo>
                  <a:pt x="1167326" y="571099"/>
                </a:lnTo>
                <a:lnTo>
                  <a:pt x="1124754" y="586605"/>
                </a:lnTo>
                <a:lnTo>
                  <a:pt x="1079618" y="600600"/>
                </a:lnTo>
                <a:lnTo>
                  <a:pt x="1032098" y="613000"/>
                </a:lnTo>
                <a:lnTo>
                  <a:pt x="982378" y="623720"/>
                </a:lnTo>
                <a:lnTo>
                  <a:pt x="930639" y="632679"/>
                </a:lnTo>
                <a:lnTo>
                  <a:pt x="877063" y="639792"/>
                </a:lnTo>
                <a:lnTo>
                  <a:pt x="821833" y="644976"/>
                </a:lnTo>
                <a:lnTo>
                  <a:pt x="765130" y="648148"/>
                </a:lnTo>
                <a:lnTo>
                  <a:pt x="707136" y="649224"/>
                </a:lnTo>
                <a:lnTo>
                  <a:pt x="649141" y="648148"/>
                </a:lnTo>
                <a:lnTo>
                  <a:pt x="592438" y="644976"/>
                </a:lnTo>
                <a:lnTo>
                  <a:pt x="537208" y="639792"/>
                </a:lnTo>
                <a:lnTo>
                  <a:pt x="483632" y="632679"/>
                </a:lnTo>
                <a:lnTo>
                  <a:pt x="431893" y="623720"/>
                </a:lnTo>
                <a:lnTo>
                  <a:pt x="382173" y="613000"/>
                </a:lnTo>
                <a:lnTo>
                  <a:pt x="334653" y="600600"/>
                </a:lnTo>
                <a:lnTo>
                  <a:pt x="289517" y="586605"/>
                </a:lnTo>
                <a:lnTo>
                  <a:pt x="246945" y="571099"/>
                </a:lnTo>
                <a:lnTo>
                  <a:pt x="207121" y="554164"/>
                </a:lnTo>
                <a:lnTo>
                  <a:pt x="170225" y="535884"/>
                </a:lnTo>
                <a:lnTo>
                  <a:pt x="136440" y="516343"/>
                </a:lnTo>
                <a:lnTo>
                  <a:pt x="78932" y="473810"/>
                </a:lnTo>
                <a:lnTo>
                  <a:pt x="36051" y="427232"/>
                </a:lnTo>
                <a:lnTo>
                  <a:pt x="9255" y="377276"/>
                </a:lnTo>
                <a:lnTo>
                  <a:pt x="0" y="324612"/>
                </a:lnTo>
                <a:close/>
              </a:path>
            </a:pathLst>
          </a:custGeom>
          <a:ln w="9144">
            <a:solidFill>
              <a:srgbClr val="000000"/>
            </a:solidFill>
          </a:ln>
        </p:spPr>
        <p:txBody>
          <a:bodyPr wrap="square" lIns="0" tIns="0" rIns="0" bIns="0" rtlCol="0">
            <a:noAutofit/>
          </a:bodyPr>
          <a:lstStyle/>
          <a:p>
            <a:endParaRPr/>
          </a:p>
        </p:txBody>
      </p:sp>
      <p:sp>
        <p:nvSpPr>
          <p:cNvPr id="32" name="object 34">
            <a:extLst>
              <a:ext uri="{FF2B5EF4-FFF2-40B4-BE49-F238E27FC236}">
                <a16:creationId xmlns:a16="http://schemas.microsoft.com/office/drawing/2014/main" id="{31455F39-21AA-4565-BA18-66A333B1B021}"/>
              </a:ext>
            </a:extLst>
          </p:cNvPr>
          <p:cNvSpPr/>
          <p:nvPr/>
        </p:nvSpPr>
        <p:spPr>
          <a:xfrm>
            <a:off x="3468623" y="4152900"/>
            <a:ext cx="76200" cy="899160"/>
          </a:xfrm>
          <a:custGeom>
            <a:avLst/>
            <a:gdLst/>
            <a:ahLst/>
            <a:cxnLst/>
            <a:rect l="l" t="t" r="r" b="b"/>
            <a:pathLst>
              <a:path w="76200" h="899160">
                <a:moveTo>
                  <a:pt x="31750" y="822960"/>
                </a:moveTo>
                <a:lnTo>
                  <a:pt x="0" y="822960"/>
                </a:lnTo>
                <a:lnTo>
                  <a:pt x="38100" y="899160"/>
                </a:lnTo>
                <a:lnTo>
                  <a:pt x="69850" y="835660"/>
                </a:lnTo>
                <a:lnTo>
                  <a:pt x="31750" y="835660"/>
                </a:lnTo>
                <a:lnTo>
                  <a:pt x="31750" y="822960"/>
                </a:lnTo>
                <a:close/>
              </a:path>
              <a:path w="76200" h="899160">
                <a:moveTo>
                  <a:pt x="44450" y="0"/>
                </a:moveTo>
                <a:lnTo>
                  <a:pt x="31750" y="0"/>
                </a:lnTo>
                <a:lnTo>
                  <a:pt x="31750" y="835660"/>
                </a:lnTo>
                <a:lnTo>
                  <a:pt x="44450" y="835660"/>
                </a:lnTo>
                <a:lnTo>
                  <a:pt x="44450" y="0"/>
                </a:lnTo>
                <a:close/>
              </a:path>
              <a:path w="76200" h="899160">
                <a:moveTo>
                  <a:pt x="76200" y="822960"/>
                </a:moveTo>
                <a:lnTo>
                  <a:pt x="44450" y="822960"/>
                </a:lnTo>
                <a:lnTo>
                  <a:pt x="44450" y="835660"/>
                </a:lnTo>
                <a:lnTo>
                  <a:pt x="69850" y="835660"/>
                </a:lnTo>
                <a:lnTo>
                  <a:pt x="76200" y="822960"/>
                </a:lnTo>
                <a:close/>
              </a:path>
            </a:pathLst>
          </a:custGeom>
          <a:solidFill>
            <a:srgbClr val="000000"/>
          </a:solidFill>
        </p:spPr>
        <p:txBody>
          <a:bodyPr wrap="square" lIns="0" tIns="0" rIns="0" bIns="0" rtlCol="0">
            <a:noAutofit/>
          </a:bodyPr>
          <a:lstStyle/>
          <a:p>
            <a:endParaRPr/>
          </a:p>
        </p:txBody>
      </p:sp>
      <p:sp>
        <p:nvSpPr>
          <p:cNvPr id="33" name="object 35">
            <a:extLst>
              <a:ext uri="{FF2B5EF4-FFF2-40B4-BE49-F238E27FC236}">
                <a16:creationId xmlns:a16="http://schemas.microsoft.com/office/drawing/2014/main" id="{9C7F8502-AB28-4DCA-B053-3AF34586BF75}"/>
              </a:ext>
            </a:extLst>
          </p:cNvPr>
          <p:cNvSpPr/>
          <p:nvPr/>
        </p:nvSpPr>
        <p:spPr>
          <a:xfrm>
            <a:off x="2942844" y="5052059"/>
            <a:ext cx="1127759" cy="502919"/>
          </a:xfrm>
          <a:custGeom>
            <a:avLst/>
            <a:gdLst/>
            <a:ahLst/>
            <a:cxnLst/>
            <a:rect l="l" t="t" r="r" b="b"/>
            <a:pathLst>
              <a:path w="1127759" h="502920">
                <a:moveTo>
                  <a:pt x="0" y="502919"/>
                </a:moveTo>
                <a:lnTo>
                  <a:pt x="1127759" y="502919"/>
                </a:lnTo>
                <a:lnTo>
                  <a:pt x="1127759" y="0"/>
                </a:lnTo>
                <a:lnTo>
                  <a:pt x="0" y="0"/>
                </a:lnTo>
                <a:lnTo>
                  <a:pt x="0" y="502919"/>
                </a:lnTo>
                <a:close/>
              </a:path>
            </a:pathLst>
          </a:custGeom>
          <a:ln w="9144">
            <a:solidFill>
              <a:srgbClr val="000000"/>
            </a:solidFill>
          </a:ln>
        </p:spPr>
        <p:txBody>
          <a:bodyPr wrap="square" lIns="0" tIns="0" rIns="0" bIns="0" rtlCol="0">
            <a:noAutofit/>
          </a:bodyPr>
          <a:lstStyle/>
          <a:p>
            <a:endParaRPr/>
          </a:p>
        </p:txBody>
      </p:sp>
      <p:sp>
        <p:nvSpPr>
          <p:cNvPr id="34" name="object 36">
            <a:extLst>
              <a:ext uri="{FF2B5EF4-FFF2-40B4-BE49-F238E27FC236}">
                <a16:creationId xmlns:a16="http://schemas.microsoft.com/office/drawing/2014/main" id="{B368FD8B-7B23-47F3-8220-2DB10C84369E}"/>
              </a:ext>
            </a:extLst>
          </p:cNvPr>
          <p:cNvSpPr/>
          <p:nvPr/>
        </p:nvSpPr>
        <p:spPr>
          <a:xfrm>
            <a:off x="4070603" y="5263896"/>
            <a:ext cx="792099" cy="76200"/>
          </a:xfrm>
          <a:custGeom>
            <a:avLst/>
            <a:gdLst/>
            <a:ahLst/>
            <a:cxnLst/>
            <a:rect l="l" t="t" r="r" b="b"/>
            <a:pathLst>
              <a:path w="792099" h="76200">
                <a:moveTo>
                  <a:pt x="715899" y="0"/>
                </a:moveTo>
                <a:lnTo>
                  <a:pt x="715899" y="76199"/>
                </a:lnTo>
                <a:lnTo>
                  <a:pt x="779399" y="44449"/>
                </a:lnTo>
                <a:lnTo>
                  <a:pt x="728599" y="44449"/>
                </a:lnTo>
                <a:lnTo>
                  <a:pt x="728599" y="31749"/>
                </a:lnTo>
                <a:lnTo>
                  <a:pt x="779399" y="31749"/>
                </a:lnTo>
                <a:lnTo>
                  <a:pt x="715899" y="0"/>
                </a:lnTo>
                <a:close/>
              </a:path>
              <a:path w="792099" h="76200">
                <a:moveTo>
                  <a:pt x="715899" y="31749"/>
                </a:moveTo>
                <a:lnTo>
                  <a:pt x="0" y="31749"/>
                </a:lnTo>
                <a:lnTo>
                  <a:pt x="0" y="44449"/>
                </a:lnTo>
                <a:lnTo>
                  <a:pt x="715899" y="44449"/>
                </a:lnTo>
                <a:lnTo>
                  <a:pt x="715899" y="31749"/>
                </a:lnTo>
                <a:close/>
              </a:path>
              <a:path w="792099" h="76200">
                <a:moveTo>
                  <a:pt x="779399" y="31749"/>
                </a:moveTo>
                <a:lnTo>
                  <a:pt x="728599" y="31749"/>
                </a:lnTo>
                <a:lnTo>
                  <a:pt x="728599" y="44449"/>
                </a:lnTo>
                <a:lnTo>
                  <a:pt x="779399" y="44449"/>
                </a:lnTo>
                <a:lnTo>
                  <a:pt x="792099" y="38099"/>
                </a:lnTo>
                <a:lnTo>
                  <a:pt x="779399" y="31749"/>
                </a:lnTo>
                <a:close/>
              </a:path>
            </a:pathLst>
          </a:custGeom>
          <a:solidFill>
            <a:srgbClr val="000000"/>
          </a:solidFill>
        </p:spPr>
        <p:txBody>
          <a:bodyPr wrap="square" lIns="0" tIns="0" rIns="0" bIns="0" rtlCol="0">
            <a:noAutofit/>
          </a:bodyPr>
          <a:lstStyle/>
          <a:p>
            <a:endParaRPr/>
          </a:p>
        </p:txBody>
      </p:sp>
      <p:sp>
        <p:nvSpPr>
          <p:cNvPr id="35" name="object 37">
            <a:extLst>
              <a:ext uri="{FF2B5EF4-FFF2-40B4-BE49-F238E27FC236}">
                <a16:creationId xmlns:a16="http://schemas.microsoft.com/office/drawing/2014/main" id="{B695E3A3-E520-4B6C-B57C-94FF154C8D09}"/>
              </a:ext>
            </a:extLst>
          </p:cNvPr>
          <p:cNvSpPr/>
          <p:nvPr/>
        </p:nvSpPr>
        <p:spPr>
          <a:xfrm>
            <a:off x="2052827" y="5263896"/>
            <a:ext cx="889254" cy="76200"/>
          </a:xfrm>
          <a:custGeom>
            <a:avLst/>
            <a:gdLst/>
            <a:ahLst/>
            <a:cxnLst/>
            <a:rect l="l" t="t" r="r" b="b"/>
            <a:pathLst>
              <a:path w="889254" h="76200">
                <a:moveTo>
                  <a:pt x="813054" y="0"/>
                </a:moveTo>
                <a:lnTo>
                  <a:pt x="813054" y="76199"/>
                </a:lnTo>
                <a:lnTo>
                  <a:pt x="876554" y="44449"/>
                </a:lnTo>
                <a:lnTo>
                  <a:pt x="825754" y="44449"/>
                </a:lnTo>
                <a:lnTo>
                  <a:pt x="825754" y="31749"/>
                </a:lnTo>
                <a:lnTo>
                  <a:pt x="876554" y="31749"/>
                </a:lnTo>
                <a:lnTo>
                  <a:pt x="813054" y="0"/>
                </a:lnTo>
                <a:close/>
              </a:path>
              <a:path w="889254" h="76200">
                <a:moveTo>
                  <a:pt x="813054" y="31749"/>
                </a:moveTo>
                <a:lnTo>
                  <a:pt x="0" y="31749"/>
                </a:lnTo>
                <a:lnTo>
                  <a:pt x="0" y="44449"/>
                </a:lnTo>
                <a:lnTo>
                  <a:pt x="813054" y="44449"/>
                </a:lnTo>
                <a:lnTo>
                  <a:pt x="813054" y="31749"/>
                </a:lnTo>
                <a:close/>
              </a:path>
              <a:path w="889254" h="76200">
                <a:moveTo>
                  <a:pt x="876554" y="31749"/>
                </a:moveTo>
                <a:lnTo>
                  <a:pt x="825754" y="31749"/>
                </a:lnTo>
                <a:lnTo>
                  <a:pt x="825754" y="44449"/>
                </a:lnTo>
                <a:lnTo>
                  <a:pt x="876554" y="44449"/>
                </a:lnTo>
                <a:lnTo>
                  <a:pt x="889254" y="38099"/>
                </a:lnTo>
                <a:lnTo>
                  <a:pt x="876554" y="31749"/>
                </a:lnTo>
                <a:close/>
              </a:path>
            </a:pathLst>
          </a:custGeom>
          <a:solidFill>
            <a:srgbClr val="000000"/>
          </a:solidFill>
        </p:spPr>
        <p:txBody>
          <a:bodyPr wrap="square" lIns="0" tIns="0" rIns="0" bIns="0" rtlCol="0">
            <a:noAutofit/>
          </a:bodyPr>
          <a:lstStyle/>
          <a:p>
            <a:endParaRPr/>
          </a:p>
        </p:txBody>
      </p:sp>
      <p:sp>
        <p:nvSpPr>
          <p:cNvPr id="36" name="object 38">
            <a:extLst>
              <a:ext uri="{FF2B5EF4-FFF2-40B4-BE49-F238E27FC236}">
                <a16:creationId xmlns:a16="http://schemas.microsoft.com/office/drawing/2014/main" id="{88FB339E-518D-4682-91FE-4365FDE066E8}"/>
              </a:ext>
            </a:extLst>
          </p:cNvPr>
          <p:cNvSpPr txBox="1"/>
          <p:nvPr/>
        </p:nvSpPr>
        <p:spPr>
          <a:xfrm>
            <a:off x="3265678" y="3674998"/>
            <a:ext cx="483234"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经验</a:t>
            </a:r>
          </a:p>
        </p:txBody>
      </p:sp>
      <p:sp>
        <p:nvSpPr>
          <p:cNvPr id="37" name="object 39">
            <a:extLst>
              <a:ext uri="{FF2B5EF4-FFF2-40B4-BE49-F238E27FC236}">
                <a16:creationId xmlns:a16="http://schemas.microsoft.com/office/drawing/2014/main" id="{9A5D2374-B8D1-4A77-8E18-1B5126EFFB6E}"/>
              </a:ext>
            </a:extLst>
          </p:cNvPr>
          <p:cNvSpPr txBox="1"/>
          <p:nvPr/>
        </p:nvSpPr>
        <p:spPr>
          <a:xfrm>
            <a:off x="3307207" y="5178552"/>
            <a:ext cx="482600" cy="287020"/>
          </a:xfrm>
          <a:prstGeom prst="rect">
            <a:avLst/>
          </a:prstGeom>
        </p:spPr>
        <p:txBody>
          <a:bodyPr vert="horz" wrap="square" lIns="0" tIns="0" rIns="0" bIns="0" rtlCol="0">
            <a:noAutofit/>
          </a:bodyPr>
          <a:lstStyle/>
          <a:p>
            <a:pPr marL="12700">
              <a:lnSpc>
                <a:spcPct val="100000"/>
              </a:lnSpc>
            </a:pPr>
            <a:r>
              <a:rPr sz="1800" b="1" spc="-5" dirty="0">
                <a:latin typeface="Microsoft YaHei UI"/>
                <a:cs typeface="Microsoft YaHei UI"/>
              </a:rPr>
              <a:t>规律</a:t>
            </a:r>
            <a:endParaRPr sz="1800">
              <a:latin typeface="Microsoft YaHei UI"/>
              <a:cs typeface="Microsoft YaHei UI"/>
            </a:endParaRPr>
          </a:p>
        </p:txBody>
      </p:sp>
      <p:sp>
        <p:nvSpPr>
          <p:cNvPr id="38" name="object 40">
            <a:extLst>
              <a:ext uri="{FF2B5EF4-FFF2-40B4-BE49-F238E27FC236}">
                <a16:creationId xmlns:a16="http://schemas.microsoft.com/office/drawing/2014/main" id="{17452618-F10C-4455-B4FE-B027E3EF0971}"/>
              </a:ext>
            </a:extLst>
          </p:cNvPr>
          <p:cNvSpPr txBox="1"/>
          <p:nvPr/>
        </p:nvSpPr>
        <p:spPr>
          <a:xfrm>
            <a:off x="3613530" y="4383278"/>
            <a:ext cx="482600" cy="287020"/>
          </a:xfrm>
          <a:prstGeom prst="rect">
            <a:avLst/>
          </a:prstGeom>
        </p:spPr>
        <p:txBody>
          <a:bodyPr vert="horz" wrap="square" lIns="0" tIns="0" rIns="0" bIns="0" rtlCol="0">
            <a:noAutofit/>
          </a:bodyPr>
          <a:lstStyle/>
          <a:p>
            <a:pPr marL="12700">
              <a:lnSpc>
                <a:spcPct val="100000"/>
              </a:lnSpc>
            </a:pPr>
            <a:r>
              <a:rPr sz="1800" b="1" dirty="0">
                <a:latin typeface="Microsoft YaHei UI"/>
                <a:cs typeface="Microsoft YaHei UI"/>
              </a:rPr>
              <a:t>归纳</a:t>
            </a:r>
            <a:endParaRPr sz="1800">
              <a:latin typeface="Microsoft YaHei UI"/>
              <a:cs typeface="Microsoft YaHei UI"/>
            </a:endParaRPr>
          </a:p>
        </p:txBody>
      </p:sp>
      <p:sp>
        <p:nvSpPr>
          <p:cNvPr id="39" name="object 41">
            <a:extLst>
              <a:ext uri="{FF2B5EF4-FFF2-40B4-BE49-F238E27FC236}">
                <a16:creationId xmlns:a16="http://schemas.microsoft.com/office/drawing/2014/main" id="{7859BB78-8836-49F7-9A34-5D0BA167B68E}"/>
              </a:ext>
            </a:extLst>
          </p:cNvPr>
          <p:cNvSpPr txBox="1"/>
          <p:nvPr/>
        </p:nvSpPr>
        <p:spPr>
          <a:xfrm>
            <a:off x="4181983" y="4855464"/>
            <a:ext cx="482600" cy="287020"/>
          </a:xfrm>
          <a:prstGeom prst="rect">
            <a:avLst/>
          </a:prstGeom>
        </p:spPr>
        <p:txBody>
          <a:bodyPr vert="horz" wrap="square" lIns="0" tIns="0" rIns="0" bIns="0" rtlCol="0">
            <a:noAutofit/>
          </a:bodyPr>
          <a:lstStyle/>
          <a:p>
            <a:pPr marL="12700">
              <a:lnSpc>
                <a:spcPct val="100000"/>
              </a:lnSpc>
            </a:pPr>
            <a:r>
              <a:rPr sz="1800" spc="-5" dirty="0">
                <a:latin typeface="Microsoft YaHei UI"/>
                <a:cs typeface="Microsoft YaHei UI"/>
              </a:rPr>
              <a:t>预测</a:t>
            </a:r>
            <a:endParaRPr sz="1800">
              <a:latin typeface="Microsoft YaHei UI"/>
              <a:cs typeface="Microsoft YaHei UI"/>
            </a:endParaRPr>
          </a:p>
        </p:txBody>
      </p:sp>
      <p:sp>
        <p:nvSpPr>
          <p:cNvPr id="40" name="object 42">
            <a:extLst>
              <a:ext uri="{FF2B5EF4-FFF2-40B4-BE49-F238E27FC236}">
                <a16:creationId xmlns:a16="http://schemas.microsoft.com/office/drawing/2014/main" id="{8E283B84-88AF-44D6-88FC-BEAFC1E065DD}"/>
              </a:ext>
            </a:extLst>
          </p:cNvPr>
          <p:cNvSpPr txBox="1"/>
          <p:nvPr/>
        </p:nvSpPr>
        <p:spPr>
          <a:xfrm>
            <a:off x="2259329" y="4839589"/>
            <a:ext cx="48260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输入</a:t>
            </a:r>
            <a:endParaRPr sz="1800">
              <a:latin typeface="Microsoft YaHei UI"/>
              <a:cs typeface="Microsoft YaHei UI"/>
            </a:endParaRPr>
          </a:p>
        </p:txBody>
      </p:sp>
      <p:sp>
        <p:nvSpPr>
          <p:cNvPr id="41" name="object 43">
            <a:extLst>
              <a:ext uri="{FF2B5EF4-FFF2-40B4-BE49-F238E27FC236}">
                <a16:creationId xmlns:a16="http://schemas.microsoft.com/office/drawing/2014/main" id="{E23E3579-8526-4747-9C3D-2543D3E85886}"/>
              </a:ext>
            </a:extLst>
          </p:cNvPr>
          <p:cNvSpPr txBox="1"/>
          <p:nvPr/>
        </p:nvSpPr>
        <p:spPr>
          <a:xfrm>
            <a:off x="1402207" y="4991353"/>
            <a:ext cx="532130" cy="622300"/>
          </a:xfrm>
          <a:prstGeom prst="rect">
            <a:avLst/>
          </a:prstGeom>
        </p:spPr>
        <p:txBody>
          <a:bodyPr vert="horz" wrap="square" lIns="0" tIns="0" rIns="0" bIns="0" rtlCol="0">
            <a:noAutofit/>
          </a:bodyPr>
          <a:lstStyle/>
          <a:p>
            <a:pPr marL="12700">
              <a:lnSpc>
                <a:spcPct val="100000"/>
              </a:lnSpc>
            </a:pPr>
            <a:r>
              <a:rPr sz="2000" spc="-20" dirty="0">
                <a:latin typeface="Microsoft YaHei UI"/>
                <a:cs typeface="Microsoft YaHei UI"/>
              </a:rPr>
              <a:t>新的</a:t>
            </a:r>
            <a:endParaRPr sz="2000">
              <a:latin typeface="Microsoft YaHei UI"/>
              <a:cs typeface="Microsoft YaHei UI"/>
            </a:endParaRPr>
          </a:p>
          <a:p>
            <a:pPr marL="12700">
              <a:lnSpc>
                <a:spcPct val="100000"/>
              </a:lnSpc>
            </a:pPr>
            <a:r>
              <a:rPr sz="2000" spc="-20" dirty="0">
                <a:latin typeface="Microsoft YaHei UI"/>
                <a:cs typeface="Microsoft YaHei UI"/>
              </a:rPr>
              <a:t>问题</a:t>
            </a:r>
            <a:endParaRPr sz="2000">
              <a:latin typeface="Microsoft YaHei UI"/>
              <a:cs typeface="Microsoft YaHei UI"/>
            </a:endParaRPr>
          </a:p>
        </p:txBody>
      </p:sp>
      <p:sp>
        <p:nvSpPr>
          <p:cNvPr id="42" name="object 44">
            <a:extLst>
              <a:ext uri="{FF2B5EF4-FFF2-40B4-BE49-F238E27FC236}">
                <a16:creationId xmlns:a16="http://schemas.microsoft.com/office/drawing/2014/main" id="{899BB8C3-2770-415F-8DA7-3A3DD4C9DB8C}"/>
              </a:ext>
            </a:extLst>
          </p:cNvPr>
          <p:cNvSpPr txBox="1"/>
          <p:nvPr/>
        </p:nvSpPr>
        <p:spPr>
          <a:xfrm>
            <a:off x="4932426" y="5165344"/>
            <a:ext cx="531495" cy="317500"/>
          </a:xfrm>
          <a:prstGeom prst="rect">
            <a:avLst/>
          </a:prstGeom>
        </p:spPr>
        <p:txBody>
          <a:bodyPr vert="horz" wrap="square" lIns="0" tIns="0" rIns="0" bIns="0" rtlCol="0">
            <a:noAutofit/>
          </a:bodyPr>
          <a:lstStyle/>
          <a:p>
            <a:pPr marL="12700">
              <a:lnSpc>
                <a:spcPct val="100000"/>
              </a:lnSpc>
            </a:pPr>
            <a:r>
              <a:rPr sz="2000" spc="-25" dirty="0">
                <a:latin typeface="Microsoft YaHei UI"/>
                <a:cs typeface="Microsoft YaHei UI"/>
              </a:rPr>
              <a:t>未来</a:t>
            </a:r>
            <a:endParaRPr sz="2000">
              <a:latin typeface="Microsoft YaHei UI"/>
              <a:cs typeface="Microsoft YaHei UI"/>
            </a:endParaRPr>
          </a:p>
        </p:txBody>
      </p:sp>
      <p:sp>
        <p:nvSpPr>
          <p:cNvPr id="43" name="object 45">
            <a:extLst>
              <a:ext uri="{FF2B5EF4-FFF2-40B4-BE49-F238E27FC236}">
                <a16:creationId xmlns:a16="http://schemas.microsoft.com/office/drawing/2014/main" id="{901DAEC7-B059-4C74-99BF-C0ADD5A72A8E}"/>
              </a:ext>
            </a:extLst>
          </p:cNvPr>
          <p:cNvSpPr/>
          <p:nvPr/>
        </p:nvSpPr>
        <p:spPr>
          <a:xfrm>
            <a:off x="8225028" y="3503676"/>
            <a:ext cx="1414272" cy="649224"/>
          </a:xfrm>
          <a:custGeom>
            <a:avLst/>
            <a:gdLst/>
            <a:ahLst/>
            <a:cxnLst/>
            <a:rect l="l" t="t" r="r" b="b"/>
            <a:pathLst>
              <a:path w="1414272" h="649224">
                <a:moveTo>
                  <a:pt x="0" y="324612"/>
                </a:moveTo>
                <a:lnTo>
                  <a:pt x="9255" y="271947"/>
                </a:lnTo>
                <a:lnTo>
                  <a:pt x="36051" y="221991"/>
                </a:lnTo>
                <a:lnTo>
                  <a:pt x="78932" y="175413"/>
                </a:lnTo>
                <a:lnTo>
                  <a:pt x="136440" y="132880"/>
                </a:lnTo>
                <a:lnTo>
                  <a:pt x="170225" y="113339"/>
                </a:lnTo>
                <a:lnTo>
                  <a:pt x="207121" y="95059"/>
                </a:lnTo>
                <a:lnTo>
                  <a:pt x="246945" y="78124"/>
                </a:lnTo>
                <a:lnTo>
                  <a:pt x="289517" y="62618"/>
                </a:lnTo>
                <a:lnTo>
                  <a:pt x="334653" y="48623"/>
                </a:lnTo>
                <a:lnTo>
                  <a:pt x="382173" y="36223"/>
                </a:lnTo>
                <a:lnTo>
                  <a:pt x="431893" y="25503"/>
                </a:lnTo>
                <a:lnTo>
                  <a:pt x="483632" y="16544"/>
                </a:lnTo>
                <a:lnTo>
                  <a:pt x="537208" y="9431"/>
                </a:lnTo>
                <a:lnTo>
                  <a:pt x="592438" y="4247"/>
                </a:lnTo>
                <a:lnTo>
                  <a:pt x="649141" y="1075"/>
                </a:lnTo>
                <a:lnTo>
                  <a:pt x="707136" y="0"/>
                </a:lnTo>
                <a:lnTo>
                  <a:pt x="765130" y="1075"/>
                </a:lnTo>
                <a:lnTo>
                  <a:pt x="821833" y="4247"/>
                </a:lnTo>
                <a:lnTo>
                  <a:pt x="877063" y="9431"/>
                </a:lnTo>
                <a:lnTo>
                  <a:pt x="930639" y="16544"/>
                </a:lnTo>
                <a:lnTo>
                  <a:pt x="982378" y="25503"/>
                </a:lnTo>
                <a:lnTo>
                  <a:pt x="1032098" y="36223"/>
                </a:lnTo>
                <a:lnTo>
                  <a:pt x="1079618" y="48623"/>
                </a:lnTo>
                <a:lnTo>
                  <a:pt x="1124754" y="62618"/>
                </a:lnTo>
                <a:lnTo>
                  <a:pt x="1167326" y="78124"/>
                </a:lnTo>
                <a:lnTo>
                  <a:pt x="1207150" y="95059"/>
                </a:lnTo>
                <a:lnTo>
                  <a:pt x="1244046" y="113339"/>
                </a:lnTo>
                <a:lnTo>
                  <a:pt x="1277831" y="132880"/>
                </a:lnTo>
                <a:lnTo>
                  <a:pt x="1335339" y="175413"/>
                </a:lnTo>
                <a:lnTo>
                  <a:pt x="1378220" y="221991"/>
                </a:lnTo>
                <a:lnTo>
                  <a:pt x="1405016" y="271947"/>
                </a:lnTo>
                <a:lnTo>
                  <a:pt x="1414272" y="324612"/>
                </a:lnTo>
                <a:lnTo>
                  <a:pt x="1411927" y="351241"/>
                </a:lnTo>
                <a:lnTo>
                  <a:pt x="1393719" y="402634"/>
                </a:lnTo>
                <a:lnTo>
                  <a:pt x="1358699" y="450984"/>
                </a:lnTo>
                <a:lnTo>
                  <a:pt x="1308323" y="495624"/>
                </a:lnTo>
                <a:lnTo>
                  <a:pt x="1244046" y="535884"/>
                </a:lnTo>
                <a:lnTo>
                  <a:pt x="1207150" y="554164"/>
                </a:lnTo>
                <a:lnTo>
                  <a:pt x="1167326" y="571099"/>
                </a:lnTo>
                <a:lnTo>
                  <a:pt x="1124754" y="586605"/>
                </a:lnTo>
                <a:lnTo>
                  <a:pt x="1079618" y="600600"/>
                </a:lnTo>
                <a:lnTo>
                  <a:pt x="1032098" y="613000"/>
                </a:lnTo>
                <a:lnTo>
                  <a:pt x="982378" y="623720"/>
                </a:lnTo>
                <a:lnTo>
                  <a:pt x="930639" y="632679"/>
                </a:lnTo>
                <a:lnTo>
                  <a:pt x="877063" y="639792"/>
                </a:lnTo>
                <a:lnTo>
                  <a:pt x="821833" y="644976"/>
                </a:lnTo>
                <a:lnTo>
                  <a:pt x="765130" y="648148"/>
                </a:lnTo>
                <a:lnTo>
                  <a:pt x="707136" y="649224"/>
                </a:lnTo>
                <a:lnTo>
                  <a:pt x="649141" y="648148"/>
                </a:lnTo>
                <a:lnTo>
                  <a:pt x="592438" y="644976"/>
                </a:lnTo>
                <a:lnTo>
                  <a:pt x="537208" y="639792"/>
                </a:lnTo>
                <a:lnTo>
                  <a:pt x="483632" y="632679"/>
                </a:lnTo>
                <a:lnTo>
                  <a:pt x="431893" y="623720"/>
                </a:lnTo>
                <a:lnTo>
                  <a:pt x="382173" y="613000"/>
                </a:lnTo>
                <a:lnTo>
                  <a:pt x="334653" y="600600"/>
                </a:lnTo>
                <a:lnTo>
                  <a:pt x="289517" y="586605"/>
                </a:lnTo>
                <a:lnTo>
                  <a:pt x="246945" y="571099"/>
                </a:lnTo>
                <a:lnTo>
                  <a:pt x="207121" y="554164"/>
                </a:lnTo>
                <a:lnTo>
                  <a:pt x="170225" y="535884"/>
                </a:lnTo>
                <a:lnTo>
                  <a:pt x="136440" y="516343"/>
                </a:lnTo>
                <a:lnTo>
                  <a:pt x="78932" y="473810"/>
                </a:lnTo>
                <a:lnTo>
                  <a:pt x="36051" y="427232"/>
                </a:lnTo>
                <a:lnTo>
                  <a:pt x="9255" y="377276"/>
                </a:lnTo>
                <a:lnTo>
                  <a:pt x="0" y="324612"/>
                </a:lnTo>
                <a:close/>
              </a:path>
            </a:pathLst>
          </a:custGeom>
          <a:ln w="9144">
            <a:solidFill>
              <a:srgbClr val="000000"/>
            </a:solidFill>
          </a:ln>
        </p:spPr>
        <p:txBody>
          <a:bodyPr wrap="square" lIns="0" tIns="0" rIns="0" bIns="0" rtlCol="0">
            <a:noAutofit/>
          </a:bodyPr>
          <a:lstStyle/>
          <a:p>
            <a:endParaRPr/>
          </a:p>
        </p:txBody>
      </p:sp>
      <p:sp>
        <p:nvSpPr>
          <p:cNvPr id="44" name="object 46">
            <a:extLst>
              <a:ext uri="{FF2B5EF4-FFF2-40B4-BE49-F238E27FC236}">
                <a16:creationId xmlns:a16="http://schemas.microsoft.com/office/drawing/2014/main" id="{F90CBF7D-E178-4D9C-BEEB-D74BE53EA5C7}"/>
              </a:ext>
            </a:extLst>
          </p:cNvPr>
          <p:cNvSpPr/>
          <p:nvPr/>
        </p:nvSpPr>
        <p:spPr>
          <a:xfrm>
            <a:off x="8894064" y="4152900"/>
            <a:ext cx="76200" cy="899160"/>
          </a:xfrm>
          <a:custGeom>
            <a:avLst/>
            <a:gdLst/>
            <a:ahLst/>
            <a:cxnLst/>
            <a:rect l="l" t="t" r="r" b="b"/>
            <a:pathLst>
              <a:path w="76200" h="899160">
                <a:moveTo>
                  <a:pt x="31750" y="822960"/>
                </a:moveTo>
                <a:lnTo>
                  <a:pt x="0" y="822960"/>
                </a:lnTo>
                <a:lnTo>
                  <a:pt x="38100" y="899160"/>
                </a:lnTo>
                <a:lnTo>
                  <a:pt x="69850" y="835660"/>
                </a:lnTo>
                <a:lnTo>
                  <a:pt x="31750" y="835660"/>
                </a:lnTo>
                <a:lnTo>
                  <a:pt x="31750" y="822960"/>
                </a:lnTo>
                <a:close/>
              </a:path>
              <a:path w="76200" h="899160">
                <a:moveTo>
                  <a:pt x="44450" y="0"/>
                </a:moveTo>
                <a:lnTo>
                  <a:pt x="31750" y="0"/>
                </a:lnTo>
                <a:lnTo>
                  <a:pt x="31750" y="835660"/>
                </a:lnTo>
                <a:lnTo>
                  <a:pt x="44450" y="835660"/>
                </a:lnTo>
                <a:lnTo>
                  <a:pt x="44450" y="0"/>
                </a:lnTo>
                <a:close/>
              </a:path>
              <a:path w="76200" h="899160">
                <a:moveTo>
                  <a:pt x="76200" y="822960"/>
                </a:moveTo>
                <a:lnTo>
                  <a:pt x="44450" y="822960"/>
                </a:lnTo>
                <a:lnTo>
                  <a:pt x="44450" y="835660"/>
                </a:lnTo>
                <a:lnTo>
                  <a:pt x="69850" y="835660"/>
                </a:lnTo>
                <a:lnTo>
                  <a:pt x="76200" y="822960"/>
                </a:lnTo>
                <a:close/>
              </a:path>
            </a:pathLst>
          </a:custGeom>
          <a:solidFill>
            <a:srgbClr val="000000"/>
          </a:solidFill>
        </p:spPr>
        <p:txBody>
          <a:bodyPr wrap="square" lIns="0" tIns="0" rIns="0" bIns="0" rtlCol="0">
            <a:noAutofit/>
          </a:bodyPr>
          <a:lstStyle/>
          <a:p>
            <a:endParaRPr/>
          </a:p>
        </p:txBody>
      </p:sp>
      <p:sp>
        <p:nvSpPr>
          <p:cNvPr id="45" name="object 47">
            <a:extLst>
              <a:ext uri="{FF2B5EF4-FFF2-40B4-BE49-F238E27FC236}">
                <a16:creationId xmlns:a16="http://schemas.microsoft.com/office/drawing/2014/main" id="{21E2A6BD-0BE1-4FA6-9862-2692448258A8}"/>
              </a:ext>
            </a:extLst>
          </p:cNvPr>
          <p:cNvSpPr/>
          <p:nvPr/>
        </p:nvSpPr>
        <p:spPr>
          <a:xfrm>
            <a:off x="8368283" y="5052059"/>
            <a:ext cx="1127759" cy="502919"/>
          </a:xfrm>
          <a:custGeom>
            <a:avLst/>
            <a:gdLst/>
            <a:ahLst/>
            <a:cxnLst/>
            <a:rect l="l" t="t" r="r" b="b"/>
            <a:pathLst>
              <a:path w="1127759" h="502920">
                <a:moveTo>
                  <a:pt x="0" y="502919"/>
                </a:moveTo>
                <a:lnTo>
                  <a:pt x="1127759" y="502919"/>
                </a:lnTo>
                <a:lnTo>
                  <a:pt x="1127759" y="0"/>
                </a:lnTo>
                <a:lnTo>
                  <a:pt x="0" y="0"/>
                </a:lnTo>
                <a:lnTo>
                  <a:pt x="0" y="502919"/>
                </a:lnTo>
                <a:close/>
              </a:path>
            </a:pathLst>
          </a:custGeom>
          <a:ln w="9144">
            <a:solidFill>
              <a:srgbClr val="000000"/>
            </a:solidFill>
          </a:ln>
        </p:spPr>
        <p:txBody>
          <a:bodyPr wrap="square" lIns="0" tIns="0" rIns="0" bIns="0" rtlCol="0">
            <a:noAutofit/>
          </a:bodyPr>
          <a:lstStyle/>
          <a:p>
            <a:endParaRPr/>
          </a:p>
        </p:txBody>
      </p:sp>
      <p:sp>
        <p:nvSpPr>
          <p:cNvPr id="46" name="object 48">
            <a:extLst>
              <a:ext uri="{FF2B5EF4-FFF2-40B4-BE49-F238E27FC236}">
                <a16:creationId xmlns:a16="http://schemas.microsoft.com/office/drawing/2014/main" id="{E3EC5019-0CE8-43FB-BBAA-8318F7BBF891}"/>
              </a:ext>
            </a:extLst>
          </p:cNvPr>
          <p:cNvSpPr/>
          <p:nvPr/>
        </p:nvSpPr>
        <p:spPr>
          <a:xfrm>
            <a:off x="9496043" y="5263896"/>
            <a:ext cx="792099" cy="76200"/>
          </a:xfrm>
          <a:custGeom>
            <a:avLst/>
            <a:gdLst/>
            <a:ahLst/>
            <a:cxnLst/>
            <a:rect l="l" t="t" r="r" b="b"/>
            <a:pathLst>
              <a:path w="792099" h="76200">
                <a:moveTo>
                  <a:pt x="715899" y="0"/>
                </a:moveTo>
                <a:lnTo>
                  <a:pt x="715899" y="76199"/>
                </a:lnTo>
                <a:lnTo>
                  <a:pt x="779399" y="44449"/>
                </a:lnTo>
                <a:lnTo>
                  <a:pt x="728599" y="44449"/>
                </a:lnTo>
                <a:lnTo>
                  <a:pt x="728599" y="31749"/>
                </a:lnTo>
                <a:lnTo>
                  <a:pt x="779399" y="31749"/>
                </a:lnTo>
                <a:lnTo>
                  <a:pt x="715899" y="0"/>
                </a:lnTo>
                <a:close/>
              </a:path>
              <a:path w="792099" h="76200">
                <a:moveTo>
                  <a:pt x="715899" y="31749"/>
                </a:moveTo>
                <a:lnTo>
                  <a:pt x="0" y="31749"/>
                </a:lnTo>
                <a:lnTo>
                  <a:pt x="0" y="44449"/>
                </a:lnTo>
                <a:lnTo>
                  <a:pt x="715899" y="44449"/>
                </a:lnTo>
                <a:lnTo>
                  <a:pt x="715899" y="31749"/>
                </a:lnTo>
                <a:close/>
              </a:path>
              <a:path w="792099" h="76200">
                <a:moveTo>
                  <a:pt x="779399" y="31749"/>
                </a:moveTo>
                <a:lnTo>
                  <a:pt x="728599" y="31749"/>
                </a:lnTo>
                <a:lnTo>
                  <a:pt x="728599" y="44449"/>
                </a:lnTo>
                <a:lnTo>
                  <a:pt x="779399" y="44449"/>
                </a:lnTo>
                <a:lnTo>
                  <a:pt x="792099" y="38099"/>
                </a:lnTo>
                <a:lnTo>
                  <a:pt x="779399" y="31749"/>
                </a:lnTo>
                <a:close/>
              </a:path>
            </a:pathLst>
          </a:custGeom>
          <a:solidFill>
            <a:srgbClr val="000000"/>
          </a:solidFill>
        </p:spPr>
        <p:txBody>
          <a:bodyPr wrap="square" lIns="0" tIns="0" rIns="0" bIns="0" rtlCol="0">
            <a:noAutofit/>
          </a:bodyPr>
          <a:lstStyle/>
          <a:p>
            <a:endParaRPr/>
          </a:p>
        </p:txBody>
      </p:sp>
      <p:sp>
        <p:nvSpPr>
          <p:cNvPr id="47" name="object 49">
            <a:extLst>
              <a:ext uri="{FF2B5EF4-FFF2-40B4-BE49-F238E27FC236}">
                <a16:creationId xmlns:a16="http://schemas.microsoft.com/office/drawing/2014/main" id="{A71538E8-6C43-4466-9AFF-4C0DC1894ACF}"/>
              </a:ext>
            </a:extLst>
          </p:cNvPr>
          <p:cNvSpPr/>
          <p:nvPr/>
        </p:nvSpPr>
        <p:spPr>
          <a:xfrm>
            <a:off x="7478268" y="5263896"/>
            <a:ext cx="889253" cy="76200"/>
          </a:xfrm>
          <a:custGeom>
            <a:avLst/>
            <a:gdLst/>
            <a:ahLst/>
            <a:cxnLst/>
            <a:rect l="l" t="t" r="r" b="b"/>
            <a:pathLst>
              <a:path w="889253" h="76200">
                <a:moveTo>
                  <a:pt x="813053" y="0"/>
                </a:moveTo>
                <a:lnTo>
                  <a:pt x="813053" y="76199"/>
                </a:lnTo>
                <a:lnTo>
                  <a:pt x="876553" y="44449"/>
                </a:lnTo>
                <a:lnTo>
                  <a:pt x="825753" y="44449"/>
                </a:lnTo>
                <a:lnTo>
                  <a:pt x="825753" y="31749"/>
                </a:lnTo>
                <a:lnTo>
                  <a:pt x="876553" y="31749"/>
                </a:lnTo>
                <a:lnTo>
                  <a:pt x="813053" y="0"/>
                </a:lnTo>
                <a:close/>
              </a:path>
              <a:path w="889253" h="76200">
                <a:moveTo>
                  <a:pt x="813053" y="31749"/>
                </a:moveTo>
                <a:lnTo>
                  <a:pt x="0" y="31749"/>
                </a:lnTo>
                <a:lnTo>
                  <a:pt x="0" y="44449"/>
                </a:lnTo>
                <a:lnTo>
                  <a:pt x="813053" y="44449"/>
                </a:lnTo>
                <a:lnTo>
                  <a:pt x="813053" y="31749"/>
                </a:lnTo>
                <a:close/>
              </a:path>
              <a:path w="889253" h="76200">
                <a:moveTo>
                  <a:pt x="876553" y="31749"/>
                </a:moveTo>
                <a:lnTo>
                  <a:pt x="825753" y="31749"/>
                </a:lnTo>
                <a:lnTo>
                  <a:pt x="825753" y="44449"/>
                </a:lnTo>
                <a:lnTo>
                  <a:pt x="876553" y="44449"/>
                </a:lnTo>
                <a:lnTo>
                  <a:pt x="889253" y="38099"/>
                </a:lnTo>
                <a:lnTo>
                  <a:pt x="876553" y="31749"/>
                </a:lnTo>
                <a:close/>
              </a:path>
            </a:pathLst>
          </a:custGeom>
          <a:solidFill>
            <a:srgbClr val="000000"/>
          </a:solidFill>
        </p:spPr>
        <p:txBody>
          <a:bodyPr wrap="square" lIns="0" tIns="0" rIns="0" bIns="0" rtlCol="0">
            <a:noAutofit/>
          </a:bodyPr>
          <a:lstStyle/>
          <a:p>
            <a:endParaRPr/>
          </a:p>
        </p:txBody>
      </p:sp>
      <p:sp>
        <p:nvSpPr>
          <p:cNvPr id="48" name="object 50">
            <a:extLst>
              <a:ext uri="{FF2B5EF4-FFF2-40B4-BE49-F238E27FC236}">
                <a16:creationId xmlns:a16="http://schemas.microsoft.com/office/drawing/2014/main" id="{FCED6998-E517-42F8-9CDD-B0A29B09FF0A}"/>
              </a:ext>
            </a:extLst>
          </p:cNvPr>
          <p:cNvSpPr txBox="1"/>
          <p:nvPr/>
        </p:nvSpPr>
        <p:spPr>
          <a:xfrm>
            <a:off x="8539479" y="3674997"/>
            <a:ext cx="778255" cy="400177"/>
          </a:xfrm>
          <a:prstGeom prst="rect">
            <a:avLst/>
          </a:prstGeom>
        </p:spPr>
        <p:txBody>
          <a:bodyPr vert="horz" wrap="square" lIns="0" tIns="0" rIns="0" bIns="0" rtlCol="0">
            <a:noAutofit/>
          </a:bodyPr>
          <a:lstStyle/>
          <a:p>
            <a:pPr marL="12700"/>
            <a:r>
              <a:rPr dirty="0" err="1">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集</a:t>
            </a:r>
            <a:endParaRPr dirty="0">
              <a:latin typeface="微软雅黑" panose="020B0503020204020204" pitchFamily="34" charset="-122"/>
              <a:ea typeface="微软雅黑" panose="020B0503020204020204" pitchFamily="34" charset="-122"/>
            </a:endParaRPr>
          </a:p>
        </p:txBody>
      </p:sp>
      <p:sp>
        <p:nvSpPr>
          <p:cNvPr id="49" name="object 51">
            <a:extLst>
              <a:ext uri="{FF2B5EF4-FFF2-40B4-BE49-F238E27FC236}">
                <a16:creationId xmlns:a16="http://schemas.microsoft.com/office/drawing/2014/main" id="{3EF9686E-77E8-4222-9CA0-50B5F14EBD26}"/>
              </a:ext>
            </a:extLst>
          </p:cNvPr>
          <p:cNvSpPr txBox="1"/>
          <p:nvPr/>
        </p:nvSpPr>
        <p:spPr>
          <a:xfrm>
            <a:off x="8732901" y="5178552"/>
            <a:ext cx="483234" cy="287020"/>
          </a:xfrm>
          <a:prstGeom prst="rect">
            <a:avLst/>
          </a:prstGeom>
        </p:spPr>
        <p:txBody>
          <a:bodyPr vert="horz" wrap="square" lIns="0" tIns="0" rIns="0" bIns="0" rtlCol="0">
            <a:noAutofit/>
          </a:bodyPr>
          <a:lstStyle/>
          <a:p>
            <a:pPr marL="12700">
              <a:lnSpc>
                <a:spcPct val="100000"/>
              </a:lnSpc>
            </a:pPr>
            <a:r>
              <a:rPr sz="1800" dirty="0">
                <a:solidFill>
                  <a:srgbClr val="C00000"/>
                </a:solidFill>
                <a:latin typeface="Microsoft YaHei UI"/>
                <a:cs typeface="Microsoft YaHei UI"/>
              </a:rPr>
              <a:t>模型</a:t>
            </a:r>
            <a:endParaRPr sz="1800">
              <a:latin typeface="Microsoft YaHei UI"/>
              <a:cs typeface="Microsoft YaHei UI"/>
            </a:endParaRPr>
          </a:p>
        </p:txBody>
      </p:sp>
      <p:sp>
        <p:nvSpPr>
          <p:cNvPr id="50" name="object 52">
            <a:extLst>
              <a:ext uri="{FF2B5EF4-FFF2-40B4-BE49-F238E27FC236}">
                <a16:creationId xmlns:a16="http://schemas.microsoft.com/office/drawing/2014/main" id="{9BD3A278-2559-49F3-80B1-8D4F3B85DD26}"/>
              </a:ext>
            </a:extLst>
          </p:cNvPr>
          <p:cNvSpPr txBox="1"/>
          <p:nvPr/>
        </p:nvSpPr>
        <p:spPr>
          <a:xfrm>
            <a:off x="9039225" y="4383278"/>
            <a:ext cx="482600" cy="287020"/>
          </a:xfrm>
          <a:prstGeom prst="rect">
            <a:avLst/>
          </a:prstGeom>
        </p:spPr>
        <p:txBody>
          <a:bodyPr vert="horz" wrap="square" lIns="0" tIns="0" rIns="0" bIns="0" rtlCol="0">
            <a:noAutofit/>
          </a:bodyPr>
          <a:lstStyle/>
          <a:p>
            <a:pPr marL="12700">
              <a:lnSpc>
                <a:spcPct val="100000"/>
              </a:lnSpc>
            </a:pPr>
            <a:r>
              <a:rPr sz="1800" dirty="0">
                <a:solidFill>
                  <a:srgbClr val="C00000"/>
                </a:solidFill>
                <a:latin typeface="Microsoft YaHei UI"/>
                <a:cs typeface="Microsoft YaHei UI"/>
              </a:rPr>
              <a:t>训练</a:t>
            </a:r>
            <a:endParaRPr sz="1800">
              <a:latin typeface="Microsoft YaHei UI"/>
              <a:cs typeface="Microsoft YaHei UI"/>
            </a:endParaRPr>
          </a:p>
        </p:txBody>
      </p:sp>
      <p:sp>
        <p:nvSpPr>
          <p:cNvPr id="51" name="object 53">
            <a:extLst>
              <a:ext uri="{FF2B5EF4-FFF2-40B4-BE49-F238E27FC236}">
                <a16:creationId xmlns:a16="http://schemas.microsoft.com/office/drawing/2014/main" id="{7256F946-FA8F-444F-A163-097991DC60D7}"/>
              </a:ext>
            </a:extLst>
          </p:cNvPr>
          <p:cNvSpPr txBox="1"/>
          <p:nvPr/>
        </p:nvSpPr>
        <p:spPr>
          <a:xfrm>
            <a:off x="9607677" y="4855464"/>
            <a:ext cx="482600" cy="287020"/>
          </a:xfrm>
          <a:prstGeom prst="rect">
            <a:avLst/>
          </a:prstGeom>
        </p:spPr>
        <p:txBody>
          <a:bodyPr vert="horz" wrap="square" lIns="0" tIns="0" rIns="0" bIns="0" rtlCol="0">
            <a:noAutofit/>
          </a:bodyPr>
          <a:lstStyle/>
          <a:p>
            <a:pPr marL="12700">
              <a:lnSpc>
                <a:spcPct val="100000"/>
              </a:lnSpc>
            </a:pPr>
            <a:r>
              <a:rPr sz="1800" spc="-5" dirty="0">
                <a:latin typeface="Microsoft YaHei UI"/>
                <a:cs typeface="Microsoft YaHei UI"/>
              </a:rPr>
              <a:t>预测</a:t>
            </a:r>
            <a:endParaRPr sz="1800">
              <a:latin typeface="Microsoft YaHei UI"/>
              <a:cs typeface="Microsoft YaHei UI"/>
            </a:endParaRPr>
          </a:p>
        </p:txBody>
      </p:sp>
      <p:sp>
        <p:nvSpPr>
          <p:cNvPr id="52" name="object 54">
            <a:extLst>
              <a:ext uri="{FF2B5EF4-FFF2-40B4-BE49-F238E27FC236}">
                <a16:creationId xmlns:a16="http://schemas.microsoft.com/office/drawing/2014/main" id="{2612D64A-55AA-4F82-B528-3A863BFD0FBD}"/>
              </a:ext>
            </a:extLst>
          </p:cNvPr>
          <p:cNvSpPr txBox="1"/>
          <p:nvPr/>
        </p:nvSpPr>
        <p:spPr>
          <a:xfrm>
            <a:off x="7685023" y="4839589"/>
            <a:ext cx="48260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输入</a:t>
            </a:r>
            <a:endParaRPr sz="1800">
              <a:latin typeface="Microsoft YaHei UI"/>
              <a:cs typeface="Microsoft YaHei UI"/>
            </a:endParaRPr>
          </a:p>
        </p:txBody>
      </p:sp>
      <p:sp>
        <p:nvSpPr>
          <p:cNvPr id="53" name="object 55">
            <a:extLst>
              <a:ext uri="{FF2B5EF4-FFF2-40B4-BE49-F238E27FC236}">
                <a16:creationId xmlns:a16="http://schemas.microsoft.com/office/drawing/2014/main" id="{A3CEB9AE-89A0-44C9-B7FD-08635AE21FFF}"/>
              </a:ext>
            </a:extLst>
          </p:cNvPr>
          <p:cNvSpPr txBox="1"/>
          <p:nvPr/>
        </p:nvSpPr>
        <p:spPr>
          <a:xfrm>
            <a:off x="6821880" y="4954493"/>
            <a:ext cx="531495" cy="622300"/>
          </a:xfrm>
          <a:prstGeom prst="rect">
            <a:avLst/>
          </a:prstGeom>
        </p:spPr>
        <p:txBody>
          <a:bodyPr vert="horz" wrap="square" lIns="0" tIns="0" rIns="0" bIns="0" rtlCol="0">
            <a:noAutofit/>
          </a:bodyPr>
          <a:lstStyle/>
          <a:p>
            <a:pPr marL="12700">
              <a:lnSpc>
                <a:spcPct val="100000"/>
              </a:lnSpc>
            </a:pPr>
            <a:r>
              <a:rPr sz="2000" spc="-20" dirty="0">
                <a:latin typeface="Microsoft YaHei UI"/>
                <a:cs typeface="Microsoft YaHei UI"/>
              </a:rPr>
              <a:t>新的</a:t>
            </a:r>
            <a:endParaRPr sz="2000" dirty="0">
              <a:latin typeface="Microsoft YaHei UI"/>
              <a:cs typeface="Microsoft YaHei UI"/>
            </a:endParaRPr>
          </a:p>
          <a:p>
            <a:pPr marL="12700">
              <a:lnSpc>
                <a:spcPct val="100000"/>
              </a:lnSpc>
            </a:pPr>
            <a:r>
              <a:rPr sz="2000" spc="-25" dirty="0">
                <a:latin typeface="Microsoft YaHei UI"/>
                <a:cs typeface="Microsoft YaHei UI"/>
              </a:rPr>
              <a:t>数据</a:t>
            </a:r>
            <a:endParaRPr sz="2000" dirty="0">
              <a:latin typeface="Microsoft YaHei UI"/>
              <a:cs typeface="Microsoft YaHei UI"/>
            </a:endParaRPr>
          </a:p>
        </p:txBody>
      </p:sp>
      <p:sp>
        <p:nvSpPr>
          <p:cNvPr id="54" name="object 56">
            <a:extLst>
              <a:ext uri="{FF2B5EF4-FFF2-40B4-BE49-F238E27FC236}">
                <a16:creationId xmlns:a16="http://schemas.microsoft.com/office/drawing/2014/main" id="{1866F4E9-47AA-4A27-9DBE-CDDC2A036EE8}"/>
              </a:ext>
            </a:extLst>
          </p:cNvPr>
          <p:cNvSpPr txBox="1"/>
          <p:nvPr/>
        </p:nvSpPr>
        <p:spPr>
          <a:xfrm>
            <a:off x="10351464" y="5128386"/>
            <a:ext cx="792099" cy="387351"/>
          </a:xfrm>
          <a:prstGeom prst="rect">
            <a:avLst/>
          </a:prstGeom>
        </p:spPr>
        <p:txBody>
          <a:bodyPr vert="horz" wrap="square" lIns="0" tIns="0" rIns="0" bIns="0" rtlCol="0">
            <a:noAutofit/>
          </a:bodyPr>
          <a:lstStyle/>
          <a:p>
            <a:pPr marL="12700">
              <a:lnSpc>
                <a:spcPct val="100000"/>
              </a:lnSpc>
            </a:pPr>
            <a:r>
              <a:rPr sz="2000" spc="-20" dirty="0" err="1">
                <a:latin typeface="Microsoft YaHei UI"/>
                <a:cs typeface="Microsoft YaHei UI"/>
              </a:rPr>
              <a:t>未来</a:t>
            </a:r>
            <a:endParaRPr sz="2000" dirty="0">
              <a:latin typeface="Microsoft YaHei UI"/>
              <a:cs typeface="Microsoft YaHei UI"/>
            </a:endParaRPr>
          </a:p>
        </p:txBody>
      </p:sp>
      <p:sp>
        <p:nvSpPr>
          <p:cNvPr id="55" name="文本占位符 1">
            <a:extLst>
              <a:ext uri="{FF2B5EF4-FFF2-40B4-BE49-F238E27FC236}">
                <a16:creationId xmlns:a16="http://schemas.microsoft.com/office/drawing/2014/main" id="{868F529E-391C-4E29-B3FE-05FBA5C4D8AC}"/>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机器学习算法的意义</a:t>
            </a:r>
            <a:endParaRPr lang="en-US" sz="3600" dirty="0">
              <a:latin typeface="微软雅黑 Light" panose="020B0502040204020203" pitchFamily="34" charset="-122"/>
              <a:ea typeface="微软雅黑 Light" panose="020B0502040204020203" pitchFamily="34" charset="-122"/>
            </a:endParaRPr>
          </a:p>
        </p:txBody>
      </p:sp>
      <p:sp>
        <p:nvSpPr>
          <p:cNvPr id="2" name="文本占位符 1">
            <a:extLst>
              <a:ext uri="{FF2B5EF4-FFF2-40B4-BE49-F238E27FC236}">
                <a16:creationId xmlns:a16="http://schemas.microsoft.com/office/drawing/2014/main" id="{4C8D4F5C-0BFB-424F-84DF-797C0EBEA1F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0593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p:bldP spid="49" grpId="0"/>
      <p:bldP spid="50" grpId="0"/>
      <p:bldP spid="51" grpId="0"/>
      <p:bldP spid="52" grpId="0"/>
      <p:bldP spid="53"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9602A7-57C3-412A-8840-94DE0C424DA5}"/>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机器学习的定义</a:t>
            </a:r>
            <a:endParaRPr lang="en-US" sz="3600" dirty="0">
              <a:latin typeface="微软雅黑 Light" panose="020B0502040204020203" pitchFamily="34" charset="-122"/>
              <a:ea typeface="微软雅黑 Light" panose="020B0502040204020203" pitchFamily="34" charset="-122"/>
            </a:endParaRPr>
          </a:p>
        </p:txBody>
      </p:sp>
      <p:sp>
        <p:nvSpPr>
          <p:cNvPr id="3" name="文本占位符 2">
            <a:extLst>
              <a:ext uri="{FF2B5EF4-FFF2-40B4-BE49-F238E27FC236}">
                <a16:creationId xmlns:a16="http://schemas.microsoft.com/office/drawing/2014/main" id="{83D51D47-A014-499C-9DD5-EF266BEAFC9C}"/>
              </a:ext>
            </a:extLst>
          </p:cNvPr>
          <p:cNvSpPr>
            <a:spLocks noGrp="1"/>
          </p:cNvSpPr>
          <p:nvPr>
            <p:ph type="body" sz="quarter" idx="12"/>
          </p:nvPr>
        </p:nvSpPr>
        <p:spPr/>
        <p:txBody>
          <a:bodyPr/>
          <a:lstStyle/>
          <a:p>
            <a:endParaRPr lang="en-US"/>
          </a:p>
        </p:txBody>
      </p:sp>
      <p:sp>
        <p:nvSpPr>
          <p:cNvPr id="6" name="矩形 5">
            <a:extLst>
              <a:ext uri="{FF2B5EF4-FFF2-40B4-BE49-F238E27FC236}">
                <a16:creationId xmlns:a16="http://schemas.microsoft.com/office/drawing/2014/main" id="{5E37F965-9096-49B2-938D-8D9D4FBD32AE}"/>
              </a:ext>
            </a:extLst>
          </p:cNvPr>
          <p:cNvSpPr/>
          <p:nvPr/>
        </p:nvSpPr>
        <p:spPr>
          <a:xfrm>
            <a:off x="1088858" y="1728872"/>
            <a:ext cx="9923697" cy="156966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Tom Mitchell</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一个程序被认为能从经验</a:t>
            </a: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中学习，解决任务</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，达到性能度量值</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，当且仅当，有了经验</a:t>
            </a: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后，经过</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评判，程序在处理</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时的性能有所提升。</a:t>
            </a:r>
            <a:endParaRPr lang="en-US" sz="2400" dirty="0">
              <a:latin typeface="微软雅黑" panose="020B0503020204020204" pitchFamily="34" charset="-122"/>
              <a:ea typeface="微软雅黑" panose="020B0503020204020204" pitchFamily="34" charset="-122"/>
            </a:endParaRPr>
          </a:p>
        </p:txBody>
      </p:sp>
      <p:sp>
        <p:nvSpPr>
          <p:cNvPr id="5" name="TextBox 7">
            <a:extLst>
              <a:ext uri="{FF2B5EF4-FFF2-40B4-BE49-F238E27FC236}">
                <a16:creationId xmlns:a16="http://schemas.microsoft.com/office/drawing/2014/main" id="{BDBCB71E-0056-45B3-9746-144AD237A056}"/>
              </a:ext>
            </a:extLst>
          </p:cNvPr>
          <p:cNvSpPr txBox="1"/>
          <p:nvPr/>
        </p:nvSpPr>
        <p:spPr>
          <a:xfrm>
            <a:off x="1088859" y="3857487"/>
            <a:ext cx="9923698" cy="1323632"/>
          </a:xfrm>
          <a:prstGeom prst="rect">
            <a:avLst/>
          </a:prstGeom>
          <a:noFill/>
        </p:spPr>
        <p:txBody>
          <a:bodyPr wrap="square" rtlCol="0">
            <a:spAutoFit/>
          </a:bodyPr>
          <a:lstStyle/>
          <a:p>
            <a:r>
              <a:rPr lang="en-US" sz="2667" dirty="0">
                <a:solidFill>
                  <a:schemeClr val="accent1"/>
                </a:solidFill>
              </a:rPr>
              <a:t>“A computer program is said to </a:t>
            </a:r>
            <a:r>
              <a:rPr lang="en-US" sz="2667" i="1" dirty="0">
                <a:solidFill>
                  <a:schemeClr val="accent1"/>
                </a:solidFill>
              </a:rPr>
              <a:t>learn</a:t>
            </a:r>
            <a:r>
              <a:rPr lang="en-US" sz="2667" dirty="0">
                <a:solidFill>
                  <a:schemeClr val="accent1"/>
                </a:solidFill>
              </a:rPr>
              <a:t> from experience E with respect to some task T and some performance measure P, if its performance on T, as measured by P, improves with experience 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BF6099-BCFF-49F9-B949-8E7D4F36065C}"/>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任务</a:t>
            </a:r>
            <a:r>
              <a:rPr lang="en-US" altLang="zh-CN" sz="3600" dirty="0">
                <a:latin typeface="微软雅黑 Light" panose="020B0502040204020203" pitchFamily="34" charset="-122"/>
                <a:ea typeface="微软雅黑 Light" panose="020B0502040204020203" pitchFamily="34" charset="-122"/>
              </a:rPr>
              <a:t>T</a:t>
            </a:r>
            <a:r>
              <a:rPr lang="zh-CN" altLang="en-US" sz="3600" dirty="0">
                <a:latin typeface="微软雅黑 Light" panose="020B0502040204020203" pitchFamily="34" charset="-122"/>
                <a:ea typeface="微软雅黑 Light" panose="020B0502040204020203" pitchFamily="34" charset="-122"/>
              </a:rPr>
              <a:t>（</a:t>
            </a:r>
            <a:r>
              <a:rPr lang="en-US" altLang="zh-CN" sz="3600" dirty="0">
                <a:latin typeface="微软雅黑 Light" panose="020B0502040204020203" pitchFamily="34" charset="-122"/>
                <a:ea typeface="微软雅黑 Light" panose="020B0502040204020203" pitchFamily="34" charset="-122"/>
              </a:rPr>
              <a:t>Task</a:t>
            </a:r>
            <a:r>
              <a:rPr lang="zh-CN" altLang="en-US" sz="3600" dirty="0">
                <a:latin typeface="微软雅黑 Light" panose="020B0502040204020203" pitchFamily="34" charset="-122"/>
                <a:ea typeface="微软雅黑 Light" panose="020B0502040204020203" pitchFamily="34" charset="-122"/>
              </a:rPr>
              <a:t>）</a:t>
            </a:r>
            <a:endParaRPr lang="en-US" sz="3600" dirty="0">
              <a:latin typeface="微软雅黑 Light" panose="020B0502040204020203" pitchFamily="34" charset="-122"/>
              <a:ea typeface="微软雅黑 Light" panose="020B0502040204020203" pitchFamily="34" charset="-122"/>
            </a:endParaRPr>
          </a:p>
        </p:txBody>
      </p:sp>
      <p:sp>
        <p:nvSpPr>
          <p:cNvPr id="3" name="文本占位符 2">
            <a:extLst>
              <a:ext uri="{FF2B5EF4-FFF2-40B4-BE49-F238E27FC236}">
                <a16:creationId xmlns:a16="http://schemas.microsoft.com/office/drawing/2014/main" id="{0AD021AE-03DA-41CA-BC60-58FA021D9681}"/>
              </a:ext>
            </a:extLst>
          </p:cNvPr>
          <p:cNvSpPr>
            <a:spLocks noGrp="1"/>
          </p:cNvSpPr>
          <p:nvPr>
            <p:ph type="body" sz="quarter" idx="12"/>
          </p:nvPr>
        </p:nvSpPr>
        <p:spPr>
          <a:xfrm>
            <a:off x="372525" y="1250675"/>
            <a:ext cx="11446950" cy="296558"/>
          </a:xfrm>
        </p:spPr>
        <p:txBody>
          <a:bodyPr/>
          <a:lstStyle/>
          <a:p>
            <a:pPr algn="l"/>
            <a:r>
              <a:rPr lang="zh-CN" altLang="en-US" sz="2000" dirty="0">
                <a:solidFill>
                  <a:schemeClr val="tx1"/>
                </a:solidFill>
                <a:latin typeface="微软雅黑" panose="020B0503020204020204" pitchFamily="34" charset="-122"/>
                <a:ea typeface="微软雅黑" panose="020B0503020204020204" pitchFamily="34" charset="-122"/>
              </a:rPr>
              <a:t>任务</a:t>
            </a:r>
            <a:r>
              <a:rPr lang="en-US" altLang="zh-CN" sz="2000" dirty="0">
                <a:solidFill>
                  <a:schemeClr val="tx1"/>
                </a:solidFill>
                <a:latin typeface="微软雅黑" panose="020B0503020204020204" pitchFamily="34" charset="-122"/>
                <a:ea typeface="微软雅黑" panose="020B0503020204020204" pitchFamily="34" charset="-122"/>
              </a:rPr>
              <a:t>T</a:t>
            </a:r>
            <a:r>
              <a:rPr lang="zh-CN" altLang="en-US" sz="2000" dirty="0">
                <a:solidFill>
                  <a:schemeClr val="tx1"/>
                </a:solidFill>
                <a:latin typeface="微软雅黑" panose="020B0503020204020204" pitchFamily="34" charset="-122"/>
                <a:ea typeface="微软雅黑" panose="020B0503020204020204" pitchFamily="34" charset="-122"/>
              </a:rPr>
              <a:t>定义为机器学习系统应该如何处理样本（</a:t>
            </a:r>
            <a:r>
              <a:rPr lang="en-US" altLang="zh-CN" sz="2000" dirty="0">
                <a:solidFill>
                  <a:schemeClr val="tx1"/>
                </a:solidFill>
                <a:latin typeface="微软雅黑" panose="020B0503020204020204" pitchFamily="34" charset="-122"/>
                <a:ea typeface="微软雅黑" panose="020B0503020204020204" pitchFamily="34" charset="-122"/>
              </a:rPr>
              <a:t>Sample</a:t>
            </a:r>
            <a:r>
              <a:rPr lang="zh-CN" altLang="en-US" sz="2000" dirty="0">
                <a:solidFill>
                  <a:schemeClr val="tx1"/>
                </a:solidFill>
                <a:latin typeface="微软雅黑" panose="020B0503020204020204" pitchFamily="34" charset="-122"/>
                <a:ea typeface="微软雅黑" panose="020B0503020204020204" pitchFamily="34" charset="-122"/>
              </a:rPr>
              <a:t>）以得到结果</a:t>
            </a:r>
            <a:endParaRPr lang="en-US" altLang="zh-CN" sz="2000" dirty="0">
              <a:solidFill>
                <a:schemeClr val="tx1"/>
              </a:solidFill>
              <a:latin typeface="微软雅黑" panose="020B0503020204020204" pitchFamily="34" charset="-122"/>
              <a:ea typeface="微软雅黑" panose="020B0503020204020204" pitchFamily="34" charset="-122"/>
            </a:endParaRPr>
          </a:p>
          <a:p>
            <a:pPr algn="l"/>
            <a:r>
              <a:rPr lang="zh-CN" altLang="en-US" sz="2000" dirty="0">
                <a:solidFill>
                  <a:schemeClr val="tx1"/>
                </a:solidFill>
                <a:latin typeface="微软雅黑" panose="020B0503020204020204" pitchFamily="34" charset="-122"/>
                <a:ea typeface="微软雅黑" panose="020B0503020204020204" pitchFamily="34" charset="-122"/>
              </a:rPr>
              <a:t>常见任务：</a:t>
            </a:r>
            <a:endParaRPr lang="en-US" altLang="zh-CN" sz="2000" dirty="0">
              <a:solidFill>
                <a:schemeClr val="tx1"/>
              </a:solidFill>
              <a:latin typeface="微软雅黑" panose="020B0503020204020204" pitchFamily="34" charset="-122"/>
              <a:ea typeface="微软雅黑" panose="020B0503020204020204" pitchFamily="34" charset="-122"/>
            </a:endParaRPr>
          </a:p>
          <a:p>
            <a:pPr marL="1028700" lvl="1" indent="-342900" algn="l">
              <a:buFont typeface="Wingdings" panose="05000000000000000000" pitchFamily="2" charset="2"/>
              <a:buChar char="v"/>
            </a:pPr>
            <a:r>
              <a:rPr lang="zh-CN" altLang="en-US" sz="2000" dirty="0">
                <a:solidFill>
                  <a:schemeClr val="tx1"/>
                </a:solidFill>
                <a:latin typeface="微软雅黑" panose="020B0503020204020204" pitchFamily="34" charset="-122"/>
                <a:ea typeface="微软雅黑" panose="020B0503020204020204" pitchFamily="34" charset="-122"/>
              </a:rPr>
              <a:t>下棋</a:t>
            </a:r>
            <a:endParaRPr lang="en-US" altLang="zh-CN" sz="2000" dirty="0">
              <a:solidFill>
                <a:schemeClr val="tx1"/>
              </a:solidFill>
              <a:latin typeface="微软雅黑" panose="020B0503020204020204" pitchFamily="34" charset="-122"/>
              <a:ea typeface="微软雅黑" panose="020B0503020204020204" pitchFamily="34" charset="-122"/>
            </a:endParaRPr>
          </a:p>
          <a:p>
            <a:pPr marL="1028700" lvl="1" indent="-342900" algn="l">
              <a:buFont typeface="Wingdings" panose="05000000000000000000" pitchFamily="2" charset="2"/>
              <a:buChar char="v"/>
            </a:pPr>
            <a:r>
              <a:rPr lang="zh-CN" altLang="en-US" sz="2000" dirty="0">
                <a:solidFill>
                  <a:schemeClr val="tx1"/>
                </a:solidFill>
                <a:latin typeface="微软雅黑" panose="020B0503020204020204" pitchFamily="34" charset="-122"/>
                <a:ea typeface="微软雅黑" panose="020B0503020204020204" pitchFamily="34" charset="-122"/>
              </a:rPr>
              <a:t>游戏等等</a:t>
            </a:r>
            <a:endParaRPr lang="en-US" altLang="zh-CN" sz="2000" dirty="0">
              <a:solidFill>
                <a:schemeClr val="tx1"/>
              </a:solidFill>
              <a:latin typeface="微软雅黑" panose="020B0503020204020204" pitchFamily="34" charset="-122"/>
              <a:ea typeface="微软雅黑" panose="020B0503020204020204" pitchFamily="34" charset="-122"/>
            </a:endParaRPr>
          </a:p>
          <a:p>
            <a:pPr algn="l"/>
            <a:r>
              <a:rPr lang="zh-CN" altLang="en-US" sz="2000" dirty="0">
                <a:solidFill>
                  <a:schemeClr val="tx1"/>
                </a:solidFill>
                <a:latin typeface="微软雅黑" panose="020B0503020204020204" pitchFamily="34" charset="-122"/>
                <a:ea typeface="微软雅黑" panose="020B0503020204020204" pitchFamily="34" charset="-122"/>
              </a:rPr>
              <a:t>或者：</a:t>
            </a:r>
            <a:endParaRPr lang="en-US" altLang="zh-CN" sz="2000" dirty="0">
              <a:solidFill>
                <a:schemeClr val="tx1"/>
              </a:solidFill>
              <a:latin typeface="微软雅黑" panose="020B0503020204020204" pitchFamily="34" charset="-122"/>
              <a:ea typeface="微软雅黑" panose="020B0503020204020204" pitchFamily="34" charset="-122"/>
            </a:endParaRPr>
          </a:p>
          <a:p>
            <a:pPr marL="1028700" lvl="1" indent="-342900" algn="l">
              <a:buFont typeface="Wingdings" panose="05000000000000000000" pitchFamily="2" charset="2"/>
              <a:buChar char="v"/>
            </a:pPr>
            <a:r>
              <a:rPr lang="zh-CN" altLang="en-US" sz="2000" dirty="0">
                <a:solidFill>
                  <a:schemeClr val="tx1"/>
                </a:solidFill>
                <a:latin typeface="微软雅黑" panose="020B0503020204020204" pitchFamily="34" charset="-122"/>
                <a:ea typeface="微软雅黑" panose="020B0503020204020204" pitchFamily="34" charset="-122"/>
              </a:rPr>
              <a:t>机器翻译</a:t>
            </a:r>
            <a:endParaRPr lang="en-US" altLang="zh-CN" sz="2000" dirty="0">
              <a:solidFill>
                <a:schemeClr val="tx1"/>
              </a:solidFill>
              <a:latin typeface="微软雅黑" panose="020B0503020204020204" pitchFamily="34" charset="-122"/>
              <a:ea typeface="微软雅黑" panose="020B0503020204020204" pitchFamily="34" charset="-122"/>
            </a:endParaRPr>
          </a:p>
          <a:p>
            <a:pPr marL="1028700" lvl="1" indent="-342900" algn="l">
              <a:buFont typeface="Wingdings" panose="05000000000000000000" pitchFamily="2" charset="2"/>
              <a:buChar char="v"/>
            </a:pPr>
            <a:r>
              <a:rPr lang="zh-CN" altLang="en-US" sz="2000" dirty="0">
                <a:solidFill>
                  <a:schemeClr val="tx1"/>
                </a:solidFill>
                <a:latin typeface="微软雅黑" panose="020B0503020204020204" pitchFamily="34" charset="-122"/>
                <a:ea typeface="微软雅黑" panose="020B0503020204020204" pitchFamily="34" charset="-122"/>
              </a:rPr>
              <a:t>图像识别等等</a:t>
            </a:r>
            <a:endParaRPr lang="en-US" altLang="zh-CN" sz="2000" dirty="0">
              <a:solidFill>
                <a:schemeClr val="tx1"/>
              </a:solidFill>
              <a:latin typeface="微软雅黑" panose="020B0503020204020204" pitchFamily="34" charset="-122"/>
              <a:ea typeface="微软雅黑" panose="020B0503020204020204" pitchFamily="34" charset="-122"/>
            </a:endParaRPr>
          </a:p>
          <a:p>
            <a:pPr algn="l"/>
            <a:r>
              <a:rPr lang="zh-CN" altLang="en-US" sz="2000" dirty="0">
                <a:solidFill>
                  <a:schemeClr val="tx1"/>
                </a:solidFill>
                <a:latin typeface="微软雅黑" panose="020B0503020204020204" pitchFamily="34" charset="-122"/>
                <a:ea typeface="微软雅黑" panose="020B0503020204020204" pitchFamily="34" charset="-122"/>
              </a:rPr>
              <a:t>或者：</a:t>
            </a:r>
            <a:endParaRPr lang="en-US" altLang="zh-CN" sz="2000" dirty="0">
              <a:solidFill>
                <a:schemeClr val="tx1"/>
              </a:solidFill>
              <a:latin typeface="微软雅黑" panose="020B0503020204020204" pitchFamily="34" charset="-122"/>
              <a:ea typeface="微软雅黑" panose="020B0503020204020204" pitchFamily="34" charset="-122"/>
            </a:endParaRPr>
          </a:p>
          <a:p>
            <a:pPr marL="1028700" lvl="1" indent="-342900" algn="l">
              <a:buFont typeface="Wingdings" panose="05000000000000000000" pitchFamily="2" charset="2"/>
              <a:buChar char="v"/>
            </a:pPr>
            <a:r>
              <a:rPr lang="zh-CN" altLang="en-US" sz="2000" dirty="0">
                <a:solidFill>
                  <a:schemeClr val="tx1"/>
                </a:solidFill>
                <a:latin typeface="微软雅黑" panose="020B0503020204020204" pitchFamily="34" charset="-122"/>
                <a:ea typeface="微软雅黑" panose="020B0503020204020204" pitchFamily="34" charset="-122"/>
              </a:rPr>
              <a:t>分类，</a:t>
            </a:r>
            <a:r>
              <a:rPr lang="en-US" altLang="zh-CN" sz="2000" dirty="0">
                <a:solidFill>
                  <a:schemeClr val="tx1"/>
                </a:solidFill>
                <a:latin typeface="微软雅黑" panose="020B0503020204020204" pitchFamily="34" charset="-122"/>
                <a:ea typeface="微软雅黑" panose="020B0503020204020204" pitchFamily="34" charset="-122"/>
              </a:rPr>
              <a:t>Classification</a:t>
            </a:r>
            <a:r>
              <a:rPr lang="zh-CN" altLang="en-US" sz="2000" dirty="0">
                <a:solidFill>
                  <a:schemeClr val="tx1"/>
                </a:solidFill>
                <a:latin typeface="微软雅黑" panose="020B0503020204020204" pitchFamily="34" charset="-122"/>
                <a:ea typeface="微软雅黑" panose="020B0503020204020204" pitchFamily="34" charset="-122"/>
              </a:rPr>
              <a:t>（二分类，多分类</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marL="1028700" lvl="1" indent="-342900" algn="l">
              <a:buFont typeface="Wingdings" panose="05000000000000000000" pitchFamily="2" charset="2"/>
              <a:buChar char="v"/>
            </a:pPr>
            <a:r>
              <a:rPr lang="zh-CN" altLang="en-US" sz="2000" dirty="0">
                <a:solidFill>
                  <a:schemeClr val="tx1"/>
                </a:solidFill>
                <a:latin typeface="微软雅黑" panose="020B0503020204020204" pitchFamily="34" charset="-122"/>
                <a:ea typeface="微软雅黑" panose="020B0503020204020204" pitchFamily="34" charset="-122"/>
              </a:rPr>
              <a:t>回归，</a:t>
            </a:r>
            <a:r>
              <a:rPr lang="en-US" altLang="zh-CN" sz="2000" dirty="0">
                <a:solidFill>
                  <a:schemeClr val="tx1"/>
                </a:solidFill>
                <a:latin typeface="微软雅黑" panose="020B0503020204020204" pitchFamily="34" charset="-122"/>
                <a:ea typeface="微软雅黑" panose="020B0503020204020204" pitchFamily="34" charset="-122"/>
              </a:rPr>
              <a:t>Regression</a:t>
            </a:r>
            <a:r>
              <a:rPr lang="zh-CN" altLang="en-US" sz="2000" dirty="0">
                <a:solidFill>
                  <a:schemeClr val="tx1"/>
                </a:solidFill>
                <a:latin typeface="微软雅黑" panose="020B0503020204020204" pitchFamily="34" charset="-122"/>
                <a:ea typeface="微软雅黑" panose="020B0503020204020204" pitchFamily="34" charset="-122"/>
              </a:rPr>
              <a:t>（拟合，根据输入预测数值）</a:t>
            </a:r>
            <a:endParaRPr lang="en-US" altLang="zh-CN" sz="2000" dirty="0">
              <a:solidFill>
                <a:schemeClr val="tx1"/>
              </a:solidFill>
              <a:latin typeface="微软雅黑" panose="020B0503020204020204" pitchFamily="34" charset="-122"/>
              <a:ea typeface="微软雅黑" panose="020B0503020204020204" pitchFamily="34" charset="-122"/>
            </a:endParaRPr>
          </a:p>
          <a:p>
            <a:pPr algn="l"/>
            <a:r>
              <a:rPr lang="zh-CN" altLang="en-US" sz="2000" u="sng"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学习本身不算任务。</a:t>
            </a:r>
            <a:endParaRPr lang="en-US" sz="2000" u="sng"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25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BF6099-BCFF-49F9-B949-8E7D4F36065C}"/>
              </a:ext>
            </a:extLst>
          </p:cNvPr>
          <p:cNvSpPr>
            <a:spLocks noGrp="1"/>
          </p:cNvSpPr>
          <p:nvPr>
            <p:ph type="body" sz="quarter" idx="10"/>
          </p:nvPr>
        </p:nvSpPr>
        <p:spPr>
          <a:xfrm>
            <a:off x="372525" y="226697"/>
            <a:ext cx="8970258" cy="573404"/>
          </a:xfrm>
        </p:spPr>
        <p:txBody>
          <a:bodyPr/>
          <a:lstStyle/>
          <a:p>
            <a:pPr algn="l"/>
            <a:r>
              <a:rPr lang="zh-CN" altLang="en-US" sz="3600" dirty="0">
                <a:latin typeface="微软雅黑 Light" panose="020B0502040204020203" pitchFamily="34" charset="-122"/>
                <a:ea typeface="微软雅黑 Light" panose="020B0502040204020203" pitchFamily="34" charset="-122"/>
              </a:rPr>
              <a:t>性能度量</a:t>
            </a:r>
            <a:r>
              <a:rPr lang="en-US" altLang="zh-CN" sz="3600" dirty="0">
                <a:latin typeface="微软雅黑 Light" panose="020B0502040204020203" pitchFamily="34" charset="-122"/>
                <a:ea typeface="微软雅黑 Light" panose="020B0502040204020203" pitchFamily="34" charset="-122"/>
              </a:rPr>
              <a:t>P</a:t>
            </a:r>
            <a:r>
              <a:rPr lang="zh-CN" altLang="en-US" sz="3600" dirty="0">
                <a:latin typeface="微软雅黑 Light" panose="020B0502040204020203" pitchFamily="34" charset="-122"/>
                <a:ea typeface="微软雅黑 Light" panose="020B0502040204020203" pitchFamily="34" charset="-122"/>
              </a:rPr>
              <a:t>（</a:t>
            </a:r>
            <a:r>
              <a:rPr lang="en-US" altLang="zh-CN" sz="3600" dirty="0">
                <a:latin typeface="微软雅黑 Light" panose="020B0502040204020203" pitchFamily="34" charset="-122"/>
                <a:ea typeface="微软雅黑 Light" panose="020B0502040204020203" pitchFamily="34" charset="-122"/>
              </a:rPr>
              <a:t>Performance</a:t>
            </a:r>
            <a:r>
              <a:rPr lang="zh-CN" altLang="en-US" sz="3600" dirty="0">
                <a:latin typeface="微软雅黑 Light" panose="020B0502040204020203" pitchFamily="34" charset="-122"/>
                <a:ea typeface="微软雅黑 Light" panose="020B0502040204020203" pitchFamily="34" charset="-122"/>
              </a:rPr>
              <a:t>）</a:t>
            </a:r>
            <a:endParaRPr lang="en-US" sz="3600" dirty="0">
              <a:latin typeface="微软雅黑 Light" panose="020B0502040204020203" pitchFamily="34" charset="-122"/>
              <a:ea typeface="微软雅黑 Light" panose="020B0502040204020203" pitchFamily="34" charset="-122"/>
            </a:endParaRPr>
          </a:p>
        </p:txBody>
      </p:sp>
      <p:sp>
        <p:nvSpPr>
          <p:cNvPr id="3" name="文本占位符 2">
            <a:extLst>
              <a:ext uri="{FF2B5EF4-FFF2-40B4-BE49-F238E27FC236}">
                <a16:creationId xmlns:a16="http://schemas.microsoft.com/office/drawing/2014/main" id="{0AD021AE-03DA-41CA-BC60-58FA021D9681}"/>
              </a:ext>
            </a:extLst>
          </p:cNvPr>
          <p:cNvSpPr>
            <a:spLocks noGrp="1"/>
          </p:cNvSpPr>
          <p:nvPr>
            <p:ph type="body" sz="quarter" idx="12"/>
          </p:nvPr>
        </p:nvSpPr>
        <p:spPr>
          <a:xfrm>
            <a:off x="372525" y="1151283"/>
            <a:ext cx="11446950" cy="296558"/>
          </a:xfrm>
        </p:spPr>
        <p:txBody>
          <a:bodyPr/>
          <a:lstStyle/>
          <a:p>
            <a:pPr marL="342900" indent="-342900" algn="l">
              <a:buFont typeface="Wingdings" panose="05000000000000000000" pitchFamily="2" charset="2"/>
              <a:buChar char="v"/>
            </a:pP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v"/>
            </a:pPr>
            <a:r>
              <a:rPr lang="zh-CN" altLang="en-US" sz="2000" dirty="0">
                <a:solidFill>
                  <a:schemeClr val="tx1"/>
                </a:solidFill>
                <a:latin typeface="微软雅黑" panose="020B0503020204020204" pitchFamily="34" charset="-122"/>
                <a:ea typeface="微软雅黑" panose="020B0503020204020204" pitchFamily="34" charset="-122"/>
              </a:rPr>
              <a:t>为了评估机器学习算法的能力，我们必须设计其性能的定量度量。通常性能度量</a:t>
            </a:r>
            <a:r>
              <a:rPr lang="en-US" altLang="zh-CN" sz="2000" dirty="0">
                <a:solidFill>
                  <a:schemeClr val="tx1"/>
                </a:solidFill>
                <a:latin typeface="微软雅黑" panose="020B0503020204020204" pitchFamily="34" charset="-122"/>
                <a:ea typeface="微软雅黑" panose="020B0503020204020204" pitchFamily="34" charset="-122"/>
              </a:rPr>
              <a:t>P</a:t>
            </a:r>
            <a:r>
              <a:rPr lang="zh-CN" altLang="en-US" sz="2000" dirty="0">
                <a:solidFill>
                  <a:schemeClr val="tx1"/>
                </a:solidFill>
                <a:latin typeface="微软雅黑" panose="020B0503020204020204" pitchFamily="34" charset="-122"/>
                <a:ea typeface="微软雅黑" panose="020B0503020204020204" pitchFamily="34" charset="-122"/>
              </a:rPr>
              <a:t>是特定于系统执行的任务</a:t>
            </a:r>
            <a:r>
              <a:rPr lang="en-US" altLang="zh-CN" sz="2000" dirty="0">
                <a:solidFill>
                  <a:schemeClr val="tx1"/>
                </a:solidFill>
                <a:latin typeface="微软雅黑" panose="020B0503020204020204" pitchFamily="34" charset="-122"/>
                <a:ea typeface="微软雅黑" panose="020B0503020204020204" pitchFamily="34" charset="-122"/>
              </a:rPr>
              <a:t>T</a:t>
            </a:r>
            <a:r>
              <a:rPr lang="zh-CN" altLang="en-US" sz="2000" dirty="0">
                <a:solidFill>
                  <a:schemeClr val="tx1"/>
                </a:solidFill>
                <a:latin typeface="微软雅黑" panose="020B0503020204020204" pitchFamily="34" charset="-122"/>
                <a:ea typeface="微软雅黑" panose="020B0503020204020204" pitchFamily="34" charset="-122"/>
              </a:rPr>
              <a:t>而言的。</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v"/>
            </a:pPr>
            <a:r>
              <a:rPr lang="zh-CN" altLang="en-US" sz="2000" dirty="0">
                <a:solidFill>
                  <a:schemeClr val="tx1"/>
                </a:solidFill>
                <a:latin typeface="微软雅黑" panose="020B0503020204020204" pitchFamily="34" charset="-122"/>
                <a:ea typeface="微软雅黑" panose="020B0503020204020204" pitchFamily="34" charset="-122"/>
              </a:rPr>
              <a:t>我们使用验证集（</a:t>
            </a:r>
            <a:r>
              <a:rPr lang="en-US" altLang="zh-CN" sz="2000" dirty="0">
                <a:solidFill>
                  <a:schemeClr val="tx1"/>
                </a:solidFill>
                <a:latin typeface="微软雅黑" panose="020B0503020204020204" pitchFamily="34" charset="-122"/>
                <a:ea typeface="微软雅黑" panose="020B0503020204020204" pitchFamily="34" charset="-122"/>
              </a:rPr>
              <a:t>test set</a:t>
            </a:r>
            <a:r>
              <a:rPr lang="zh-CN" altLang="en-US" sz="2000" dirty="0">
                <a:solidFill>
                  <a:schemeClr val="tx1"/>
                </a:solidFill>
                <a:latin typeface="微软雅黑" panose="020B0503020204020204" pitchFamily="34" charset="-122"/>
                <a:ea typeface="微软雅黑" panose="020B0503020204020204" pitchFamily="34" charset="-122"/>
              </a:rPr>
              <a:t>）数据来评估系统性能，将其与训练机器学习系统的训练集（</a:t>
            </a:r>
            <a:r>
              <a:rPr lang="en-US" altLang="zh-CN" sz="2000" dirty="0">
                <a:solidFill>
                  <a:schemeClr val="tx1"/>
                </a:solidFill>
                <a:latin typeface="微软雅黑" panose="020B0503020204020204" pitchFamily="34" charset="-122"/>
                <a:ea typeface="微软雅黑" panose="020B0503020204020204" pitchFamily="34" charset="-122"/>
              </a:rPr>
              <a:t>training set</a:t>
            </a:r>
            <a:r>
              <a:rPr lang="zh-CN" altLang="en-US" sz="2000" dirty="0">
                <a:solidFill>
                  <a:schemeClr val="tx1"/>
                </a:solidFill>
                <a:latin typeface="微软雅黑" panose="020B0503020204020204" pitchFamily="34" charset="-122"/>
                <a:ea typeface="微软雅黑" panose="020B0503020204020204" pitchFamily="34" charset="-122"/>
              </a:rPr>
              <a:t>）数据分开。</a:t>
            </a:r>
            <a:endParaRPr 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287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BF6099-BCFF-49F9-B949-8E7D4F36065C}"/>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经验</a:t>
            </a:r>
            <a:r>
              <a:rPr lang="en-US" altLang="zh-CN" sz="3600" dirty="0">
                <a:latin typeface="微软雅黑 Light" panose="020B0502040204020203" pitchFamily="34" charset="-122"/>
                <a:ea typeface="微软雅黑 Light" panose="020B0502040204020203" pitchFamily="34" charset="-122"/>
              </a:rPr>
              <a:t>E</a:t>
            </a:r>
            <a:r>
              <a:rPr lang="zh-CN" altLang="en-US" sz="3600" dirty="0">
                <a:latin typeface="微软雅黑 Light" panose="020B0502040204020203" pitchFamily="34" charset="-122"/>
                <a:ea typeface="微软雅黑 Light" panose="020B0502040204020203" pitchFamily="34" charset="-122"/>
              </a:rPr>
              <a:t>（</a:t>
            </a:r>
            <a:r>
              <a:rPr lang="en-US" altLang="zh-CN" sz="3600" dirty="0">
                <a:latin typeface="微软雅黑 Light" panose="020B0502040204020203" pitchFamily="34" charset="-122"/>
                <a:ea typeface="微软雅黑 Light" panose="020B0502040204020203" pitchFamily="34" charset="-122"/>
              </a:rPr>
              <a:t>Experience</a:t>
            </a:r>
            <a:r>
              <a:rPr lang="zh-CN" altLang="en-US" sz="3600" dirty="0">
                <a:latin typeface="微软雅黑 Light" panose="020B0502040204020203" pitchFamily="34" charset="-122"/>
                <a:ea typeface="微软雅黑 Light" panose="020B0502040204020203" pitchFamily="34" charset="-122"/>
              </a:rPr>
              <a:t>）</a:t>
            </a:r>
            <a:endParaRPr lang="en-US" sz="3600" dirty="0">
              <a:latin typeface="微软雅黑 Light" panose="020B0502040204020203" pitchFamily="34" charset="-122"/>
              <a:ea typeface="微软雅黑 Light" panose="020B0502040204020203" pitchFamily="34" charset="-122"/>
            </a:endParaRPr>
          </a:p>
        </p:txBody>
      </p:sp>
      <p:sp>
        <p:nvSpPr>
          <p:cNvPr id="3" name="文本占位符 2">
            <a:extLst>
              <a:ext uri="{FF2B5EF4-FFF2-40B4-BE49-F238E27FC236}">
                <a16:creationId xmlns:a16="http://schemas.microsoft.com/office/drawing/2014/main" id="{0AD021AE-03DA-41CA-BC60-58FA021D9681}"/>
              </a:ext>
            </a:extLst>
          </p:cNvPr>
          <p:cNvSpPr>
            <a:spLocks noGrp="1"/>
          </p:cNvSpPr>
          <p:nvPr>
            <p:ph type="body" sz="quarter" idx="12"/>
          </p:nvPr>
        </p:nvSpPr>
        <p:spPr>
          <a:xfrm>
            <a:off x="337063" y="1090741"/>
            <a:ext cx="11446950" cy="296558"/>
          </a:xfrm>
        </p:spPr>
        <p:txBody>
          <a:bodyPr/>
          <a:lstStyle/>
          <a:p>
            <a:pPr marL="342900" indent="-342900" algn="l">
              <a:buFont typeface="Wingdings" panose="05000000000000000000" pitchFamily="2" charset="2"/>
              <a:buChar char="v"/>
            </a:pPr>
            <a:r>
              <a:rPr lang="zh-CN" altLang="en-US" sz="2000" dirty="0">
                <a:solidFill>
                  <a:schemeClr val="tx1"/>
                </a:solidFill>
                <a:latin typeface="微软雅黑" panose="020B0503020204020204" pitchFamily="34" charset="-122"/>
                <a:ea typeface="微软雅黑" panose="020B0503020204020204" pitchFamily="34" charset="-122"/>
              </a:rPr>
              <a:t>大部分学习算法可以被理解为在整个数据集（</a:t>
            </a:r>
            <a:r>
              <a:rPr lang="en-US" altLang="zh-CN" sz="2000" dirty="0">
                <a:solidFill>
                  <a:schemeClr val="tx1"/>
                </a:solidFill>
                <a:latin typeface="微软雅黑" panose="020B0503020204020204" pitchFamily="34" charset="-122"/>
                <a:ea typeface="微软雅黑" panose="020B0503020204020204" pitchFamily="34" charset="-122"/>
              </a:rPr>
              <a:t>dataset</a:t>
            </a:r>
            <a:r>
              <a:rPr lang="zh-CN" altLang="en-US" sz="2000" dirty="0">
                <a:solidFill>
                  <a:schemeClr val="tx1"/>
                </a:solidFill>
                <a:latin typeface="微软雅黑" panose="020B0503020204020204" pitchFamily="34" charset="-122"/>
                <a:ea typeface="微软雅黑" panose="020B0503020204020204" pitchFamily="34" charset="-122"/>
              </a:rPr>
              <a:t>）上获取经验。</a:t>
            </a:r>
          </a:p>
          <a:p>
            <a:pPr marL="342900" indent="-342900" algn="l">
              <a:buFont typeface="Wingdings" panose="05000000000000000000" pitchFamily="2" charset="2"/>
              <a:buChar char="v"/>
            </a:pPr>
            <a:r>
              <a:rPr lang="zh-CN" altLang="en-US" sz="2000" dirty="0">
                <a:solidFill>
                  <a:schemeClr val="tx1"/>
                </a:solidFill>
                <a:latin typeface="微软雅黑" panose="020B0503020204020204" pitchFamily="34" charset="-122"/>
                <a:ea typeface="微软雅黑" panose="020B0503020204020204" pitchFamily="34" charset="-122"/>
              </a:rPr>
              <a:t>数据集是指很多样本（</a:t>
            </a:r>
            <a:r>
              <a:rPr lang="en-US" altLang="zh-CN" sz="2000" dirty="0">
                <a:solidFill>
                  <a:schemeClr val="tx1"/>
                </a:solidFill>
                <a:latin typeface="微软雅黑" panose="020B0503020204020204" pitchFamily="34" charset="-122"/>
                <a:ea typeface="微软雅黑" panose="020B0503020204020204" pitchFamily="34" charset="-122"/>
              </a:rPr>
              <a:t>Sample</a:t>
            </a:r>
            <a:r>
              <a:rPr lang="zh-CN" altLang="en-US" sz="2000" dirty="0">
                <a:solidFill>
                  <a:schemeClr val="tx1"/>
                </a:solidFill>
                <a:latin typeface="微软雅黑" panose="020B0503020204020204" pitchFamily="34" charset="-122"/>
                <a:ea typeface="微软雅黑" panose="020B0503020204020204" pitchFamily="34" charset="-122"/>
              </a:rPr>
              <a:t>）组成的集合。</a:t>
            </a:r>
            <a:endParaRPr lang="en-US" sz="2000" dirty="0">
              <a:solidFill>
                <a:schemeClr val="tx1"/>
              </a:solidFill>
              <a:latin typeface="微软雅黑" panose="020B0503020204020204" pitchFamily="34" charset="-122"/>
              <a:ea typeface="微软雅黑" panose="020B0503020204020204" pitchFamily="34" charset="-122"/>
            </a:endParaRPr>
          </a:p>
        </p:txBody>
      </p:sp>
      <p:pic>
        <p:nvPicPr>
          <p:cNvPr id="13" name="Picture 3">
            <a:extLst>
              <a:ext uri="{FF2B5EF4-FFF2-40B4-BE49-F238E27FC236}">
                <a16:creationId xmlns:a16="http://schemas.microsoft.com/office/drawing/2014/main" id="{0C812190-EB63-4F64-8417-7B7A9B7E423B}"/>
              </a:ext>
            </a:extLst>
          </p:cNvPr>
          <p:cNvPicPr>
            <a:picLocks noChangeAspect="1"/>
          </p:cNvPicPr>
          <p:nvPr/>
        </p:nvPicPr>
        <p:blipFill rotWithShape="1">
          <a:blip r:embed="rId3"/>
          <a:srcRect t="10420"/>
          <a:stretch/>
        </p:blipFill>
        <p:spPr>
          <a:xfrm>
            <a:off x="2049523" y="2347457"/>
            <a:ext cx="8092953" cy="4104666"/>
          </a:xfrm>
          <a:prstGeom prst="rect">
            <a:avLst/>
          </a:prstGeom>
        </p:spPr>
      </p:pic>
      <p:cxnSp>
        <p:nvCxnSpPr>
          <p:cNvPr id="14" name="直接箭头连接符 13">
            <a:extLst>
              <a:ext uri="{FF2B5EF4-FFF2-40B4-BE49-F238E27FC236}">
                <a16:creationId xmlns:a16="http://schemas.microsoft.com/office/drawing/2014/main" id="{9DF1EFB5-5255-4BA2-93B8-3A52B23D4B85}"/>
              </a:ext>
            </a:extLst>
          </p:cNvPr>
          <p:cNvCxnSpPr>
            <a:cxnSpLocks/>
          </p:cNvCxnSpPr>
          <p:nvPr/>
        </p:nvCxnSpPr>
        <p:spPr>
          <a:xfrm flipV="1">
            <a:off x="4344235" y="5139116"/>
            <a:ext cx="0" cy="49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3DA71F9-6E11-42A1-9F1C-DBBD7B4C5F81}"/>
              </a:ext>
            </a:extLst>
          </p:cNvPr>
          <p:cNvSpPr txBox="1"/>
          <p:nvPr/>
        </p:nvSpPr>
        <p:spPr>
          <a:xfrm>
            <a:off x="4441311" y="5214966"/>
            <a:ext cx="1120752" cy="276999"/>
          </a:xfrm>
          <a:prstGeom prst="rect">
            <a:avLst/>
          </a:prstGeom>
          <a:solidFill>
            <a:srgbClr val="0070C0"/>
          </a:solidFill>
        </p:spPr>
        <p:txBody>
          <a:bodyPr wrap="square" rtlCol="0">
            <a:spAutoFit/>
          </a:bodyPr>
          <a:lstStyle>
            <a:defPPr>
              <a:defRPr lang="zh-CN"/>
            </a:defPPr>
            <a:lvl1pPr>
              <a:defRPr sz="1000">
                <a:solidFill>
                  <a:schemeClr val="bg1"/>
                </a:solidFill>
                <a:latin typeface="微软雅黑" panose="020B0503020204020204" pitchFamily="34" charset="-122"/>
                <a:ea typeface="微软雅黑" panose="020B0503020204020204" pitchFamily="34" charset="-122"/>
              </a:defRPr>
            </a:lvl1pPr>
          </a:lstStyle>
          <a:p>
            <a:r>
              <a:rPr lang="zh-CN" altLang="en-US" sz="1200" dirty="0"/>
              <a:t>传统机器学习</a:t>
            </a:r>
          </a:p>
        </p:txBody>
      </p:sp>
      <p:cxnSp>
        <p:nvCxnSpPr>
          <p:cNvPr id="16" name="直接箭头连接符 15">
            <a:extLst>
              <a:ext uri="{FF2B5EF4-FFF2-40B4-BE49-F238E27FC236}">
                <a16:creationId xmlns:a16="http://schemas.microsoft.com/office/drawing/2014/main" id="{F3559CD6-0FA7-4904-BBA8-3673BE08ED47}"/>
              </a:ext>
            </a:extLst>
          </p:cNvPr>
          <p:cNvCxnSpPr>
            <a:cxnSpLocks/>
          </p:cNvCxnSpPr>
          <p:nvPr/>
        </p:nvCxnSpPr>
        <p:spPr>
          <a:xfrm flipV="1">
            <a:off x="6095999" y="3353302"/>
            <a:ext cx="1" cy="2278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90E71FA-8317-4B9F-A85B-E3091A2A0C13}"/>
              </a:ext>
            </a:extLst>
          </p:cNvPr>
          <p:cNvSpPr txBox="1"/>
          <p:nvPr/>
        </p:nvSpPr>
        <p:spPr>
          <a:xfrm>
            <a:off x="6193147" y="3063167"/>
            <a:ext cx="1654616" cy="461665"/>
          </a:xfrm>
          <a:prstGeom prst="rect">
            <a:avLst/>
          </a:prstGeom>
          <a:solidFill>
            <a:srgbClr val="0070C0"/>
          </a:solid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同样的数据，网络越复杂效果越好</a:t>
            </a:r>
          </a:p>
        </p:txBody>
      </p:sp>
    </p:spTree>
    <p:extLst>
      <p:ext uri="{BB962C8B-B14F-4D97-AF65-F5344CB8AC3E}">
        <p14:creationId xmlns:p14="http://schemas.microsoft.com/office/powerpoint/2010/main" val="2200527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01417" y="3699933"/>
            <a:ext cx="8737600" cy="461665"/>
          </a:xfrm>
          <a:prstGeom prst="rect">
            <a:avLst/>
          </a:prstGeom>
          <a:noFill/>
        </p:spPr>
        <p:txBody>
          <a:bodyPr wrap="square" rtlCol="0">
            <a:spAutoFit/>
          </a:bodyPr>
          <a:lstStyle/>
          <a:p>
            <a:pPr>
              <a:lnSpc>
                <a:spcPct val="130000"/>
              </a:lnSpc>
            </a:pP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：将电子邮件分类为垃圾邮件或非垃圾邮件。</a:t>
            </a:r>
            <a:endParaRPr lang="en-US" sz="2000" dirty="0">
              <a:latin typeface="微软雅黑" panose="020B0503020204020204" pitchFamily="34" charset="-122"/>
              <a:ea typeface="微软雅黑" panose="020B0503020204020204" pitchFamily="34" charset="-122"/>
            </a:endParaRPr>
          </a:p>
        </p:txBody>
      </p:sp>
      <p:sp>
        <p:nvSpPr>
          <p:cNvPr id="22" name="Rectangle 21"/>
          <p:cNvSpPr/>
          <p:nvPr/>
        </p:nvSpPr>
        <p:spPr>
          <a:xfrm>
            <a:off x="1501417" y="4301014"/>
            <a:ext cx="10385783" cy="459357"/>
          </a:xfrm>
          <a:prstGeom prst="rect">
            <a:avLst/>
          </a:prstGeom>
          <a:noFill/>
        </p:spPr>
        <p:txBody>
          <a:bodyPr wrap="square" rtlCol="0">
            <a:spAutoFit/>
          </a:bodyPr>
          <a:lstStyle/>
          <a:p>
            <a:pPr>
              <a:lnSpc>
                <a:spcPct val="130000"/>
              </a:lnSpc>
            </a:pP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：给看到的邮件贴上垃圾邮件的标签。</a:t>
            </a:r>
            <a:endParaRPr lang="en-US" sz="2000" dirty="0">
              <a:latin typeface="微软雅黑" panose="020B0503020204020204" pitchFamily="34" charset="-122"/>
              <a:ea typeface="微软雅黑" panose="020B0503020204020204" pitchFamily="34" charset="-122"/>
            </a:endParaRPr>
          </a:p>
        </p:txBody>
      </p:sp>
      <p:sp>
        <p:nvSpPr>
          <p:cNvPr id="23" name="Rectangle 22"/>
          <p:cNvSpPr/>
          <p:nvPr/>
        </p:nvSpPr>
        <p:spPr>
          <a:xfrm>
            <a:off x="1501417" y="4919133"/>
            <a:ext cx="10160000" cy="461665"/>
          </a:xfrm>
          <a:prstGeom prst="rect">
            <a:avLst/>
          </a:prstGeom>
          <a:noFill/>
        </p:spPr>
        <p:txBody>
          <a:bodyPr wrap="square" rtlCol="0">
            <a:spAutoFit/>
          </a:bodyPr>
          <a:lstStyle/>
          <a:p>
            <a:pPr>
              <a:lnSpc>
                <a:spcPct val="130000"/>
              </a:lnSpc>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：算出被正确分类为垃圾邮件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非垃圾邮件的邮件数量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或部分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sz="2000" dirty="0">
              <a:latin typeface="微软雅黑" panose="020B0503020204020204" pitchFamily="34" charset="-122"/>
              <a:ea typeface="微软雅黑" panose="020B0503020204020204" pitchFamily="34" charset="-122"/>
            </a:endParaRPr>
          </a:p>
        </p:txBody>
      </p:sp>
      <p:sp>
        <p:nvSpPr>
          <p:cNvPr id="24" name="Rectangle 23"/>
          <p:cNvSpPr/>
          <p:nvPr/>
        </p:nvSpPr>
        <p:spPr>
          <a:xfrm>
            <a:off x="1501417" y="5537252"/>
            <a:ext cx="8737600" cy="459357"/>
          </a:xfrm>
          <a:prstGeom prst="rect">
            <a:avLst/>
          </a:prstGeom>
          <a:noFill/>
        </p:spPr>
        <p:txBody>
          <a:bodyPr wrap="square" rtlCol="0">
            <a:spAutoFit/>
          </a:bodyPr>
          <a:lstStyle/>
          <a:p>
            <a:pPr>
              <a:lnSpc>
                <a:spcPct val="130000"/>
              </a:lnSpc>
            </a:pP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：以上都不是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这根本就不是一个机器学习问题。</a:t>
            </a:r>
            <a:endParaRPr lang="en-US" sz="2000" dirty="0">
              <a:latin typeface="微软雅黑" panose="020B0503020204020204" pitchFamily="34" charset="-122"/>
              <a:ea typeface="微软雅黑" panose="020B0503020204020204" pitchFamily="34" charset="-122"/>
            </a:endParaRPr>
          </a:p>
        </p:txBody>
      </p:sp>
      <p:sp>
        <p:nvSpPr>
          <p:cNvPr id="6" name="TextBox 5"/>
          <p:cNvSpPr txBox="1"/>
          <p:nvPr/>
        </p:nvSpPr>
        <p:spPr>
          <a:xfrm>
            <a:off x="1072435" y="1600201"/>
            <a:ext cx="10385783" cy="1653786"/>
          </a:xfrm>
          <a:prstGeom prst="rect">
            <a:avLst/>
          </a:prstGeom>
          <a:noFill/>
        </p:spPr>
        <p:txBody>
          <a:bodyPr wrap="square" rtlCol="0">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我们假设您的电子邮件程序会观察收到的邮件是否被你标记为垃圾邮件。在这种</a:t>
            </a:r>
            <a:r>
              <a:rPr lang="en-US" altLang="zh-CN" sz="2000" dirty="0">
                <a:latin typeface="微软雅黑" panose="020B0503020204020204" pitchFamily="34" charset="-122"/>
                <a:ea typeface="微软雅黑" panose="020B0503020204020204" pitchFamily="34" charset="-122"/>
              </a:rPr>
              <a:t>Email</a:t>
            </a:r>
            <a:r>
              <a:rPr lang="zh-CN" altLang="en-US" sz="2000" dirty="0">
                <a:latin typeface="微软雅黑" panose="020B0503020204020204" pitchFamily="34" charset="-122"/>
                <a:ea typeface="微软雅黑" panose="020B0503020204020204" pitchFamily="34" charset="-122"/>
              </a:rPr>
              <a:t>客户端中，你点击“垃圾邮件”按钮，报告某些</a:t>
            </a:r>
            <a:r>
              <a:rPr lang="en-US" altLang="zh-CN" sz="2000" dirty="0">
                <a:latin typeface="微软雅黑" panose="020B0503020204020204" pitchFamily="34" charset="-122"/>
                <a:ea typeface="微软雅黑" panose="020B0503020204020204" pitchFamily="34" charset="-122"/>
              </a:rPr>
              <a:t>Email</a:t>
            </a:r>
            <a:r>
              <a:rPr lang="zh-CN" altLang="en-US" sz="2000" dirty="0">
                <a:latin typeface="微软雅黑" panose="020B0503020204020204" pitchFamily="34" charset="-122"/>
                <a:ea typeface="微软雅黑" panose="020B0503020204020204" pitchFamily="34" charset="-122"/>
              </a:rPr>
              <a:t>为垃圾邮件，不会影响别的邮件。基于被标记为垃圾的邮件，您的电子邮件程序能更好地学习如何过滤垃圾邮件。请问，在这个设定中，任务</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是什么？</a:t>
            </a:r>
            <a:endParaRPr lang="en-US" sz="2000" dirty="0">
              <a:solidFill>
                <a:prstClr val="black"/>
              </a:solidFill>
              <a:latin typeface="微软雅黑" panose="020B0503020204020204" pitchFamily="34" charset="-122"/>
              <a:ea typeface="微软雅黑" panose="020B0503020204020204" pitchFamily="34" charset="-122"/>
            </a:endParaRPr>
          </a:p>
        </p:txBody>
      </p:sp>
      <p:sp>
        <p:nvSpPr>
          <p:cNvPr id="7" name="文本占位符 6">
            <a:extLst>
              <a:ext uri="{FF2B5EF4-FFF2-40B4-BE49-F238E27FC236}">
                <a16:creationId xmlns:a16="http://schemas.microsoft.com/office/drawing/2014/main" id="{0BDDCD72-C4F9-46B5-89F1-ABA5558A6857}"/>
              </a:ext>
            </a:extLst>
          </p:cNvPr>
          <p:cNvSpPr>
            <a:spLocks noGrp="1"/>
          </p:cNvSpPr>
          <p:nvPr>
            <p:ph type="body" sz="quarter" idx="10"/>
          </p:nvPr>
        </p:nvSpPr>
        <p:spPr/>
        <p:txBody>
          <a:bodyPr/>
          <a:lstStyle/>
          <a:p>
            <a:r>
              <a:rPr lang="zh-CN" altLang="en-US" dirty="0">
                <a:latin typeface="微软雅黑" panose="020B0503020204020204" pitchFamily="34" charset="-122"/>
                <a:ea typeface="微软雅黑" panose="020B0503020204020204" pitchFamily="34" charset="-122"/>
              </a:rPr>
              <a:t>小测验</a:t>
            </a:r>
          </a:p>
          <a:p>
            <a:endParaRPr lang="en-US" dirty="0">
              <a:latin typeface="微软雅黑" panose="020B0503020204020204" pitchFamily="34" charset="-122"/>
              <a:ea typeface="微软雅黑" panose="020B0503020204020204" pitchFamily="34" charset="-122"/>
            </a:endParaRPr>
          </a:p>
        </p:txBody>
      </p:sp>
      <p:sp>
        <p:nvSpPr>
          <p:cNvPr id="8" name="文本占位符 7">
            <a:extLst>
              <a:ext uri="{FF2B5EF4-FFF2-40B4-BE49-F238E27FC236}">
                <a16:creationId xmlns:a16="http://schemas.microsoft.com/office/drawing/2014/main" id="{7717CE20-70FD-448D-B77F-95F679B079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129490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8892CA-CDAB-4F44-9BEF-F78B881EE6E4}"/>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机器学习的主要挑战</a:t>
            </a:r>
            <a:endParaRPr lang="en-US" sz="3600" dirty="0">
              <a:latin typeface="微软雅黑 Light" panose="020B0502040204020203" pitchFamily="34" charset="-122"/>
              <a:ea typeface="微软雅黑 Light" panose="020B0502040204020203" pitchFamily="34" charset="-122"/>
            </a:endParaRPr>
          </a:p>
        </p:txBody>
      </p:sp>
      <p:sp>
        <p:nvSpPr>
          <p:cNvPr id="3" name="文本占位符 2">
            <a:extLst>
              <a:ext uri="{FF2B5EF4-FFF2-40B4-BE49-F238E27FC236}">
                <a16:creationId xmlns:a16="http://schemas.microsoft.com/office/drawing/2014/main" id="{F6D70B01-4168-4452-B085-83CFFFF02E71}"/>
              </a:ext>
            </a:extLst>
          </p:cNvPr>
          <p:cNvSpPr>
            <a:spLocks noGrp="1"/>
          </p:cNvSpPr>
          <p:nvPr>
            <p:ph type="body" sz="quarter" idx="12"/>
          </p:nvPr>
        </p:nvSpPr>
        <p:spPr/>
        <p:txBody>
          <a:bodyPr/>
          <a:lstStyle/>
          <a:p>
            <a:endParaRPr lang="en-US"/>
          </a:p>
        </p:txBody>
      </p:sp>
      <p:sp>
        <p:nvSpPr>
          <p:cNvPr id="4" name="矩形 3">
            <a:extLst>
              <a:ext uri="{FF2B5EF4-FFF2-40B4-BE49-F238E27FC236}">
                <a16:creationId xmlns:a16="http://schemas.microsoft.com/office/drawing/2014/main" id="{CB70BBB4-9C33-42B9-B3A3-B9715756C805}"/>
              </a:ext>
            </a:extLst>
          </p:cNvPr>
          <p:cNvSpPr/>
          <p:nvPr/>
        </p:nvSpPr>
        <p:spPr>
          <a:xfrm>
            <a:off x="854635" y="1478154"/>
            <a:ext cx="10411012" cy="1631216"/>
          </a:xfrm>
          <a:prstGeom prst="rect">
            <a:avLst/>
          </a:prstGeom>
        </p:spPr>
        <p:txBody>
          <a:bodyPr wrap="square">
            <a:spAutoFit/>
          </a:bodyPr>
          <a:lstStyle/>
          <a:p>
            <a:pPr marL="342900" indent="-342900">
              <a:spcBef>
                <a:spcPts val="1200"/>
              </a:spcBef>
              <a:buFont typeface="Wingdings" panose="05000000000000000000" pitchFamily="2" charset="2"/>
              <a:buChar char="v"/>
            </a:pPr>
            <a:r>
              <a:rPr lang="zh-CN" altLang="en-US" sz="2000" dirty="0">
                <a:solidFill>
                  <a:srgbClr val="44546A">
                    <a:lumMod val="75000"/>
                  </a:srgbClr>
                </a:solidFill>
                <a:latin typeface="微软雅黑" panose="020B0503020204020204" pitchFamily="34" charset="-122"/>
                <a:ea typeface="微软雅黑" panose="020B0503020204020204" pitchFamily="34" charset="-122"/>
                <a:cs typeface="Segoe UI" charset="0"/>
              </a:rPr>
              <a:t>机器学习的主要挑战是我们的算法必须能够在先前未观测的新输入上表现良好，而不只是在训练集上表现良好。</a:t>
            </a:r>
            <a:endParaRPr lang="en-US" altLang="zh-CN" sz="2000" dirty="0">
              <a:solidFill>
                <a:srgbClr val="44546A">
                  <a:lumMod val="75000"/>
                </a:srgbClr>
              </a:solidFill>
              <a:latin typeface="微软雅黑" panose="020B0503020204020204" pitchFamily="34" charset="-122"/>
              <a:ea typeface="微软雅黑" panose="020B0503020204020204" pitchFamily="34" charset="-122"/>
              <a:cs typeface="Segoe UI" charset="0"/>
            </a:endParaRPr>
          </a:p>
          <a:p>
            <a:pPr marL="342900" indent="-342900">
              <a:spcBef>
                <a:spcPts val="1200"/>
              </a:spcBef>
              <a:buFont typeface="Wingdings" panose="05000000000000000000" pitchFamily="2" charset="2"/>
              <a:buChar char="v"/>
            </a:pPr>
            <a:r>
              <a:rPr lang="zh-CN" altLang="en-US" sz="2000" dirty="0">
                <a:solidFill>
                  <a:srgbClr val="44546A">
                    <a:lumMod val="75000"/>
                  </a:srgbClr>
                </a:solidFill>
                <a:latin typeface="微软雅黑" panose="020B0503020204020204" pitchFamily="34" charset="-122"/>
                <a:ea typeface="微软雅黑" panose="020B0503020204020204" pitchFamily="34" charset="-122"/>
                <a:cs typeface="Segoe UI" charset="0"/>
              </a:rPr>
              <a:t>目的：得到可以泛化（</a:t>
            </a:r>
            <a:r>
              <a:rPr lang="en-US" sz="2000" dirty="0">
                <a:solidFill>
                  <a:srgbClr val="44546A">
                    <a:lumMod val="75000"/>
                  </a:srgbClr>
                </a:solidFill>
                <a:latin typeface="微软雅黑" panose="020B0503020204020204" pitchFamily="34" charset="-122"/>
                <a:ea typeface="微软雅黑" panose="020B0503020204020204" pitchFamily="34" charset="-122"/>
                <a:cs typeface="Segoe UI" charset="0"/>
              </a:rPr>
              <a:t>generalize）</a:t>
            </a:r>
            <a:r>
              <a:rPr lang="zh-CN" altLang="en-US" sz="2000" dirty="0">
                <a:solidFill>
                  <a:srgbClr val="44546A">
                    <a:lumMod val="75000"/>
                  </a:srgbClr>
                </a:solidFill>
                <a:latin typeface="微软雅黑" panose="020B0503020204020204" pitchFamily="34" charset="-122"/>
                <a:ea typeface="微软雅黑" panose="020B0503020204020204" pitchFamily="34" charset="-122"/>
                <a:cs typeface="Segoe UI" charset="0"/>
              </a:rPr>
              <a:t>的模型</a:t>
            </a:r>
            <a:endParaRPr lang="en-US" altLang="zh-CN" sz="2000" dirty="0">
              <a:solidFill>
                <a:srgbClr val="44546A">
                  <a:lumMod val="75000"/>
                </a:srgbClr>
              </a:solidFill>
              <a:latin typeface="微软雅黑" panose="020B0503020204020204" pitchFamily="34" charset="-122"/>
              <a:ea typeface="微软雅黑" panose="020B0503020204020204" pitchFamily="34" charset="-122"/>
              <a:cs typeface="Segoe UI" charset="0"/>
            </a:endParaRPr>
          </a:p>
          <a:p>
            <a:pPr marL="342900" indent="-342900">
              <a:spcBef>
                <a:spcPts val="1200"/>
              </a:spcBef>
              <a:buFont typeface="Wingdings" panose="05000000000000000000" pitchFamily="2" charset="2"/>
              <a:buChar char="v"/>
            </a:pPr>
            <a:r>
              <a:rPr lang="zh-CN" altLang="en-US" sz="2000" dirty="0">
                <a:solidFill>
                  <a:srgbClr val="44546A">
                    <a:lumMod val="75000"/>
                  </a:srgbClr>
                </a:solidFill>
                <a:latin typeface="微软雅黑" panose="020B0503020204020204" pitchFamily="34" charset="-122"/>
                <a:ea typeface="微软雅黑" panose="020B0503020204020204" pitchFamily="34" charset="-122"/>
                <a:cs typeface="Segoe UI" charset="0"/>
              </a:rPr>
              <a:t>在先前未观测到的输入上表现良好的能力被称为泛化（</a:t>
            </a:r>
            <a:r>
              <a:rPr lang="en-US" altLang="zh-CN" sz="2000" dirty="0">
                <a:solidFill>
                  <a:srgbClr val="44546A">
                    <a:lumMod val="75000"/>
                  </a:srgbClr>
                </a:solidFill>
                <a:latin typeface="微软雅黑" panose="020B0503020204020204" pitchFamily="34" charset="-122"/>
                <a:ea typeface="微软雅黑" panose="020B0503020204020204" pitchFamily="34" charset="-122"/>
                <a:cs typeface="Segoe UI" charset="0"/>
              </a:rPr>
              <a:t>generalization</a:t>
            </a:r>
            <a:r>
              <a:rPr lang="zh-CN" altLang="en-US" sz="2000" dirty="0">
                <a:solidFill>
                  <a:srgbClr val="44546A">
                    <a:lumMod val="75000"/>
                  </a:srgbClr>
                </a:solidFill>
                <a:latin typeface="微软雅黑" panose="020B0503020204020204" pitchFamily="34" charset="-122"/>
                <a:ea typeface="微软雅黑" panose="020B0503020204020204" pitchFamily="34" charset="-122"/>
                <a:cs typeface="Segoe UI" charset="0"/>
              </a:rPr>
              <a:t>）。</a:t>
            </a:r>
            <a:endParaRPr lang="en-US" sz="2000" dirty="0">
              <a:latin typeface="微软雅黑" panose="020B0503020204020204" pitchFamily="34" charset="-122"/>
              <a:ea typeface="微软雅黑" panose="020B0503020204020204" pitchFamily="34" charset="-122"/>
            </a:endParaRPr>
          </a:p>
        </p:txBody>
      </p:sp>
      <p:sp>
        <p:nvSpPr>
          <p:cNvPr id="5" name="object 8">
            <a:extLst>
              <a:ext uri="{FF2B5EF4-FFF2-40B4-BE49-F238E27FC236}">
                <a16:creationId xmlns:a16="http://schemas.microsoft.com/office/drawing/2014/main" id="{3B563CE2-F88A-473C-A1FB-9163472F600A}"/>
              </a:ext>
            </a:extLst>
          </p:cNvPr>
          <p:cNvSpPr/>
          <p:nvPr/>
        </p:nvSpPr>
        <p:spPr>
          <a:xfrm>
            <a:off x="2039642" y="3945569"/>
            <a:ext cx="2133599" cy="1283208"/>
          </a:xfrm>
          <a:custGeom>
            <a:avLst/>
            <a:gdLst/>
            <a:ahLst/>
            <a:cxnLst/>
            <a:rect l="l" t="t" r="r" b="b"/>
            <a:pathLst>
              <a:path w="2133600" h="1283207">
                <a:moveTo>
                  <a:pt x="2005330" y="0"/>
                </a:moveTo>
                <a:lnTo>
                  <a:pt x="124065" y="67"/>
                </a:lnTo>
                <a:lnTo>
                  <a:pt x="82065" y="8566"/>
                </a:lnTo>
                <a:lnTo>
                  <a:pt x="46301" y="29586"/>
                </a:lnTo>
                <a:lnTo>
                  <a:pt x="19217" y="60683"/>
                </a:lnTo>
                <a:lnTo>
                  <a:pt x="3255" y="99414"/>
                </a:lnTo>
                <a:lnTo>
                  <a:pt x="0" y="128269"/>
                </a:lnTo>
                <a:lnTo>
                  <a:pt x="67" y="1159142"/>
                </a:lnTo>
                <a:lnTo>
                  <a:pt x="8566" y="1201142"/>
                </a:lnTo>
                <a:lnTo>
                  <a:pt x="29586" y="1236906"/>
                </a:lnTo>
                <a:lnTo>
                  <a:pt x="60683" y="1263990"/>
                </a:lnTo>
                <a:lnTo>
                  <a:pt x="99414" y="1279952"/>
                </a:lnTo>
                <a:lnTo>
                  <a:pt x="128269" y="1283208"/>
                </a:lnTo>
                <a:lnTo>
                  <a:pt x="2009534" y="1283140"/>
                </a:lnTo>
                <a:lnTo>
                  <a:pt x="2051534" y="1274641"/>
                </a:lnTo>
                <a:lnTo>
                  <a:pt x="2087298" y="1253621"/>
                </a:lnTo>
                <a:lnTo>
                  <a:pt x="2114382" y="1222524"/>
                </a:lnTo>
                <a:lnTo>
                  <a:pt x="2130344" y="1183793"/>
                </a:lnTo>
                <a:lnTo>
                  <a:pt x="2133599" y="1154938"/>
                </a:lnTo>
                <a:lnTo>
                  <a:pt x="2133532" y="124065"/>
                </a:lnTo>
                <a:lnTo>
                  <a:pt x="2125033" y="82065"/>
                </a:lnTo>
                <a:lnTo>
                  <a:pt x="2104013" y="46301"/>
                </a:lnTo>
                <a:lnTo>
                  <a:pt x="2072916" y="19217"/>
                </a:lnTo>
                <a:lnTo>
                  <a:pt x="2034185" y="3255"/>
                </a:lnTo>
                <a:lnTo>
                  <a:pt x="2005330" y="0"/>
                </a:lnTo>
                <a:close/>
              </a:path>
            </a:pathLst>
          </a:custGeom>
          <a:solidFill>
            <a:srgbClr val="89B8B8"/>
          </a:solidFill>
        </p:spPr>
        <p:txBody>
          <a:bodyPr wrap="square" lIns="0" tIns="0" rIns="0" bIns="0" rtlCol="0">
            <a:noAutofit/>
          </a:bodyPr>
          <a:lstStyle/>
          <a:p>
            <a:endParaRPr>
              <a:solidFill>
                <a:prstClr val="black"/>
              </a:solidFill>
              <a:latin typeface="Calibri"/>
            </a:endParaRPr>
          </a:p>
        </p:txBody>
      </p:sp>
      <p:sp>
        <p:nvSpPr>
          <p:cNvPr id="6" name="object 9">
            <a:extLst>
              <a:ext uri="{FF2B5EF4-FFF2-40B4-BE49-F238E27FC236}">
                <a16:creationId xmlns:a16="http://schemas.microsoft.com/office/drawing/2014/main" id="{996ECEF2-1B5A-4921-9631-EB3925706CB5}"/>
              </a:ext>
            </a:extLst>
          </p:cNvPr>
          <p:cNvSpPr txBox="1"/>
          <p:nvPr/>
        </p:nvSpPr>
        <p:spPr>
          <a:xfrm>
            <a:off x="2823993" y="4131751"/>
            <a:ext cx="561975" cy="332740"/>
          </a:xfrm>
          <a:prstGeom prst="rect">
            <a:avLst/>
          </a:prstGeom>
        </p:spPr>
        <p:txBody>
          <a:bodyPr vert="horz" wrap="square" lIns="0" tIns="0" rIns="0" bIns="0" rtlCol="0">
            <a:noAutofit/>
          </a:bodyPr>
          <a:lstStyle/>
          <a:p>
            <a:pPr marL="12700"/>
            <a:r>
              <a:rPr sz="2100" dirty="0">
                <a:solidFill>
                  <a:srgbClr val="FFFFFF"/>
                </a:solidFill>
                <a:latin typeface="Microsoft YaHei UI"/>
                <a:cs typeface="Microsoft YaHei UI"/>
              </a:rPr>
              <a:t>数据</a:t>
            </a:r>
            <a:endParaRPr sz="2100">
              <a:solidFill>
                <a:prstClr val="black"/>
              </a:solidFill>
              <a:latin typeface="Microsoft YaHei UI"/>
              <a:cs typeface="Microsoft YaHei UI"/>
            </a:endParaRPr>
          </a:p>
        </p:txBody>
      </p:sp>
      <p:sp>
        <p:nvSpPr>
          <p:cNvPr id="7" name="object 10">
            <a:extLst>
              <a:ext uri="{FF2B5EF4-FFF2-40B4-BE49-F238E27FC236}">
                <a16:creationId xmlns:a16="http://schemas.microsoft.com/office/drawing/2014/main" id="{53C7CAA7-6B5A-4B74-934F-5AF24C784050}"/>
              </a:ext>
            </a:extLst>
          </p:cNvPr>
          <p:cNvSpPr txBox="1"/>
          <p:nvPr/>
        </p:nvSpPr>
        <p:spPr>
          <a:xfrm>
            <a:off x="2482364" y="4702108"/>
            <a:ext cx="1245235" cy="332740"/>
          </a:xfrm>
          <a:prstGeom prst="rect">
            <a:avLst/>
          </a:prstGeom>
        </p:spPr>
        <p:txBody>
          <a:bodyPr vert="horz" wrap="square" lIns="0" tIns="0" rIns="0" bIns="0" rtlCol="0">
            <a:noAutofit/>
          </a:bodyPr>
          <a:lstStyle/>
          <a:p>
            <a:pPr marL="12700"/>
            <a:r>
              <a:rPr sz="2100" dirty="0">
                <a:solidFill>
                  <a:srgbClr val="C00000"/>
                </a:solidFill>
                <a:latin typeface="Microsoft YaHei UI"/>
                <a:cs typeface="Microsoft YaHei UI"/>
              </a:rPr>
              <a:t>（经</a:t>
            </a:r>
            <a:r>
              <a:rPr sz="2100" spc="-5" dirty="0">
                <a:solidFill>
                  <a:srgbClr val="C00000"/>
                </a:solidFill>
                <a:latin typeface="Microsoft YaHei UI"/>
                <a:cs typeface="Microsoft YaHei UI"/>
              </a:rPr>
              <a:t>验</a:t>
            </a:r>
            <a:r>
              <a:rPr sz="2100" spc="-10" dirty="0">
                <a:solidFill>
                  <a:srgbClr val="C00000"/>
                </a:solidFill>
                <a:latin typeface="Microsoft YaHei UI"/>
                <a:cs typeface="Microsoft YaHei UI"/>
              </a:rPr>
              <a:t>E</a:t>
            </a:r>
            <a:r>
              <a:rPr sz="2100" dirty="0">
                <a:solidFill>
                  <a:srgbClr val="C00000"/>
                </a:solidFill>
                <a:latin typeface="Microsoft YaHei UI"/>
                <a:cs typeface="Microsoft YaHei UI"/>
              </a:rPr>
              <a:t>）</a:t>
            </a:r>
            <a:endParaRPr sz="2100">
              <a:solidFill>
                <a:prstClr val="black"/>
              </a:solidFill>
              <a:latin typeface="Microsoft YaHei UI"/>
              <a:cs typeface="Microsoft YaHei UI"/>
            </a:endParaRPr>
          </a:p>
        </p:txBody>
      </p:sp>
      <p:sp>
        <p:nvSpPr>
          <p:cNvPr id="8" name="object 11">
            <a:extLst>
              <a:ext uri="{FF2B5EF4-FFF2-40B4-BE49-F238E27FC236}">
                <a16:creationId xmlns:a16="http://schemas.microsoft.com/office/drawing/2014/main" id="{4518CDFA-F493-4D5B-86AB-DE2FF7254A3B}"/>
              </a:ext>
            </a:extLst>
          </p:cNvPr>
          <p:cNvSpPr/>
          <p:nvPr/>
        </p:nvSpPr>
        <p:spPr>
          <a:xfrm>
            <a:off x="4386602" y="4323522"/>
            <a:ext cx="451103" cy="527304"/>
          </a:xfrm>
          <a:custGeom>
            <a:avLst/>
            <a:gdLst/>
            <a:ahLst/>
            <a:cxnLst/>
            <a:rect l="l" t="t" r="r" b="b"/>
            <a:pathLst>
              <a:path w="451103" h="527303">
                <a:moveTo>
                  <a:pt x="225551" y="0"/>
                </a:moveTo>
                <a:lnTo>
                  <a:pt x="225551" y="105410"/>
                </a:lnTo>
                <a:lnTo>
                  <a:pt x="0" y="105410"/>
                </a:lnTo>
                <a:lnTo>
                  <a:pt x="0" y="421894"/>
                </a:lnTo>
                <a:lnTo>
                  <a:pt x="225551" y="421894"/>
                </a:lnTo>
                <a:lnTo>
                  <a:pt x="225551" y="527304"/>
                </a:lnTo>
                <a:lnTo>
                  <a:pt x="451103" y="263651"/>
                </a:lnTo>
                <a:lnTo>
                  <a:pt x="225551" y="0"/>
                </a:lnTo>
                <a:close/>
              </a:path>
            </a:pathLst>
          </a:custGeom>
          <a:solidFill>
            <a:srgbClr val="83AFAF"/>
          </a:solidFill>
        </p:spPr>
        <p:txBody>
          <a:bodyPr wrap="square" lIns="0" tIns="0" rIns="0" bIns="0" rtlCol="0">
            <a:noAutofit/>
          </a:bodyPr>
          <a:lstStyle/>
          <a:p>
            <a:endParaRPr>
              <a:solidFill>
                <a:prstClr val="black"/>
              </a:solidFill>
              <a:latin typeface="Calibri"/>
            </a:endParaRPr>
          </a:p>
        </p:txBody>
      </p:sp>
      <p:sp>
        <p:nvSpPr>
          <p:cNvPr id="9" name="object 12">
            <a:extLst>
              <a:ext uri="{FF2B5EF4-FFF2-40B4-BE49-F238E27FC236}">
                <a16:creationId xmlns:a16="http://schemas.microsoft.com/office/drawing/2014/main" id="{E2F796F4-D57B-4FB3-A34C-03A6661A84AA}"/>
              </a:ext>
            </a:extLst>
          </p:cNvPr>
          <p:cNvSpPr/>
          <p:nvPr/>
        </p:nvSpPr>
        <p:spPr>
          <a:xfrm>
            <a:off x="5023634" y="3945569"/>
            <a:ext cx="2133599" cy="1283208"/>
          </a:xfrm>
          <a:custGeom>
            <a:avLst/>
            <a:gdLst/>
            <a:ahLst/>
            <a:cxnLst/>
            <a:rect l="l" t="t" r="r" b="b"/>
            <a:pathLst>
              <a:path w="2133600" h="1283207">
                <a:moveTo>
                  <a:pt x="2005330" y="0"/>
                </a:moveTo>
                <a:lnTo>
                  <a:pt x="124065" y="67"/>
                </a:lnTo>
                <a:lnTo>
                  <a:pt x="82065" y="8566"/>
                </a:lnTo>
                <a:lnTo>
                  <a:pt x="46301" y="29586"/>
                </a:lnTo>
                <a:lnTo>
                  <a:pt x="19217" y="60683"/>
                </a:lnTo>
                <a:lnTo>
                  <a:pt x="3255" y="99414"/>
                </a:lnTo>
                <a:lnTo>
                  <a:pt x="0" y="128269"/>
                </a:lnTo>
                <a:lnTo>
                  <a:pt x="67" y="1159142"/>
                </a:lnTo>
                <a:lnTo>
                  <a:pt x="8566" y="1201142"/>
                </a:lnTo>
                <a:lnTo>
                  <a:pt x="29586" y="1236906"/>
                </a:lnTo>
                <a:lnTo>
                  <a:pt x="60683" y="1263990"/>
                </a:lnTo>
                <a:lnTo>
                  <a:pt x="99414" y="1279952"/>
                </a:lnTo>
                <a:lnTo>
                  <a:pt x="128269" y="1283208"/>
                </a:lnTo>
                <a:lnTo>
                  <a:pt x="2009534" y="1283140"/>
                </a:lnTo>
                <a:lnTo>
                  <a:pt x="2051534" y="1274641"/>
                </a:lnTo>
                <a:lnTo>
                  <a:pt x="2087298" y="1253621"/>
                </a:lnTo>
                <a:lnTo>
                  <a:pt x="2114382" y="1222524"/>
                </a:lnTo>
                <a:lnTo>
                  <a:pt x="2130344" y="1183793"/>
                </a:lnTo>
                <a:lnTo>
                  <a:pt x="2133599" y="1154938"/>
                </a:lnTo>
                <a:lnTo>
                  <a:pt x="2133532" y="124065"/>
                </a:lnTo>
                <a:lnTo>
                  <a:pt x="2125033" y="82065"/>
                </a:lnTo>
                <a:lnTo>
                  <a:pt x="2104013" y="46301"/>
                </a:lnTo>
                <a:lnTo>
                  <a:pt x="2072916" y="19217"/>
                </a:lnTo>
                <a:lnTo>
                  <a:pt x="2034185" y="3255"/>
                </a:lnTo>
                <a:lnTo>
                  <a:pt x="2005330" y="0"/>
                </a:lnTo>
                <a:close/>
              </a:path>
            </a:pathLst>
          </a:custGeom>
          <a:solidFill>
            <a:srgbClr val="89B8B8"/>
          </a:solidFill>
        </p:spPr>
        <p:txBody>
          <a:bodyPr wrap="square" lIns="0" tIns="0" rIns="0" bIns="0" rtlCol="0">
            <a:noAutofit/>
          </a:bodyPr>
          <a:lstStyle/>
          <a:p>
            <a:endParaRPr>
              <a:solidFill>
                <a:prstClr val="black"/>
              </a:solidFill>
              <a:latin typeface="Calibri"/>
            </a:endParaRPr>
          </a:p>
        </p:txBody>
      </p:sp>
      <p:sp>
        <p:nvSpPr>
          <p:cNvPr id="10" name="object 13">
            <a:extLst>
              <a:ext uri="{FF2B5EF4-FFF2-40B4-BE49-F238E27FC236}">
                <a16:creationId xmlns:a16="http://schemas.microsoft.com/office/drawing/2014/main" id="{45248C60-2521-429E-B22D-7C727B364849}"/>
              </a:ext>
            </a:extLst>
          </p:cNvPr>
          <p:cNvSpPr txBox="1"/>
          <p:nvPr/>
        </p:nvSpPr>
        <p:spPr>
          <a:xfrm>
            <a:off x="5541285" y="4131751"/>
            <a:ext cx="1098550" cy="332740"/>
          </a:xfrm>
          <a:prstGeom prst="rect">
            <a:avLst/>
          </a:prstGeom>
        </p:spPr>
        <p:txBody>
          <a:bodyPr vert="horz" wrap="square" lIns="0" tIns="0" rIns="0" bIns="0" rtlCol="0">
            <a:noAutofit/>
          </a:bodyPr>
          <a:lstStyle/>
          <a:p>
            <a:pPr marL="12700"/>
            <a:r>
              <a:rPr sz="2100" dirty="0">
                <a:solidFill>
                  <a:srgbClr val="FFFFFF"/>
                </a:solidFill>
                <a:latin typeface="Microsoft YaHei UI"/>
                <a:cs typeface="Microsoft YaHei UI"/>
              </a:rPr>
              <a:t>学习算法</a:t>
            </a:r>
            <a:endParaRPr sz="2100">
              <a:solidFill>
                <a:prstClr val="black"/>
              </a:solidFill>
              <a:latin typeface="Microsoft YaHei UI"/>
              <a:cs typeface="Microsoft YaHei UI"/>
            </a:endParaRPr>
          </a:p>
        </p:txBody>
      </p:sp>
      <p:sp>
        <p:nvSpPr>
          <p:cNvPr id="11" name="object 14">
            <a:extLst>
              <a:ext uri="{FF2B5EF4-FFF2-40B4-BE49-F238E27FC236}">
                <a16:creationId xmlns:a16="http://schemas.microsoft.com/office/drawing/2014/main" id="{58FC1653-0093-47E2-A5B5-C3B5069DD8C6}"/>
              </a:ext>
            </a:extLst>
          </p:cNvPr>
          <p:cNvSpPr txBox="1"/>
          <p:nvPr/>
        </p:nvSpPr>
        <p:spPr>
          <a:xfrm>
            <a:off x="5465085" y="4702108"/>
            <a:ext cx="1250950" cy="332740"/>
          </a:xfrm>
          <a:prstGeom prst="rect">
            <a:avLst/>
          </a:prstGeom>
        </p:spPr>
        <p:txBody>
          <a:bodyPr vert="horz" wrap="square" lIns="0" tIns="0" rIns="0" bIns="0" rtlCol="0">
            <a:noAutofit/>
          </a:bodyPr>
          <a:lstStyle/>
          <a:p>
            <a:pPr marL="12700"/>
            <a:r>
              <a:rPr sz="2100" dirty="0">
                <a:solidFill>
                  <a:srgbClr val="C00000"/>
                </a:solidFill>
                <a:latin typeface="Microsoft YaHei UI"/>
                <a:cs typeface="Microsoft YaHei UI"/>
              </a:rPr>
              <a:t>（任务</a:t>
            </a:r>
            <a:r>
              <a:rPr sz="2100" spc="-10" dirty="0">
                <a:solidFill>
                  <a:srgbClr val="C00000"/>
                </a:solidFill>
                <a:latin typeface="Microsoft YaHei UI"/>
                <a:cs typeface="Microsoft YaHei UI"/>
              </a:rPr>
              <a:t>T</a:t>
            </a:r>
            <a:r>
              <a:rPr sz="2100" dirty="0">
                <a:solidFill>
                  <a:srgbClr val="C00000"/>
                </a:solidFill>
                <a:latin typeface="Microsoft YaHei UI"/>
                <a:cs typeface="Microsoft YaHei UI"/>
              </a:rPr>
              <a:t>）</a:t>
            </a:r>
            <a:endParaRPr sz="2100">
              <a:solidFill>
                <a:prstClr val="black"/>
              </a:solidFill>
              <a:latin typeface="Microsoft YaHei UI"/>
              <a:cs typeface="Microsoft YaHei UI"/>
            </a:endParaRPr>
          </a:p>
        </p:txBody>
      </p:sp>
      <p:sp>
        <p:nvSpPr>
          <p:cNvPr id="12" name="object 15">
            <a:extLst>
              <a:ext uri="{FF2B5EF4-FFF2-40B4-BE49-F238E27FC236}">
                <a16:creationId xmlns:a16="http://schemas.microsoft.com/office/drawing/2014/main" id="{3B325DA0-C8FF-4496-8AA3-55D2ED66BE67}"/>
              </a:ext>
            </a:extLst>
          </p:cNvPr>
          <p:cNvSpPr/>
          <p:nvPr/>
        </p:nvSpPr>
        <p:spPr>
          <a:xfrm>
            <a:off x="7373642" y="4323522"/>
            <a:ext cx="451103" cy="527304"/>
          </a:xfrm>
          <a:custGeom>
            <a:avLst/>
            <a:gdLst/>
            <a:ahLst/>
            <a:cxnLst/>
            <a:rect l="l" t="t" r="r" b="b"/>
            <a:pathLst>
              <a:path w="451103" h="527303">
                <a:moveTo>
                  <a:pt x="225551" y="0"/>
                </a:moveTo>
                <a:lnTo>
                  <a:pt x="225551" y="105410"/>
                </a:lnTo>
                <a:lnTo>
                  <a:pt x="0" y="105410"/>
                </a:lnTo>
                <a:lnTo>
                  <a:pt x="0" y="421894"/>
                </a:lnTo>
                <a:lnTo>
                  <a:pt x="225551" y="421894"/>
                </a:lnTo>
                <a:lnTo>
                  <a:pt x="225551" y="527304"/>
                </a:lnTo>
                <a:lnTo>
                  <a:pt x="451103" y="263651"/>
                </a:lnTo>
                <a:lnTo>
                  <a:pt x="225551" y="0"/>
                </a:lnTo>
                <a:close/>
              </a:path>
            </a:pathLst>
          </a:custGeom>
          <a:solidFill>
            <a:srgbClr val="CFDFDF"/>
          </a:solidFill>
        </p:spPr>
        <p:txBody>
          <a:bodyPr wrap="square" lIns="0" tIns="0" rIns="0" bIns="0" rtlCol="0">
            <a:noAutofit/>
          </a:bodyPr>
          <a:lstStyle/>
          <a:p>
            <a:endParaRPr>
              <a:solidFill>
                <a:prstClr val="black"/>
              </a:solidFill>
              <a:latin typeface="Calibri"/>
            </a:endParaRPr>
          </a:p>
        </p:txBody>
      </p:sp>
      <p:sp>
        <p:nvSpPr>
          <p:cNvPr id="13" name="object 16">
            <a:extLst>
              <a:ext uri="{FF2B5EF4-FFF2-40B4-BE49-F238E27FC236}">
                <a16:creationId xmlns:a16="http://schemas.microsoft.com/office/drawing/2014/main" id="{00427172-F3DE-4C96-ADD0-00FA52D8EB65}"/>
              </a:ext>
            </a:extLst>
          </p:cNvPr>
          <p:cNvSpPr/>
          <p:nvPr/>
        </p:nvSpPr>
        <p:spPr>
          <a:xfrm>
            <a:off x="8013721" y="3945569"/>
            <a:ext cx="2133600" cy="1283208"/>
          </a:xfrm>
          <a:custGeom>
            <a:avLst/>
            <a:gdLst/>
            <a:ahLst/>
            <a:cxnLst/>
            <a:rect l="l" t="t" r="r" b="b"/>
            <a:pathLst>
              <a:path w="2133600" h="1283207">
                <a:moveTo>
                  <a:pt x="2005329" y="0"/>
                </a:moveTo>
                <a:lnTo>
                  <a:pt x="124065" y="67"/>
                </a:lnTo>
                <a:lnTo>
                  <a:pt x="82065" y="8566"/>
                </a:lnTo>
                <a:lnTo>
                  <a:pt x="46301" y="29586"/>
                </a:lnTo>
                <a:lnTo>
                  <a:pt x="19217" y="60683"/>
                </a:lnTo>
                <a:lnTo>
                  <a:pt x="3255" y="99414"/>
                </a:lnTo>
                <a:lnTo>
                  <a:pt x="0" y="128269"/>
                </a:lnTo>
                <a:lnTo>
                  <a:pt x="67" y="1159142"/>
                </a:lnTo>
                <a:lnTo>
                  <a:pt x="8566" y="1201142"/>
                </a:lnTo>
                <a:lnTo>
                  <a:pt x="29586" y="1236906"/>
                </a:lnTo>
                <a:lnTo>
                  <a:pt x="60683" y="1263990"/>
                </a:lnTo>
                <a:lnTo>
                  <a:pt x="99414" y="1279952"/>
                </a:lnTo>
                <a:lnTo>
                  <a:pt x="128270" y="1283208"/>
                </a:lnTo>
                <a:lnTo>
                  <a:pt x="2009534" y="1283140"/>
                </a:lnTo>
                <a:lnTo>
                  <a:pt x="2051534" y="1274641"/>
                </a:lnTo>
                <a:lnTo>
                  <a:pt x="2087298" y="1253621"/>
                </a:lnTo>
                <a:lnTo>
                  <a:pt x="2114382" y="1222524"/>
                </a:lnTo>
                <a:lnTo>
                  <a:pt x="2130344" y="1183793"/>
                </a:lnTo>
                <a:lnTo>
                  <a:pt x="2133600" y="1154938"/>
                </a:lnTo>
                <a:lnTo>
                  <a:pt x="2133532" y="124065"/>
                </a:lnTo>
                <a:lnTo>
                  <a:pt x="2125033" y="82065"/>
                </a:lnTo>
                <a:lnTo>
                  <a:pt x="2104013" y="46301"/>
                </a:lnTo>
                <a:lnTo>
                  <a:pt x="2072916" y="19217"/>
                </a:lnTo>
                <a:lnTo>
                  <a:pt x="2034185" y="3255"/>
                </a:lnTo>
                <a:lnTo>
                  <a:pt x="2005329" y="0"/>
                </a:lnTo>
                <a:close/>
              </a:path>
            </a:pathLst>
          </a:custGeom>
          <a:solidFill>
            <a:srgbClr val="89B8B8"/>
          </a:solidFill>
        </p:spPr>
        <p:txBody>
          <a:bodyPr wrap="square" lIns="0" tIns="0" rIns="0" bIns="0" rtlCol="0">
            <a:noAutofit/>
          </a:bodyPr>
          <a:lstStyle/>
          <a:p>
            <a:endParaRPr>
              <a:solidFill>
                <a:prstClr val="black"/>
              </a:solidFill>
              <a:latin typeface="Calibri"/>
            </a:endParaRPr>
          </a:p>
        </p:txBody>
      </p:sp>
      <p:sp>
        <p:nvSpPr>
          <p:cNvPr id="14" name="object 17">
            <a:extLst>
              <a:ext uri="{FF2B5EF4-FFF2-40B4-BE49-F238E27FC236}">
                <a16:creationId xmlns:a16="http://schemas.microsoft.com/office/drawing/2014/main" id="{8989FD0C-8E0D-4DAD-B59A-9BD9862D5DA7}"/>
              </a:ext>
            </a:extLst>
          </p:cNvPr>
          <p:cNvSpPr txBox="1"/>
          <p:nvPr/>
        </p:nvSpPr>
        <p:spPr>
          <a:xfrm>
            <a:off x="8799597" y="4131751"/>
            <a:ext cx="561975" cy="332740"/>
          </a:xfrm>
          <a:prstGeom prst="rect">
            <a:avLst/>
          </a:prstGeom>
        </p:spPr>
        <p:txBody>
          <a:bodyPr vert="horz" wrap="square" lIns="0" tIns="0" rIns="0" bIns="0" rtlCol="0">
            <a:noAutofit/>
          </a:bodyPr>
          <a:lstStyle/>
          <a:p>
            <a:pPr marL="12700"/>
            <a:r>
              <a:rPr sz="2100" dirty="0">
                <a:solidFill>
                  <a:srgbClr val="FFFFFF"/>
                </a:solidFill>
                <a:latin typeface="Microsoft YaHei UI"/>
                <a:cs typeface="Microsoft YaHei UI"/>
              </a:rPr>
              <a:t>理解</a:t>
            </a:r>
            <a:endParaRPr sz="2100">
              <a:solidFill>
                <a:prstClr val="black"/>
              </a:solidFill>
              <a:latin typeface="Microsoft YaHei UI"/>
              <a:cs typeface="Microsoft YaHei UI"/>
            </a:endParaRPr>
          </a:p>
        </p:txBody>
      </p:sp>
      <p:sp>
        <p:nvSpPr>
          <p:cNvPr id="15" name="object 18">
            <a:extLst>
              <a:ext uri="{FF2B5EF4-FFF2-40B4-BE49-F238E27FC236}">
                <a16:creationId xmlns:a16="http://schemas.microsoft.com/office/drawing/2014/main" id="{A033DB45-D8F1-4A1A-9B53-71DCC00FE700}"/>
              </a:ext>
            </a:extLst>
          </p:cNvPr>
          <p:cNvSpPr txBox="1"/>
          <p:nvPr/>
        </p:nvSpPr>
        <p:spPr>
          <a:xfrm>
            <a:off x="8449078" y="4702108"/>
            <a:ext cx="1263015" cy="332740"/>
          </a:xfrm>
          <a:prstGeom prst="rect">
            <a:avLst/>
          </a:prstGeom>
        </p:spPr>
        <p:txBody>
          <a:bodyPr vert="horz" wrap="square" lIns="0" tIns="0" rIns="0" bIns="0" rtlCol="0">
            <a:noAutofit/>
          </a:bodyPr>
          <a:lstStyle/>
          <a:p>
            <a:pPr marL="12700"/>
            <a:r>
              <a:rPr sz="2100" dirty="0">
                <a:solidFill>
                  <a:srgbClr val="C00000"/>
                </a:solidFill>
                <a:latin typeface="Microsoft YaHei UI"/>
                <a:cs typeface="Microsoft YaHei UI"/>
              </a:rPr>
              <a:t>（度量P）</a:t>
            </a:r>
            <a:endParaRPr sz="2100">
              <a:solidFill>
                <a:prstClr val="black"/>
              </a:solidFill>
              <a:latin typeface="Microsoft YaHei UI"/>
              <a:cs typeface="Microsoft YaHei UI"/>
            </a:endParaRPr>
          </a:p>
        </p:txBody>
      </p:sp>
    </p:spTree>
    <p:extLst>
      <p:ext uri="{BB962C8B-B14F-4D97-AF65-F5344CB8AC3E}">
        <p14:creationId xmlns:p14="http://schemas.microsoft.com/office/powerpoint/2010/main" val="242218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7">
            <a:extLst>
              <a:ext uri="{FF2B5EF4-FFF2-40B4-BE49-F238E27FC236}">
                <a16:creationId xmlns:a16="http://schemas.microsoft.com/office/drawing/2014/main" id="{D0333936-9801-4A04-91E5-9EE0A62DF92B}"/>
              </a:ext>
            </a:extLst>
          </p:cNvPr>
          <p:cNvSpPr txBox="1"/>
          <p:nvPr/>
        </p:nvSpPr>
        <p:spPr>
          <a:xfrm>
            <a:off x="419100" y="1482263"/>
            <a:ext cx="11003915" cy="4408328"/>
          </a:xfrm>
          <a:prstGeom prst="rect">
            <a:avLst/>
          </a:prstGeom>
        </p:spPr>
        <p:txBody>
          <a:bodyPr vert="horz" wrap="square" lIns="0" tIns="0" rIns="0" bIns="0" rtlCol="0">
            <a:noAutofit/>
          </a:bodyPr>
          <a:lstStyle/>
          <a:p>
            <a:pPr marL="314325" marR="12700" indent="-302260">
              <a:lnSpc>
                <a:spcPct val="140000"/>
              </a:lnSpc>
              <a:buFont typeface="+mj-lt"/>
              <a:buAutoNum type="arabicPeriod"/>
              <a:tabLst>
                <a:tab pos="314325" algn="l"/>
              </a:tabLst>
            </a:pPr>
            <a:r>
              <a:rPr sz="2000" b="1" spc="20" dirty="0" err="1">
                <a:latin typeface="微软雅黑" panose="020B0503020204020204" pitchFamily="34" charset="-122"/>
                <a:ea typeface="微软雅黑" panose="020B0503020204020204" pitchFamily="34" charset="-122"/>
                <a:cs typeface="Microsoft YaHei UI"/>
              </a:rPr>
              <a:t>监督学习</a:t>
            </a:r>
            <a:r>
              <a:rPr sz="2000" b="1" spc="20" dirty="0">
                <a:latin typeface="微软雅黑" panose="020B0503020204020204" pitchFamily="34" charset="-122"/>
                <a:ea typeface="微软雅黑" panose="020B0503020204020204" pitchFamily="34" charset="-122"/>
                <a:cs typeface="Microsoft YaHei UI"/>
              </a:rPr>
              <a:t>：</a:t>
            </a:r>
            <a:r>
              <a:rPr lang="zh-CN" altLang="en-US" sz="2000" spc="20" dirty="0">
                <a:latin typeface="微软雅黑" panose="020B0503020204020204" pitchFamily="34" charset="-122"/>
                <a:ea typeface="微软雅黑" panose="020B0503020204020204" pitchFamily="34" charset="-122"/>
                <a:cs typeface="Microsoft YaHei UI"/>
              </a:rPr>
              <a:t>我们从一个数据集（</a:t>
            </a:r>
            <a:r>
              <a:rPr lang="en-US" altLang="zh-CN" sz="2000" spc="20" dirty="0">
                <a:latin typeface="微软雅黑" panose="020B0503020204020204" pitchFamily="34" charset="-122"/>
                <a:ea typeface="微软雅黑" panose="020B0503020204020204" pitchFamily="34" charset="-122"/>
                <a:cs typeface="Microsoft YaHei UI"/>
              </a:rPr>
              <a:t>data set</a:t>
            </a:r>
            <a:r>
              <a:rPr lang="zh-CN" altLang="en-US" sz="2000" spc="20" dirty="0">
                <a:latin typeface="微软雅黑" panose="020B0503020204020204" pitchFamily="34" charset="-122"/>
                <a:ea typeface="微软雅黑" panose="020B0503020204020204" pitchFamily="34" charset="-122"/>
                <a:cs typeface="Microsoft YaHei UI"/>
              </a:rPr>
              <a:t>）开始，其中包含对输出结果的正确标签（</a:t>
            </a:r>
            <a:r>
              <a:rPr lang="en-US" altLang="zh-CN" sz="2000" spc="20" dirty="0">
                <a:latin typeface="微软雅黑" panose="020B0503020204020204" pitchFamily="34" charset="-122"/>
                <a:ea typeface="微软雅黑" panose="020B0503020204020204" pitchFamily="34" charset="-122"/>
                <a:cs typeface="Microsoft YaHei UI"/>
              </a:rPr>
              <a:t>label</a:t>
            </a:r>
            <a:r>
              <a:rPr lang="zh-CN" altLang="en-US" sz="2000" spc="20" dirty="0">
                <a:latin typeface="微软雅黑" panose="020B0503020204020204" pitchFamily="34" charset="-122"/>
                <a:ea typeface="微软雅黑" panose="020B0503020204020204" pitchFamily="34" charset="-122"/>
                <a:cs typeface="Microsoft YaHei UI"/>
              </a:rPr>
              <a:t>），</a:t>
            </a:r>
            <a:r>
              <a:rPr sz="2000" spc="20" dirty="0" err="1">
                <a:latin typeface="微软雅黑" panose="020B0503020204020204" pitchFamily="34" charset="-122"/>
                <a:ea typeface="微软雅黑" panose="020B0503020204020204" pitchFamily="34" charset="-122"/>
                <a:cs typeface="Microsoft YaHei UI"/>
              </a:rPr>
              <a:t>训练学习得到一个最优模型，使其达到所要求性能</a:t>
            </a:r>
            <a:r>
              <a:rPr lang="zh-CN" altLang="en-US" sz="2000" spc="20" dirty="0">
                <a:latin typeface="微软雅黑" panose="020B0503020204020204" pitchFamily="34" charset="-122"/>
                <a:ea typeface="微软雅黑" panose="020B0503020204020204" pitchFamily="34" charset="-122"/>
                <a:cs typeface="Microsoft YaHei UI"/>
              </a:rPr>
              <a:t>。</a:t>
            </a:r>
            <a:r>
              <a:rPr sz="2000" spc="20" dirty="0" err="1">
                <a:latin typeface="微软雅黑" panose="020B0503020204020204" pitchFamily="34" charset="-122"/>
                <a:ea typeface="微软雅黑" panose="020B0503020204020204" pitchFamily="34" charset="-122"/>
                <a:cs typeface="Microsoft YaHei UI"/>
              </a:rPr>
              <a:t>再利用这个模型，所有</a:t>
            </a:r>
            <a:r>
              <a:rPr lang="zh-CN" altLang="en-US" sz="2000" spc="20" dirty="0">
                <a:latin typeface="微软雅黑" panose="020B0503020204020204" pitchFamily="34" charset="-122"/>
                <a:ea typeface="微软雅黑" panose="020B0503020204020204" pitchFamily="34" charset="-122"/>
                <a:cs typeface="Microsoft YaHei UI"/>
              </a:rPr>
              <a:t>新的</a:t>
            </a:r>
            <a:r>
              <a:rPr sz="2000" spc="20" dirty="0" err="1">
                <a:latin typeface="微软雅黑" panose="020B0503020204020204" pitchFamily="34" charset="-122"/>
                <a:ea typeface="微软雅黑" panose="020B0503020204020204" pitchFamily="34" charset="-122"/>
                <a:cs typeface="Microsoft YaHei UI"/>
              </a:rPr>
              <a:t>输入</a:t>
            </a:r>
            <a:r>
              <a:rPr lang="zh-CN" altLang="en-US" sz="2000" spc="20" dirty="0">
                <a:latin typeface="微软雅黑" panose="020B0503020204020204" pitchFamily="34" charset="-122"/>
                <a:ea typeface="微软雅黑" panose="020B0503020204020204" pitchFamily="34" charset="-122"/>
                <a:cs typeface="Microsoft YaHei UI"/>
              </a:rPr>
              <a:t>可以得到预期性能</a:t>
            </a:r>
            <a:r>
              <a:rPr sz="2000" spc="20" dirty="0" err="1">
                <a:latin typeface="微软雅黑" panose="020B0503020204020204" pitchFamily="34" charset="-122"/>
                <a:ea typeface="微软雅黑" panose="020B0503020204020204" pitchFamily="34" charset="-122"/>
                <a:cs typeface="Microsoft YaHei UI"/>
              </a:rPr>
              <a:t>的输出</a:t>
            </a:r>
            <a:r>
              <a:rPr sz="2000" spc="20" dirty="0">
                <a:latin typeface="微软雅黑" panose="020B0503020204020204" pitchFamily="34" charset="-122"/>
                <a:ea typeface="微软雅黑" panose="020B0503020204020204" pitchFamily="34" charset="-122"/>
                <a:cs typeface="Microsoft YaHei UI"/>
              </a:rPr>
              <a:t>。</a:t>
            </a:r>
            <a:endParaRPr lang="en-US" sz="2000" spc="20" dirty="0">
              <a:latin typeface="微软雅黑" panose="020B0503020204020204" pitchFamily="34" charset="-122"/>
              <a:ea typeface="微软雅黑" panose="020B0503020204020204" pitchFamily="34" charset="-122"/>
              <a:cs typeface="Microsoft YaHei UI"/>
            </a:endParaRPr>
          </a:p>
          <a:p>
            <a:pPr marL="228600" indent="-228600">
              <a:lnSpc>
                <a:spcPts val="600"/>
              </a:lnSpc>
              <a:spcBef>
                <a:spcPts val="48"/>
              </a:spcBef>
              <a:buFont typeface="+mj-lt"/>
              <a:buAutoNum type="arabicPeriod"/>
            </a:pPr>
            <a:endParaRPr sz="700" dirty="0">
              <a:latin typeface="微软雅黑" panose="020B0503020204020204" pitchFamily="34" charset="-122"/>
              <a:ea typeface="微软雅黑" panose="020B0503020204020204" pitchFamily="34" charset="-122"/>
            </a:endParaRPr>
          </a:p>
          <a:p>
            <a:pPr marL="314325" marR="12700" indent="-302260">
              <a:lnSpc>
                <a:spcPct val="140000"/>
              </a:lnSpc>
              <a:buFont typeface="+mj-lt"/>
              <a:buAutoNum type="arabicPeriod"/>
              <a:tabLst>
                <a:tab pos="314325" algn="l"/>
              </a:tabLst>
            </a:pPr>
            <a:r>
              <a:rPr sz="2000" b="1" spc="20" dirty="0" err="1">
                <a:latin typeface="微软雅黑" panose="020B0503020204020204" pitchFamily="34" charset="-122"/>
                <a:ea typeface="微软雅黑" panose="020B0503020204020204" pitchFamily="34" charset="-122"/>
                <a:cs typeface="Microsoft YaHei UI"/>
              </a:rPr>
              <a:t>无监</a:t>
            </a:r>
            <a:r>
              <a:rPr sz="2000" b="1" spc="-10" dirty="0" err="1">
                <a:latin typeface="微软雅黑" panose="020B0503020204020204" pitchFamily="34" charset="-122"/>
                <a:ea typeface="微软雅黑" panose="020B0503020204020204" pitchFamily="34" charset="-122"/>
                <a:cs typeface="Microsoft YaHei UI"/>
              </a:rPr>
              <a:t>督</a:t>
            </a:r>
            <a:r>
              <a:rPr sz="2000" b="1" spc="15" dirty="0" err="1">
                <a:latin typeface="微软雅黑" panose="020B0503020204020204" pitchFamily="34" charset="-122"/>
                <a:ea typeface="微软雅黑" panose="020B0503020204020204" pitchFamily="34" charset="-122"/>
                <a:cs typeface="Microsoft YaHei UI"/>
              </a:rPr>
              <a:t>学</a:t>
            </a:r>
            <a:r>
              <a:rPr sz="2000" b="1" spc="0" dirty="0" err="1">
                <a:latin typeface="微软雅黑" panose="020B0503020204020204" pitchFamily="34" charset="-122"/>
                <a:ea typeface="微软雅黑" panose="020B0503020204020204" pitchFamily="34" charset="-122"/>
                <a:cs typeface="Microsoft YaHei UI"/>
              </a:rPr>
              <a:t>习</a:t>
            </a:r>
            <a:r>
              <a:rPr sz="2000" spc="0" dirty="0" err="1">
                <a:latin typeface="微软雅黑" panose="020B0503020204020204" pitchFamily="34" charset="-122"/>
                <a:ea typeface="微软雅黑" panose="020B0503020204020204" pitchFamily="34" charset="-122"/>
                <a:cs typeface="Microsoft YaHei UI"/>
              </a:rPr>
              <a:t>：</a:t>
            </a:r>
            <a:r>
              <a:rPr sz="2000" spc="15" dirty="0" err="1">
                <a:latin typeface="微软雅黑" panose="020B0503020204020204" pitchFamily="34" charset="-122"/>
                <a:ea typeface="微软雅黑" panose="020B0503020204020204" pitchFamily="34" charset="-122"/>
                <a:cs typeface="Microsoft YaHei UI"/>
              </a:rPr>
              <a:t>对</a:t>
            </a:r>
            <a:r>
              <a:rPr sz="2000" spc="0" dirty="0" err="1">
                <a:latin typeface="微软雅黑" panose="020B0503020204020204" pitchFamily="34" charset="-122"/>
                <a:ea typeface="微软雅黑" panose="020B0503020204020204" pitchFamily="34" charset="-122"/>
                <a:cs typeface="Microsoft YaHei UI"/>
              </a:rPr>
              <a:t>于没</a:t>
            </a:r>
            <a:r>
              <a:rPr sz="2000" spc="-10" dirty="0" err="1">
                <a:latin typeface="微软雅黑" panose="020B0503020204020204" pitchFamily="34" charset="-122"/>
                <a:ea typeface="微软雅黑" panose="020B0503020204020204" pitchFamily="34" charset="-122"/>
                <a:cs typeface="Microsoft YaHei UI"/>
              </a:rPr>
              <a:t>有</a:t>
            </a:r>
            <a:r>
              <a:rPr sz="2000" spc="15" dirty="0" err="1">
                <a:latin typeface="微软雅黑" panose="020B0503020204020204" pitchFamily="34" charset="-122"/>
                <a:ea typeface="微软雅黑" panose="020B0503020204020204" pitchFamily="34" charset="-122"/>
                <a:cs typeface="Microsoft YaHei UI"/>
              </a:rPr>
              <a:t>标</a:t>
            </a:r>
            <a:r>
              <a:rPr lang="zh-CN" altLang="en-US" sz="2000" spc="0" dirty="0">
                <a:latin typeface="微软雅黑" panose="020B0503020204020204" pitchFamily="34" charset="-122"/>
                <a:ea typeface="微软雅黑" panose="020B0503020204020204" pitchFamily="34" charset="-122"/>
                <a:cs typeface="Microsoft YaHei UI"/>
              </a:rPr>
              <a:t>签</a:t>
            </a:r>
            <a:r>
              <a:rPr sz="2000" spc="15" dirty="0" err="1">
                <a:latin typeface="微软雅黑" panose="020B0503020204020204" pitchFamily="34" charset="-122"/>
                <a:ea typeface="微软雅黑" panose="020B0503020204020204" pitchFamily="34" charset="-122"/>
                <a:cs typeface="Microsoft YaHei UI"/>
              </a:rPr>
              <a:t>的</a:t>
            </a:r>
            <a:r>
              <a:rPr sz="2000" spc="0" dirty="0" err="1">
                <a:latin typeface="微软雅黑" panose="020B0503020204020204" pitchFamily="34" charset="-122"/>
                <a:ea typeface="微软雅黑" panose="020B0503020204020204" pitchFamily="34" charset="-122"/>
                <a:cs typeface="Microsoft YaHei UI"/>
              </a:rPr>
              <a:t>样本</a:t>
            </a:r>
            <a:r>
              <a:rPr sz="2000" spc="-5" dirty="0">
                <a:latin typeface="微软雅黑" panose="020B0503020204020204" pitchFamily="34" charset="-122"/>
                <a:ea typeface="微软雅黑" panose="020B0503020204020204" pitchFamily="34" charset="-122"/>
                <a:cs typeface="Microsoft YaHei UI"/>
              </a:rPr>
              <a:t>，</a:t>
            </a:r>
            <a:r>
              <a:rPr lang="zh-CN" altLang="en-US" sz="2000" spc="-5" dirty="0">
                <a:latin typeface="微软雅黑" panose="020B0503020204020204" pitchFamily="34" charset="-122"/>
                <a:ea typeface="微软雅黑" panose="020B0503020204020204" pitchFamily="34" charset="-122"/>
                <a:cs typeface="Microsoft YaHei UI"/>
              </a:rPr>
              <a:t>学习算法可以</a:t>
            </a:r>
            <a:r>
              <a:rPr sz="2000" spc="45" dirty="0" err="1">
                <a:latin typeface="微软雅黑" panose="020B0503020204020204" pitchFamily="34" charset="-122"/>
                <a:ea typeface="微软雅黑" panose="020B0503020204020204" pitchFamily="34" charset="-122"/>
                <a:cs typeface="Microsoft YaHei UI"/>
              </a:rPr>
              <a:t>把</a:t>
            </a:r>
            <a:r>
              <a:rPr sz="2000" spc="25" dirty="0" err="1">
                <a:latin typeface="微软雅黑" panose="020B0503020204020204" pitchFamily="34" charset="-122"/>
                <a:ea typeface="微软雅黑" panose="020B0503020204020204" pitchFamily="34" charset="-122"/>
                <a:cs typeface="Microsoft YaHei UI"/>
              </a:rPr>
              <a:t>相似度高的东西</a:t>
            </a:r>
            <a:r>
              <a:rPr sz="2000" spc="45" dirty="0" err="1">
                <a:latin typeface="微软雅黑" panose="020B0503020204020204" pitchFamily="34" charset="-122"/>
                <a:ea typeface="微软雅黑" panose="020B0503020204020204" pitchFamily="34" charset="-122"/>
                <a:cs typeface="Microsoft YaHei UI"/>
              </a:rPr>
              <a:t>放</a:t>
            </a:r>
            <a:r>
              <a:rPr sz="2000" spc="25" dirty="0" err="1">
                <a:latin typeface="微软雅黑" panose="020B0503020204020204" pitchFamily="34" charset="-122"/>
                <a:ea typeface="微软雅黑" panose="020B0503020204020204" pitchFamily="34" charset="-122"/>
                <a:cs typeface="Microsoft YaHei UI"/>
              </a:rPr>
              <a:t>在一</a:t>
            </a:r>
            <a:r>
              <a:rPr sz="2000" spc="15" dirty="0" err="1">
                <a:latin typeface="微软雅黑" panose="020B0503020204020204" pitchFamily="34" charset="-122"/>
                <a:ea typeface="微软雅黑" panose="020B0503020204020204" pitchFamily="34" charset="-122"/>
                <a:cs typeface="Microsoft YaHei UI"/>
              </a:rPr>
              <a:t>起</a:t>
            </a:r>
            <a:r>
              <a:rPr lang="zh-CN" altLang="en-US" sz="2000" spc="15" dirty="0">
                <a:latin typeface="微软雅黑" panose="020B0503020204020204" pitchFamily="34" charset="-122"/>
                <a:ea typeface="微软雅黑" panose="020B0503020204020204" pitchFamily="34" charset="-122"/>
                <a:cs typeface="Microsoft YaHei UI"/>
              </a:rPr>
              <a:t>（聚类）</a:t>
            </a:r>
            <a:r>
              <a:rPr lang="zh-CN" altLang="en-US" sz="2000" spc="20" dirty="0">
                <a:latin typeface="微软雅黑" panose="020B0503020204020204" pitchFamily="34" charset="-122"/>
                <a:ea typeface="微软雅黑" panose="020B0503020204020204" pitchFamily="34" charset="-122"/>
                <a:cs typeface="Microsoft YaHei UI"/>
              </a:rPr>
              <a:t>。</a:t>
            </a:r>
            <a:r>
              <a:rPr sz="2000" spc="45" dirty="0" err="1">
                <a:latin typeface="微软雅黑" panose="020B0503020204020204" pitchFamily="34" charset="-122"/>
                <a:ea typeface="微软雅黑" panose="020B0503020204020204" pitchFamily="34" charset="-122"/>
                <a:cs typeface="Microsoft YaHei UI"/>
              </a:rPr>
              <a:t>对</a:t>
            </a:r>
            <a:r>
              <a:rPr sz="2000" spc="20" dirty="0" err="1">
                <a:latin typeface="微软雅黑" panose="020B0503020204020204" pitchFamily="34" charset="-122"/>
                <a:ea typeface="微软雅黑" panose="020B0503020204020204" pitchFamily="34" charset="-122"/>
                <a:cs typeface="Microsoft YaHei UI"/>
              </a:rPr>
              <a:t>于新来的样</a:t>
            </a:r>
            <a:r>
              <a:rPr sz="2000" spc="35" dirty="0" err="1">
                <a:latin typeface="微软雅黑" panose="020B0503020204020204" pitchFamily="34" charset="-122"/>
                <a:ea typeface="微软雅黑" panose="020B0503020204020204" pitchFamily="34" charset="-122"/>
                <a:cs typeface="Microsoft YaHei UI"/>
              </a:rPr>
              <a:t>本</a:t>
            </a:r>
            <a:r>
              <a:rPr sz="2000" spc="25" dirty="0" err="1">
                <a:latin typeface="微软雅黑" panose="020B0503020204020204" pitchFamily="34" charset="-122"/>
                <a:ea typeface="微软雅黑" panose="020B0503020204020204" pitchFamily="34" charset="-122"/>
                <a:cs typeface="Microsoft YaHei UI"/>
              </a:rPr>
              <a:t>，</a:t>
            </a:r>
            <a:r>
              <a:rPr sz="2000" spc="45" dirty="0" err="1">
                <a:latin typeface="微软雅黑" panose="020B0503020204020204" pitchFamily="34" charset="-122"/>
                <a:ea typeface="微软雅黑" panose="020B0503020204020204" pitchFamily="34" charset="-122"/>
                <a:cs typeface="Microsoft YaHei UI"/>
              </a:rPr>
              <a:t>计</a:t>
            </a:r>
            <a:r>
              <a:rPr sz="2000" spc="20" dirty="0" err="1">
                <a:latin typeface="微软雅黑" panose="020B0503020204020204" pitchFamily="34" charset="-122"/>
                <a:ea typeface="微软雅黑" panose="020B0503020204020204" pitchFamily="34" charset="-122"/>
                <a:cs typeface="Microsoft YaHei UI"/>
              </a:rPr>
              <a:t>算相似度</a:t>
            </a:r>
            <a:r>
              <a:rPr sz="2000" spc="60" dirty="0" err="1">
                <a:latin typeface="微软雅黑" panose="020B0503020204020204" pitchFamily="34" charset="-122"/>
                <a:ea typeface="微软雅黑" panose="020B0503020204020204" pitchFamily="34" charset="-122"/>
                <a:cs typeface="Microsoft YaHei UI"/>
              </a:rPr>
              <a:t>后</a:t>
            </a:r>
            <a:r>
              <a:rPr sz="2000" spc="20" dirty="0" err="1">
                <a:latin typeface="微软雅黑" panose="020B0503020204020204" pitchFamily="34" charset="-122"/>
                <a:ea typeface="微软雅黑" panose="020B0503020204020204" pitchFamily="34" charset="-122"/>
                <a:cs typeface="Microsoft YaHei UI"/>
              </a:rPr>
              <a:t>，按照相似</a:t>
            </a:r>
            <a:r>
              <a:rPr sz="2000" spc="-5" dirty="0" err="1">
                <a:latin typeface="微软雅黑" panose="020B0503020204020204" pitchFamily="34" charset="-122"/>
                <a:ea typeface="微软雅黑" panose="020B0503020204020204" pitchFamily="34" charset="-122"/>
                <a:cs typeface="Microsoft YaHei UI"/>
              </a:rPr>
              <a:t>度进行归类就</a:t>
            </a:r>
            <a:r>
              <a:rPr sz="2000" spc="0" dirty="0" err="1">
                <a:latin typeface="微软雅黑" panose="020B0503020204020204" pitchFamily="34" charset="-122"/>
                <a:ea typeface="微软雅黑" panose="020B0503020204020204" pitchFamily="34" charset="-122"/>
                <a:cs typeface="Microsoft YaHei UI"/>
              </a:rPr>
              <a:t>好</a:t>
            </a:r>
            <a:r>
              <a:rPr sz="2000" spc="0" dirty="0">
                <a:latin typeface="微软雅黑" panose="020B0503020204020204" pitchFamily="34" charset="-122"/>
                <a:ea typeface="微软雅黑" panose="020B0503020204020204" pitchFamily="34" charset="-122"/>
                <a:cs typeface="Microsoft YaHei UI"/>
              </a:rPr>
              <a:t>。</a:t>
            </a:r>
            <a:endParaRPr lang="en-US" sz="2000" spc="0" dirty="0">
              <a:latin typeface="微软雅黑" panose="020B0503020204020204" pitchFamily="34" charset="-122"/>
              <a:ea typeface="微软雅黑" panose="020B0503020204020204" pitchFamily="34" charset="-122"/>
              <a:cs typeface="Microsoft YaHei UI"/>
            </a:endParaRPr>
          </a:p>
          <a:p>
            <a:pPr marL="284163" marR="12700" indent="-273050">
              <a:lnSpc>
                <a:spcPct val="140000"/>
              </a:lnSpc>
              <a:buFont typeface="+mj-lt"/>
              <a:buAutoNum type="arabicPeriod"/>
              <a:tabLst>
                <a:tab pos="314325" algn="l"/>
              </a:tabLst>
            </a:pPr>
            <a:r>
              <a:rPr lang="zh-CN" altLang="en-US" sz="2000" b="1" spc="20" dirty="0">
                <a:latin typeface="微软雅黑" panose="020B0503020204020204" pitchFamily="34" charset="-122"/>
                <a:ea typeface="微软雅黑" panose="020B0503020204020204" pitchFamily="34" charset="-122"/>
                <a:cs typeface="Microsoft YaHei UI"/>
              </a:rPr>
              <a:t>半监督学习：</a:t>
            </a:r>
            <a:r>
              <a:rPr lang="zh-CN" altLang="en-US" sz="2000" spc="20" dirty="0">
                <a:latin typeface="微软雅黑" panose="020B0503020204020204" pitchFamily="34" charset="-122"/>
                <a:ea typeface="微软雅黑" panose="020B0503020204020204" pitchFamily="34" charset="-122"/>
                <a:cs typeface="Microsoft YaHei UI"/>
              </a:rPr>
              <a:t>试图让学习器自动地对大量未标记数据进行利用以辅助少量有标记数据进行学习。</a:t>
            </a:r>
          </a:p>
          <a:p>
            <a:pPr marL="228600" indent="-228600">
              <a:lnSpc>
                <a:spcPts val="650"/>
              </a:lnSpc>
              <a:spcBef>
                <a:spcPts val="0"/>
              </a:spcBef>
              <a:buFont typeface="+mj-lt"/>
              <a:buAutoNum type="arabicPeriod"/>
            </a:pPr>
            <a:endParaRPr lang="zh-CN" altLang="en-US" sz="800" dirty="0">
              <a:latin typeface="微软雅黑" panose="020B0503020204020204" pitchFamily="34" charset="-122"/>
              <a:ea typeface="微软雅黑" panose="020B0503020204020204" pitchFamily="34" charset="-122"/>
            </a:endParaRPr>
          </a:p>
          <a:p>
            <a:pPr marL="314325" marR="240029" indent="-302260" algn="just">
              <a:lnSpc>
                <a:spcPct val="140000"/>
              </a:lnSpc>
              <a:buFont typeface="+mj-lt"/>
              <a:buAutoNum type="arabicPeriod"/>
              <a:tabLst>
                <a:tab pos="314325" algn="l"/>
              </a:tabLst>
            </a:pPr>
            <a:r>
              <a:rPr lang="zh-CN" altLang="en-US" sz="2000" b="1" spc="20" dirty="0">
                <a:latin typeface="微软雅黑" panose="020B0503020204020204" pitchFamily="34" charset="-122"/>
                <a:ea typeface="微软雅黑" panose="020B0503020204020204" pitchFamily="34" charset="-122"/>
                <a:cs typeface="Microsoft YaHei UI"/>
              </a:rPr>
              <a:t>强化学</a:t>
            </a:r>
            <a:r>
              <a:rPr lang="zh-CN" altLang="en-US" sz="2000" b="1" spc="25" dirty="0">
                <a:latin typeface="微软雅黑" panose="020B0503020204020204" pitchFamily="34" charset="-122"/>
                <a:ea typeface="微软雅黑" panose="020B0503020204020204" pitchFamily="34" charset="-122"/>
                <a:cs typeface="Microsoft YaHei UI"/>
              </a:rPr>
              <a:t>习</a:t>
            </a:r>
            <a:r>
              <a:rPr lang="zh-CN" altLang="en-US" sz="2000" spc="20" dirty="0">
                <a:latin typeface="微软雅黑" panose="020B0503020204020204" pitchFamily="34" charset="-122"/>
                <a:ea typeface="微软雅黑" panose="020B0503020204020204" pitchFamily="34" charset="-122"/>
                <a:cs typeface="Microsoft YaHei UI"/>
              </a:rPr>
              <a:t>：学习系统从环</a:t>
            </a:r>
            <a:r>
              <a:rPr lang="zh-CN" altLang="en-US" sz="2000" dirty="0">
                <a:latin typeface="微软雅黑" panose="020B0503020204020204" pitchFamily="34" charset="-122"/>
                <a:ea typeface="微软雅黑" panose="020B0503020204020204" pitchFamily="34" charset="-122"/>
                <a:cs typeface="Microsoft YaHei UI"/>
              </a:rPr>
              <a:t>境到</a:t>
            </a:r>
            <a:r>
              <a:rPr lang="zh-CN" altLang="en-US" sz="2000" spc="20" dirty="0">
                <a:latin typeface="微软雅黑" panose="020B0503020204020204" pitchFamily="34" charset="-122"/>
                <a:ea typeface="微软雅黑" panose="020B0503020204020204" pitchFamily="34" charset="-122"/>
                <a:cs typeface="Microsoft YaHei UI"/>
              </a:rPr>
              <a:t>行为映射的学</a:t>
            </a:r>
            <a:r>
              <a:rPr lang="zh-CN" altLang="en-US" sz="2000" spc="25" dirty="0">
                <a:latin typeface="微软雅黑" panose="020B0503020204020204" pitchFamily="34" charset="-122"/>
                <a:ea typeface="微软雅黑" panose="020B0503020204020204" pitchFamily="34" charset="-122"/>
                <a:cs typeface="Microsoft YaHei UI"/>
              </a:rPr>
              <a:t>习</a:t>
            </a:r>
            <a:r>
              <a:rPr lang="zh-CN" altLang="en-US" sz="2000" spc="20" dirty="0">
                <a:latin typeface="微软雅黑" panose="020B0503020204020204" pitchFamily="34" charset="-122"/>
                <a:ea typeface="微软雅黑" panose="020B0503020204020204" pitchFamily="34" charset="-122"/>
                <a:cs typeface="Microsoft YaHei UI"/>
              </a:rPr>
              <a:t>，以使</a:t>
            </a:r>
            <a:r>
              <a:rPr lang="zh-CN" altLang="en-US" sz="2000" dirty="0">
                <a:latin typeface="微软雅黑" panose="020B0503020204020204" pitchFamily="34" charset="-122"/>
                <a:ea typeface="微软雅黑" panose="020B0503020204020204" pitchFamily="34" charset="-122"/>
                <a:cs typeface="Microsoft YaHei UI"/>
              </a:rPr>
              <a:t>奖</a:t>
            </a:r>
            <a:r>
              <a:rPr lang="zh-CN" altLang="en-US" sz="2000" spc="20" dirty="0">
                <a:latin typeface="微软雅黑" panose="020B0503020204020204" pitchFamily="34" charset="-122"/>
                <a:ea typeface="微软雅黑" panose="020B0503020204020204" pitchFamily="34" charset="-122"/>
                <a:cs typeface="Microsoft YaHei UI"/>
              </a:rPr>
              <a:t>励</a:t>
            </a:r>
            <a:r>
              <a:rPr lang="zh-CN" altLang="en-US" sz="2000" dirty="0">
                <a:latin typeface="微软雅黑" panose="020B0503020204020204" pitchFamily="34" charset="-122"/>
                <a:ea typeface="微软雅黑" panose="020B0503020204020204" pitchFamily="34" charset="-122"/>
                <a:cs typeface="Microsoft YaHei UI"/>
              </a:rPr>
              <a:t>信</a:t>
            </a:r>
            <a:r>
              <a:rPr lang="zh-CN" altLang="en-US" sz="2000" spc="30" dirty="0">
                <a:latin typeface="微软雅黑" panose="020B0503020204020204" pitchFamily="34" charset="-122"/>
                <a:ea typeface="微软雅黑" panose="020B0503020204020204" pitchFamily="34" charset="-122"/>
                <a:cs typeface="Microsoft YaHei UI"/>
              </a:rPr>
              <a:t>号</a:t>
            </a:r>
            <a:r>
              <a:rPr lang="en-US" altLang="zh-CN" sz="2000" spc="10" dirty="0">
                <a:latin typeface="微软雅黑" panose="020B0503020204020204" pitchFamily="34" charset="-122"/>
                <a:ea typeface="微软雅黑" panose="020B0503020204020204" pitchFamily="34" charset="-122"/>
                <a:cs typeface="Microsoft YaHei UI"/>
              </a:rPr>
              <a:t>(</a:t>
            </a:r>
            <a:r>
              <a:rPr lang="zh-CN" altLang="en-US" sz="2000" spc="10" dirty="0">
                <a:latin typeface="微软雅黑" panose="020B0503020204020204" pitchFamily="34" charset="-122"/>
                <a:ea typeface="微软雅黑" panose="020B0503020204020204" pitchFamily="34" charset="-122"/>
                <a:cs typeface="Microsoft YaHei UI"/>
              </a:rPr>
              <a:t>强化信号</a:t>
            </a:r>
            <a:r>
              <a:rPr lang="en-US" altLang="zh-CN" sz="2000" spc="10" dirty="0">
                <a:latin typeface="微软雅黑" panose="020B0503020204020204" pitchFamily="34" charset="-122"/>
                <a:ea typeface="微软雅黑" panose="020B0503020204020204" pitchFamily="34" charset="-122"/>
                <a:cs typeface="Microsoft YaHei UI"/>
              </a:rPr>
              <a:t>)</a:t>
            </a:r>
            <a:r>
              <a:rPr lang="zh-CN" altLang="en-US" sz="2000" spc="25" dirty="0">
                <a:latin typeface="微软雅黑" panose="020B0503020204020204" pitchFamily="34" charset="-122"/>
                <a:ea typeface="微软雅黑" panose="020B0503020204020204" pitchFamily="34" charset="-122"/>
                <a:cs typeface="Microsoft YaHei UI"/>
              </a:rPr>
              <a:t>函数</a:t>
            </a:r>
            <a:r>
              <a:rPr lang="zh-CN" altLang="en-US" sz="2000" dirty="0">
                <a:latin typeface="微软雅黑" panose="020B0503020204020204" pitchFamily="34" charset="-122"/>
                <a:ea typeface="微软雅黑" panose="020B0503020204020204" pitchFamily="34" charset="-122"/>
                <a:cs typeface="Microsoft YaHei UI"/>
              </a:rPr>
              <a:t>值</a:t>
            </a:r>
            <a:r>
              <a:rPr lang="zh-CN" altLang="en-US" sz="2000" spc="25" dirty="0">
                <a:latin typeface="微软雅黑" panose="020B0503020204020204" pitchFamily="34" charset="-122"/>
                <a:ea typeface="微软雅黑" panose="020B0503020204020204" pitchFamily="34" charset="-122"/>
                <a:cs typeface="Microsoft YaHei UI"/>
              </a:rPr>
              <a:t>最</a:t>
            </a:r>
            <a:r>
              <a:rPr lang="zh-CN" altLang="en-US" sz="2000" spc="20" dirty="0">
                <a:latin typeface="微软雅黑" panose="020B0503020204020204" pitchFamily="34" charset="-122"/>
                <a:ea typeface="微软雅黑" panose="020B0503020204020204" pitchFamily="34" charset="-122"/>
                <a:cs typeface="Microsoft YaHei UI"/>
              </a:rPr>
              <a:t>大</a:t>
            </a:r>
            <a:r>
              <a:rPr lang="zh-CN" altLang="en-US" sz="2000" spc="25" dirty="0">
                <a:latin typeface="微软雅黑" panose="020B0503020204020204" pitchFamily="34" charset="-122"/>
                <a:ea typeface="微软雅黑" panose="020B0503020204020204" pitchFamily="34" charset="-122"/>
                <a:cs typeface="Microsoft YaHei UI"/>
              </a:rPr>
              <a:t>，</a:t>
            </a:r>
            <a:r>
              <a:rPr lang="zh-CN" altLang="en-US" sz="2000" spc="15" dirty="0">
                <a:latin typeface="微软雅黑" panose="020B0503020204020204" pitchFamily="34" charset="-122"/>
                <a:ea typeface="微软雅黑" panose="020B0503020204020204" pitchFamily="34" charset="-122"/>
                <a:cs typeface="Microsoft YaHei UI"/>
              </a:rPr>
              <a:t>强</a:t>
            </a:r>
            <a:r>
              <a:rPr lang="zh-CN" altLang="en-US" sz="2000" dirty="0">
                <a:latin typeface="微软雅黑" panose="020B0503020204020204" pitchFamily="34" charset="-122"/>
                <a:ea typeface="微软雅黑" panose="020B0503020204020204" pitchFamily="34" charset="-122"/>
                <a:cs typeface="Microsoft YaHei UI"/>
              </a:rPr>
              <a:t>化学</a:t>
            </a:r>
            <a:r>
              <a:rPr lang="zh-CN" altLang="en-US" sz="2000" spc="-10" dirty="0">
                <a:latin typeface="微软雅黑" panose="020B0503020204020204" pitchFamily="34" charset="-122"/>
                <a:ea typeface="微软雅黑" panose="020B0503020204020204" pitchFamily="34" charset="-122"/>
                <a:cs typeface="Microsoft YaHei UI"/>
              </a:rPr>
              <a:t>习</a:t>
            </a:r>
            <a:r>
              <a:rPr lang="zh-CN" altLang="en-US" sz="2000" dirty="0">
                <a:latin typeface="微软雅黑" panose="020B0503020204020204" pitchFamily="34" charset="-122"/>
                <a:ea typeface="微软雅黑" panose="020B0503020204020204" pitchFamily="34" charset="-122"/>
                <a:cs typeface="Microsoft YaHei UI"/>
              </a:rPr>
              <a:t>中</a:t>
            </a:r>
            <a:r>
              <a:rPr lang="zh-CN" altLang="en-US" sz="2000" spc="15" dirty="0">
                <a:latin typeface="微软雅黑" panose="020B0503020204020204" pitchFamily="34" charset="-122"/>
                <a:ea typeface="微软雅黑" panose="020B0503020204020204" pitchFamily="34" charset="-122"/>
                <a:cs typeface="Microsoft YaHei UI"/>
              </a:rPr>
              <a:t>由</a:t>
            </a:r>
            <a:r>
              <a:rPr lang="zh-CN" altLang="en-US" sz="2000" dirty="0">
                <a:latin typeface="微软雅黑" panose="020B0503020204020204" pitchFamily="34" charset="-122"/>
                <a:ea typeface="微软雅黑" panose="020B0503020204020204" pitchFamily="34" charset="-122"/>
                <a:cs typeface="Microsoft YaHei UI"/>
              </a:rPr>
              <a:t>环境</a:t>
            </a:r>
            <a:r>
              <a:rPr lang="zh-CN" altLang="en-US" sz="2000" spc="10" dirty="0">
                <a:latin typeface="微软雅黑" panose="020B0503020204020204" pitchFamily="34" charset="-122"/>
                <a:ea typeface="微软雅黑" panose="020B0503020204020204" pitchFamily="34" charset="-122"/>
                <a:cs typeface="Microsoft YaHei UI"/>
              </a:rPr>
              <a:t>提</a:t>
            </a:r>
            <a:r>
              <a:rPr lang="zh-CN" altLang="en-US" sz="2000" dirty="0">
                <a:latin typeface="微软雅黑" panose="020B0503020204020204" pitchFamily="34" charset="-122"/>
                <a:ea typeface="微软雅黑" panose="020B0503020204020204" pitchFamily="34" charset="-122"/>
                <a:cs typeface="Microsoft YaHei UI"/>
              </a:rPr>
              <a:t>供的</a:t>
            </a:r>
            <a:r>
              <a:rPr lang="zh-CN" altLang="en-US" sz="2000" spc="10" dirty="0">
                <a:latin typeface="微软雅黑" panose="020B0503020204020204" pitchFamily="34" charset="-122"/>
                <a:ea typeface="微软雅黑" panose="020B0503020204020204" pitchFamily="34" charset="-122"/>
                <a:cs typeface="Microsoft YaHei UI"/>
              </a:rPr>
              <a:t>强</a:t>
            </a:r>
            <a:r>
              <a:rPr lang="zh-CN" altLang="en-US" sz="2000" dirty="0">
                <a:latin typeface="微软雅黑" panose="020B0503020204020204" pitchFamily="34" charset="-122"/>
                <a:ea typeface="微软雅黑" panose="020B0503020204020204" pitchFamily="34" charset="-122"/>
                <a:cs typeface="Microsoft YaHei UI"/>
              </a:rPr>
              <a:t>化</a:t>
            </a:r>
            <a:r>
              <a:rPr lang="zh-CN" altLang="en-US" sz="2000" spc="15" dirty="0">
                <a:latin typeface="微软雅黑" panose="020B0503020204020204" pitchFamily="34" charset="-122"/>
                <a:ea typeface="微软雅黑" panose="020B0503020204020204" pitchFamily="34" charset="-122"/>
                <a:cs typeface="Microsoft YaHei UI"/>
              </a:rPr>
              <a:t>信</a:t>
            </a:r>
            <a:r>
              <a:rPr lang="zh-CN" altLang="en-US" sz="2000" dirty="0">
                <a:latin typeface="微软雅黑" panose="020B0503020204020204" pitchFamily="34" charset="-122"/>
                <a:ea typeface="微软雅黑" panose="020B0503020204020204" pitchFamily="34" charset="-122"/>
                <a:cs typeface="Microsoft YaHei UI"/>
              </a:rPr>
              <a:t>号是</a:t>
            </a:r>
            <a:r>
              <a:rPr lang="zh-CN" altLang="en-US" sz="2000" spc="-10" dirty="0">
                <a:latin typeface="微软雅黑" panose="020B0503020204020204" pitchFamily="34" charset="-122"/>
                <a:ea typeface="微软雅黑" panose="020B0503020204020204" pitchFamily="34" charset="-122"/>
                <a:cs typeface="Microsoft YaHei UI"/>
              </a:rPr>
              <a:t>对</a:t>
            </a:r>
            <a:r>
              <a:rPr lang="zh-CN" altLang="en-US" sz="2000" dirty="0">
                <a:latin typeface="微软雅黑" panose="020B0503020204020204" pitchFamily="34" charset="-122"/>
                <a:ea typeface="微软雅黑" panose="020B0503020204020204" pitchFamily="34" charset="-122"/>
                <a:cs typeface="Microsoft YaHei UI"/>
              </a:rPr>
              <a:t>产生动作的好坏作一种评</a:t>
            </a:r>
            <a:r>
              <a:rPr lang="zh-CN" altLang="en-US" sz="2000" spc="5" dirty="0">
                <a:latin typeface="微软雅黑" panose="020B0503020204020204" pitchFamily="34" charset="-122"/>
                <a:ea typeface="微软雅黑" panose="020B0503020204020204" pitchFamily="34" charset="-122"/>
                <a:cs typeface="Microsoft YaHei UI"/>
              </a:rPr>
              <a:t>价</a:t>
            </a:r>
            <a:r>
              <a:rPr lang="en-US" altLang="zh-CN" sz="2000" spc="-15" dirty="0">
                <a:latin typeface="微软雅黑" panose="020B0503020204020204" pitchFamily="34" charset="-122"/>
                <a:ea typeface="微软雅黑" panose="020B0503020204020204" pitchFamily="34" charset="-122"/>
                <a:cs typeface="Microsoft YaHei UI"/>
              </a:rPr>
              <a:t>(</a:t>
            </a:r>
            <a:r>
              <a:rPr lang="zh-CN" altLang="en-US" sz="2000" dirty="0">
                <a:latin typeface="微软雅黑" panose="020B0503020204020204" pitchFamily="34" charset="-122"/>
                <a:ea typeface="微软雅黑" panose="020B0503020204020204" pitchFamily="34" charset="-122"/>
                <a:cs typeface="Microsoft YaHei UI"/>
              </a:rPr>
              <a:t>通常为标量信号</a:t>
            </a:r>
            <a:r>
              <a:rPr lang="en-US" altLang="zh-CN" sz="2000" spc="-15" dirty="0">
                <a:latin typeface="微软雅黑" panose="020B0503020204020204" pitchFamily="34" charset="-122"/>
                <a:ea typeface="微软雅黑" panose="020B0503020204020204" pitchFamily="34" charset="-122"/>
                <a:cs typeface="Microsoft YaHei UI"/>
              </a:rPr>
              <a:t>)</a:t>
            </a:r>
            <a:r>
              <a:rPr lang="zh-CN" altLang="en-US" sz="2000" dirty="0">
                <a:latin typeface="微软雅黑" panose="020B0503020204020204" pitchFamily="34" charset="-122"/>
                <a:ea typeface="微软雅黑" panose="020B0503020204020204" pitchFamily="34" charset="-122"/>
                <a:cs typeface="Microsoft YaHei UI"/>
              </a:rPr>
              <a:t>，而不是告诉强化学习系统如何去产生正确的动</a:t>
            </a:r>
            <a:r>
              <a:rPr lang="zh-CN" altLang="en-US" sz="2000" spc="10" dirty="0">
                <a:latin typeface="微软雅黑" panose="020B0503020204020204" pitchFamily="34" charset="-122"/>
                <a:ea typeface="微软雅黑" panose="020B0503020204020204" pitchFamily="34" charset="-122"/>
                <a:cs typeface="Microsoft YaHei UI"/>
              </a:rPr>
              <a:t>作</a:t>
            </a:r>
            <a:r>
              <a:rPr lang="zh-CN" altLang="en-US" sz="2000" dirty="0">
                <a:latin typeface="微软雅黑" panose="020B0503020204020204" pitchFamily="34" charset="-122"/>
                <a:ea typeface="微软雅黑" panose="020B0503020204020204" pitchFamily="34" charset="-122"/>
                <a:cs typeface="Microsoft YaHei UI"/>
              </a:rPr>
              <a:t>。</a:t>
            </a:r>
          </a:p>
          <a:p>
            <a:pPr marL="314325" marR="12700" indent="-302260">
              <a:lnSpc>
                <a:spcPct val="140000"/>
              </a:lnSpc>
              <a:tabLst>
                <a:tab pos="314325" algn="l"/>
              </a:tabLst>
            </a:pPr>
            <a:endParaRPr sz="2000" dirty="0">
              <a:latin typeface="微软雅黑" panose="020B0503020204020204" pitchFamily="34" charset="-122"/>
              <a:ea typeface="微软雅黑" panose="020B0503020204020204" pitchFamily="34" charset="-122"/>
              <a:cs typeface="Microsoft YaHei UI"/>
            </a:endParaRPr>
          </a:p>
        </p:txBody>
      </p:sp>
      <p:sp>
        <p:nvSpPr>
          <p:cNvPr id="5" name="文本占位符 1">
            <a:extLst>
              <a:ext uri="{FF2B5EF4-FFF2-40B4-BE49-F238E27FC236}">
                <a16:creationId xmlns:a16="http://schemas.microsoft.com/office/drawing/2014/main" id="{BC7CD01F-8EED-40F0-9268-3E6804CEC3C1}"/>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机器学习的分类</a:t>
            </a:r>
            <a:endParaRPr lang="en-US" sz="3600" dirty="0">
              <a:latin typeface="微软雅黑 Light" panose="020B0502040204020203" pitchFamily="34" charset="-122"/>
              <a:ea typeface="微软雅黑 Light" panose="020B0502040204020203" pitchFamily="34" charset="-122"/>
            </a:endParaRPr>
          </a:p>
        </p:txBody>
      </p:sp>
      <p:sp>
        <p:nvSpPr>
          <p:cNvPr id="2" name="文本占位符 1">
            <a:extLst>
              <a:ext uri="{FF2B5EF4-FFF2-40B4-BE49-F238E27FC236}">
                <a16:creationId xmlns:a16="http://schemas.microsoft.com/office/drawing/2014/main" id="{E109E589-43B6-4C27-8E3D-7656F4B7683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81388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45FB8E-8E77-BA49-93BE-BFC9BDFC7750}"/>
              </a:ext>
            </a:extLst>
          </p:cNvPr>
          <p:cNvSpPr>
            <a:spLocks noGrp="1"/>
          </p:cNvSpPr>
          <p:nvPr>
            <p:ph type="body" sz="quarter" idx="10"/>
          </p:nvPr>
        </p:nvSpPr>
        <p:spPr>
          <a:xfrm>
            <a:off x="1980051" y="2712342"/>
            <a:ext cx="8437124" cy="1077021"/>
          </a:xfrm>
        </p:spPr>
        <p:txBody>
          <a:bodyPr/>
          <a:lstStyle/>
          <a:p>
            <a:pPr>
              <a:spcAft>
                <a:spcPts val="600"/>
              </a:spcAft>
            </a:pPr>
            <a:r>
              <a:rPr kumimoji="1" lang="zh-CN" altLang="en-US" dirty="0">
                <a:latin typeface="微软雅黑 Light" panose="020B0502040204020203" pitchFamily="34" charset="-122"/>
                <a:ea typeface="微软雅黑 Light" panose="020B0502040204020203" pitchFamily="34" charset="-122"/>
              </a:rPr>
              <a:t>机器学习与深度学习</a:t>
            </a:r>
            <a:endParaRPr kumimoji="1" lang="en-US" altLang="zh-CN"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29879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44EF54D-F72C-4783-AEB5-5689F38327E6}"/>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监督学习的两大分支</a:t>
            </a:r>
            <a:endParaRPr lang="en-US" sz="3600" dirty="0">
              <a:latin typeface="微软雅黑 Light" panose="020B0502040204020203" pitchFamily="34" charset="-122"/>
              <a:ea typeface="微软雅黑 Light" panose="020B0502040204020203" pitchFamily="34" charset="-122"/>
            </a:endParaRPr>
          </a:p>
        </p:txBody>
      </p:sp>
      <p:sp>
        <p:nvSpPr>
          <p:cNvPr id="3" name="文本占位符 2">
            <a:extLst>
              <a:ext uri="{FF2B5EF4-FFF2-40B4-BE49-F238E27FC236}">
                <a16:creationId xmlns:a16="http://schemas.microsoft.com/office/drawing/2014/main" id="{7D90F16B-FD52-4C2D-82EC-403857FF46D3}"/>
              </a:ext>
            </a:extLst>
          </p:cNvPr>
          <p:cNvSpPr>
            <a:spLocks noGrp="1"/>
          </p:cNvSpPr>
          <p:nvPr>
            <p:ph type="body" sz="quarter" idx="12"/>
          </p:nvPr>
        </p:nvSpPr>
        <p:spPr/>
        <p:txBody>
          <a:bodyPr/>
          <a:lstStyle/>
          <a:p>
            <a:endParaRPr lang="en-US"/>
          </a:p>
        </p:txBody>
      </p:sp>
      <p:pic>
        <p:nvPicPr>
          <p:cNvPr id="4" name="图片 3">
            <a:extLst>
              <a:ext uri="{FF2B5EF4-FFF2-40B4-BE49-F238E27FC236}">
                <a16:creationId xmlns:a16="http://schemas.microsoft.com/office/drawing/2014/main" id="{0D9AD545-13F4-4E9D-90E4-9D4C9ABF02AB}"/>
              </a:ext>
            </a:extLst>
          </p:cNvPr>
          <p:cNvPicPr>
            <a:picLocks noChangeAspect="1"/>
          </p:cNvPicPr>
          <p:nvPr/>
        </p:nvPicPr>
        <p:blipFill rotWithShape="1">
          <a:blip r:embed="rId2"/>
          <a:srcRect t="32574" b="10099"/>
          <a:stretch/>
        </p:blipFill>
        <p:spPr>
          <a:xfrm>
            <a:off x="2667000" y="1577008"/>
            <a:ext cx="6858000" cy="3193775"/>
          </a:xfrm>
          <a:prstGeom prst="rect">
            <a:avLst/>
          </a:prstGeom>
        </p:spPr>
      </p:pic>
      <p:sp>
        <p:nvSpPr>
          <p:cNvPr id="5" name="矩形 4">
            <a:extLst>
              <a:ext uri="{FF2B5EF4-FFF2-40B4-BE49-F238E27FC236}">
                <a16:creationId xmlns:a16="http://schemas.microsoft.com/office/drawing/2014/main" id="{C1A67803-C42B-4227-A856-2754B9D483D8}"/>
              </a:ext>
            </a:extLst>
          </p:cNvPr>
          <p:cNvSpPr/>
          <p:nvPr/>
        </p:nvSpPr>
        <p:spPr>
          <a:xfrm>
            <a:off x="2299252" y="4703586"/>
            <a:ext cx="9170505" cy="400110"/>
          </a:xfrm>
          <a:prstGeom prst="rect">
            <a:avLst/>
          </a:prstGeom>
        </p:spPr>
        <p:txBody>
          <a:bodyPr wrap="square">
            <a:spAutoFit/>
          </a:bodyPr>
          <a:lstStyle/>
          <a:p>
            <a:pPr marL="685800" lvl="1"/>
            <a:r>
              <a:rPr lang="zh-CN" altLang="en-US" sz="2000" dirty="0">
                <a:latin typeface="微软雅黑" panose="020B0503020204020204" pitchFamily="34" charset="-122"/>
                <a:ea typeface="微软雅黑" panose="020B0503020204020204" pitchFamily="34" charset="-122"/>
              </a:rPr>
              <a:t>回归，</a:t>
            </a:r>
            <a:r>
              <a:rPr lang="en-US" altLang="zh-CN" sz="2000" dirty="0">
                <a:latin typeface="微软雅黑" panose="020B0503020204020204" pitchFamily="34" charset="-122"/>
                <a:ea typeface="微软雅黑" panose="020B0503020204020204" pitchFamily="34" charset="-122"/>
              </a:rPr>
              <a:t>Regression                       </a:t>
            </a:r>
            <a:r>
              <a:rPr lang="zh-CN" altLang="en-US" sz="2000" dirty="0">
                <a:latin typeface="微软雅黑" panose="020B0503020204020204" pitchFamily="34" charset="-122"/>
                <a:ea typeface="微软雅黑" panose="020B0503020204020204" pitchFamily="34" charset="-122"/>
              </a:rPr>
              <a:t>分类，</a:t>
            </a:r>
            <a:r>
              <a:rPr lang="en-US" altLang="zh-CN" sz="2000" dirty="0">
                <a:latin typeface="微软雅黑" panose="020B0503020204020204" pitchFamily="34" charset="-122"/>
                <a:ea typeface="微软雅黑" panose="020B0503020204020204" pitchFamily="34" charset="-122"/>
              </a:rPr>
              <a:t>Classification</a:t>
            </a:r>
          </a:p>
        </p:txBody>
      </p:sp>
    </p:spTree>
    <p:extLst>
      <p:ext uri="{BB962C8B-B14F-4D97-AF65-F5344CB8AC3E}">
        <p14:creationId xmlns:p14="http://schemas.microsoft.com/office/powerpoint/2010/main" val="75463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251365268"/>
              </p:ext>
            </p:extLst>
          </p:nvPr>
        </p:nvGraphicFramePr>
        <p:xfrm>
          <a:off x="1883444" y="905326"/>
          <a:ext cx="7388227" cy="3495339"/>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584560" y="1950876"/>
            <a:ext cx="1348446" cy="830997"/>
          </a:xfrm>
          <a:prstGeom prst="rect">
            <a:avLst/>
          </a:prstGeom>
          <a:noFill/>
        </p:spPr>
        <p:txBody>
          <a:bodyPr vert="horz" wrap="none" rtlCol="0">
            <a:spAutoFit/>
          </a:bodyPr>
          <a:lstStyle/>
          <a:p>
            <a:pPr algn="ctr"/>
            <a:r>
              <a:rPr lang="en-US" sz="2400" dirty="0"/>
              <a:t>Price ($) </a:t>
            </a:r>
          </a:p>
          <a:p>
            <a:pPr algn="ctr"/>
            <a:r>
              <a:rPr lang="en-US" sz="2400" dirty="0"/>
              <a:t>in 1000’s</a:t>
            </a:r>
          </a:p>
        </p:txBody>
      </p:sp>
      <p:sp>
        <p:nvSpPr>
          <p:cNvPr id="9" name="TextBox 8"/>
          <p:cNvSpPr txBox="1"/>
          <p:nvPr/>
        </p:nvSpPr>
        <p:spPr>
          <a:xfrm>
            <a:off x="4455659" y="4006709"/>
            <a:ext cx="1819729" cy="461665"/>
          </a:xfrm>
          <a:prstGeom prst="rect">
            <a:avLst/>
          </a:prstGeom>
          <a:noFill/>
        </p:spPr>
        <p:txBody>
          <a:bodyPr vert="horz" wrap="none" rtlCol="0">
            <a:spAutoFit/>
          </a:bodyPr>
          <a:lstStyle/>
          <a:p>
            <a:pPr algn="ctr"/>
            <a:r>
              <a:rPr lang="en-US" sz="2400" dirty="0"/>
              <a:t>Size in feet</a:t>
            </a:r>
            <a:r>
              <a:rPr lang="en-US" sz="2400" baseline="30000" dirty="0"/>
              <a:t>2</a:t>
            </a:r>
            <a:r>
              <a:rPr lang="en-US" sz="2400" dirty="0"/>
              <a:t> </a:t>
            </a:r>
          </a:p>
        </p:txBody>
      </p:sp>
      <p:sp>
        <p:nvSpPr>
          <p:cNvPr id="11" name="Content Placeholder 2"/>
          <p:cNvSpPr txBox="1">
            <a:spLocks/>
          </p:cNvSpPr>
          <p:nvPr/>
        </p:nvSpPr>
        <p:spPr>
          <a:xfrm>
            <a:off x="1256748" y="4680644"/>
            <a:ext cx="4871900" cy="169451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zh-CN" altLang="en-US" sz="1800" dirty="0">
                <a:latin typeface="微软雅黑" panose="020B0503020204020204" pitchFamily="34" charset="-122"/>
                <a:ea typeface="微软雅黑" panose="020B0503020204020204" pitchFamily="34" charset="-122"/>
              </a:rPr>
              <a:t>监督学习指的就是我们给学习算法一个数据集。这个数据集由“正确答案”组成。</a:t>
            </a:r>
          </a:p>
          <a:p>
            <a:pPr>
              <a:buNone/>
            </a:pPr>
            <a:r>
              <a:rPr lang="zh-CN" altLang="en-US" sz="1800" dirty="0">
                <a:latin typeface="微软雅黑" panose="020B0503020204020204" pitchFamily="34" charset="-122"/>
                <a:ea typeface="微软雅黑" panose="020B0503020204020204" pitchFamily="34" charset="-122"/>
              </a:rPr>
              <a:t>房价预测：我们给了一系列房子的数据，我们给定数据集中每个样本的正确价格，即它们实际的售价。然后运用回归学习算法，算出新输入数据的正确答案。</a:t>
            </a:r>
          </a:p>
        </p:txBody>
      </p:sp>
      <p:cxnSp>
        <p:nvCxnSpPr>
          <p:cNvPr id="13" name="Straight Connector 12"/>
          <p:cNvCxnSpPr/>
          <p:nvPr/>
        </p:nvCxnSpPr>
        <p:spPr>
          <a:xfrm>
            <a:off x="6206435" y="5267499"/>
            <a:ext cx="0" cy="142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占位符 1">
            <a:extLst>
              <a:ext uri="{FF2B5EF4-FFF2-40B4-BE49-F238E27FC236}">
                <a16:creationId xmlns:a16="http://schemas.microsoft.com/office/drawing/2014/main" id="{21D02E23-6711-4708-96BA-646CBF5F90E5}"/>
              </a:ext>
            </a:extLst>
          </p:cNvPr>
          <p:cNvSpPr txBox="1">
            <a:spLocks/>
          </p:cNvSpPr>
          <p:nvPr/>
        </p:nvSpPr>
        <p:spPr>
          <a:xfrm>
            <a:off x="-462170" y="3054417"/>
            <a:ext cx="8437124" cy="74916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latin typeface="微软雅黑" panose="020B0503020204020204" pitchFamily="34" charset="-122"/>
              <a:ea typeface="微软雅黑" panose="020B0503020204020204" pitchFamily="34" charset="-122"/>
            </a:endParaRPr>
          </a:p>
        </p:txBody>
      </p:sp>
      <p:sp>
        <p:nvSpPr>
          <p:cNvPr id="17" name="任意多边形: 形状 16">
            <a:extLst>
              <a:ext uri="{FF2B5EF4-FFF2-40B4-BE49-F238E27FC236}">
                <a16:creationId xmlns:a16="http://schemas.microsoft.com/office/drawing/2014/main" id="{90BFFE27-A421-4797-9F7F-D8AB77D364A7}"/>
              </a:ext>
            </a:extLst>
          </p:cNvPr>
          <p:cNvSpPr/>
          <p:nvPr/>
        </p:nvSpPr>
        <p:spPr>
          <a:xfrm>
            <a:off x="2835964" y="1678331"/>
            <a:ext cx="4969566" cy="1737080"/>
          </a:xfrm>
          <a:custGeom>
            <a:avLst/>
            <a:gdLst>
              <a:gd name="connsiteX0" fmla="*/ 0 w 4260574"/>
              <a:gd name="connsiteY0" fmla="*/ 1749314 h 1749314"/>
              <a:gd name="connsiteX1" fmla="*/ 510209 w 4260574"/>
              <a:gd name="connsiteY1" fmla="*/ 987314 h 1749314"/>
              <a:gd name="connsiteX2" fmla="*/ 1126435 w 4260574"/>
              <a:gd name="connsiteY2" fmla="*/ 496983 h 1749314"/>
              <a:gd name="connsiteX3" fmla="*/ 1934818 w 4260574"/>
              <a:gd name="connsiteY3" fmla="*/ 231940 h 1749314"/>
              <a:gd name="connsiteX4" fmla="*/ 2749826 w 4260574"/>
              <a:gd name="connsiteY4" fmla="*/ 46409 h 1749314"/>
              <a:gd name="connsiteX5" fmla="*/ 3604592 w 4260574"/>
              <a:gd name="connsiteY5" fmla="*/ 27 h 1749314"/>
              <a:gd name="connsiteX6" fmla="*/ 4260574 w 4260574"/>
              <a:gd name="connsiteY6" fmla="*/ 39783 h 1749314"/>
              <a:gd name="connsiteX0" fmla="*/ 0 w 4260574"/>
              <a:gd name="connsiteY0" fmla="*/ 1749314 h 1749314"/>
              <a:gd name="connsiteX1" fmla="*/ 510209 w 4260574"/>
              <a:gd name="connsiteY1" fmla="*/ 987314 h 1749314"/>
              <a:gd name="connsiteX2" fmla="*/ 1126435 w 4260574"/>
              <a:gd name="connsiteY2" fmla="*/ 496983 h 1749314"/>
              <a:gd name="connsiteX3" fmla="*/ 1914939 w 4260574"/>
              <a:gd name="connsiteY3" fmla="*/ 165679 h 1749314"/>
              <a:gd name="connsiteX4" fmla="*/ 2749826 w 4260574"/>
              <a:gd name="connsiteY4" fmla="*/ 46409 h 1749314"/>
              <a:gd name="connsiteX5" fmla="*/ 3604592 w 4260574"/>
              <a:gd name="connsiteY5" fmla="*/ 27 h 1749314"/>
              <a:gd name="connsiteX6" fmla="*/ 4260574 w 4260574"/>
              <a:gd name="connsiteY6" fmla="*/ 39783 h 1749314"/>
              <a:gd name="connsiteX0" fmla="*/ 0 w 4260574"/>
              <a:gd name="connsiteY0" fmla="*/ 1750029 h 1750029"/>
              <a:gd name="connsiteX1" fmla="*/ 510209 w 4260574"/>
              <a:gd name="connsiteY1" fmla="*/ 988029 h 1750029"/>
              <a:gd name="connsiteX2" fmla="*/ 1126435 w 4260574"/>
              <a:gd name="connsiteY2" fmla="*/ 497698 h 1750029"/>
              <a:gd name="connsiteX3" fmla="*/ 1914939 w 4260574"/>
              <a:gd name="connsiteY3" fmla="*/ 166394 h 1750029"/>
              <a:gd name="connsiteX4" fmla="*/ 2756452 w 4260574"/>
              <a:gd name="connsiteY4" fmla="*/ 27246 h 1750029"/>
              <a:gd name="connsiteX5" fmla="*/ 3604592 w 4260574"/>
              <a:gd name="connsiteY5" fmla="*/ 742 h 1750029"/>
              <a:gd name="connsiteX6" fmla="*/ 4260574 w 4260574"/>
              <a:gd name="connsiteY6" fmla="*/ 40498 h 1750029"/>
              <a:gd name="connsiteX0" fmla="*/ 0 w 4260574"/>
              <a:gd name="connsiteY0" fmla="*/ 1749294 h 1749294"/>
              <a:gd name="connsiteX1" fmla="*/ 510209 w 4260574"/>
              <a:gd name="connsiteY1" fmla="*/ 987294 h 1749294"/>
              <a:gd name="connsiteX2" fmla="*/ 1126435 w 4260574"/>
              <a:gd name="connsiteY2" fmla="*/ 496963 h 1749294"/>
              <a:gd name="connsiteX3" fmla="*/ 1914939 w 4260574"/>
              <a:gd name="connsiteY3" fmla="*/ 165659 h 1749294"/>
              <a:gd name="connsiteX4" fmla="*/ 2756452 w 4260574"/>
              <a:gd name="connsiteY4" fmla="*/ 26511 h 1749294"/>
              <a:gd name="connsiteX5" fmla="*/ 3604592 w 4260574"/>
              <a:gd name="connsiteY5" fmla="*/ 7 h 1749294"/>
              <a:gd name="connsiteX6" fmla="*/ 4260574 w 4260574"/>
              <a:gd name="connsiteY6" fmla="*/ 26511 h 1749294"/>
              <a:gd name="connsiteX0" fmla="*/ 0 w 4260574"/>
              <a:gd name="connsiteY0" fmla="*/ 1749294 h 1749294"/>
              <a:gd name="connsiteX1" fmla="*/ 530087 w 4260574"/>
              <a:gd name="connsiteY1" fmla="*/ 987294 h 1749294"/>
              <a:gd name="connsiteX2" fmla="*/ 1126435 w 4260574"/>
              <a:gd name="connsiteY2" fmla="*/ 496963 h 1749294"/>
              <a:gd name="connsiteX3" fmla="*/ 1914939 w 4260574"/>
              <a:gd name="connsiteY3" fmla="*/ 165659 h 1749294"/>
              <a:gd name="connsiteX4" fmla="*/ 2756452 w 4260574"/>
              <a:gd name="connsiteY4" fmla="*/ 26511 h 1749294"/>
              <a:gd name="connsiteX5" fmla="*/ 3604592 w 4260574"/>
              <a:gd name="connsiteY5" fmla="*/ 7 h 1749294"/>
              <a:gd name="connsiteX6" fmla="*/ 4260574 w 4260574"/>
              <a:gd name="connsiteY6" fmla="*/ 26511 h 1749294"/>
              <a:gd name="connsiteX0" fmla="*/ 0 w 4406348"/>
              <a:gd name="connsiteY0" fmla="*/ 1994459 h 1994459"/>
              <a:gd name="connsiteX1" fmla="*/ 675861 w 4406348"/>
              <a:gd name="connsiteY1" fmla="*/ 987294 h 1994459"/>
              <a:gd name="connsiteX2" fmla="*/ 1272209 w 4406348"/>
              <a:gd name="connsiteY2" fmla="*/ 496963 h 1994459"/>
              <a:gd name="connsiteX3" fmla="*/ 2060713 w 4406348"/>
              <a:gd name="connsiteY3" fmla="*/ 165659 h 1994459"/>
              <a:gd name="connsiteX4" fmla="*/ 2902226 w 4406348"/>
              <a:gd name="connsiteY4" fmla="*/ 26511 h 1994459"/>
              <a:gd name="connsiteX5" fmla="*/ 3750366 w 4406348"/>
              <a:gd name="connsiteY5" fmla="*/ 7 h 1994459"/>
              <a:gd name="connsiteX6" fmla="*/ 4406348 w 4406348"/>
              <a:gd name="connsiteY6" fmla="*/ 26511 h 1994459"/>
              <a:gd name="connsiteX0" fmla="*/ 0 w 4406348"/>
              <a:gd name="connsiteY0" fmla="*/ 1994459 h 1994459"/>
              <a:gd name="connsiteX1" fmla="*/ 649357 w 4406348"/>
              <a:gd name="connsiteY1" fmla="*/ 934285 h 1994459"/>
              <a:gd name="connsiteX2" fmla="*/ 1272209 w 4406348"/>
              <a:gd name="connsiteY2" fmla="*/ 496963 h 1994459"/>
              <a:gd name="connsiteX3" fmla="*/ 2060713 w 4406348"/>
              <a:gd name="connsiteY3" fmla="*/ 165659 h 1994459"/>
              <a:gd name="connsiteX4" fmla="*/ 2902226 w 4406348"/>
              <a:gd name="connsiteY4" fmla="*/ 26511 h 1994459"/>
              <a:gd name="connsiteX5" fmla="*/ 3750366 w 4406348"/>
              <a:gd name="connsiteY5" fmla="*/ 7 h 1994459"/>
              <a:gd name="connsiteX6" fmla="*/ 4406348 w 4406348"/>
              <a:gd name="connsiteY6" fmla="*/ 26511 h 1994459"/>
              <a:gd name="connsiteX0" fmla="*/ 0 w 4585252"/>
              <a:gd name="connsiteY0" fmla="*/ 1822181 h 1822181"/>
              <a:gd name="connsiteX1" fmla="*/ 828261 w 4585252"/>
              <a:gd name="connsiteY1" fmla="*/ 934285 h 1822181"/>
              <a:gd name="connsiteX2" fmla="*/ 1451113 w 4585252"/>
              <a:gd name="connsiteY2" fmla="*/ 496963 h 1822181"/>
              <a:gd name="connsiteX3" fmla="*/ 2239617 w 4585252"/>
              <a:gd name="connsiteY3" fmla="*/ 165659 h 1822181"/>
              <a:gd name="connsiteX4" fmla="*/ 3081130 w 4585252"/>
              <a:gd name="connsiteY4" fmla="*/ 26511 h 1822181"/>
              <a:gd name="connsiteX5" fmla="*/ 3929270 w 4585252"/>
              <a:gd name="connsiteY5" fmla="*/ 7 h 1822181"/>
              <a:gd name="connsiteX6" fmla="*/ 4585252 w 4585252"/>
              <a:gd name="connsiteY6" fmla="*/ 26511 h 1822181"/>
              <a:gd name="connsiteX0" fmla="*/ 0 w 4996070"/>
              <a:gd name="connsiteY0" fmla="*/ 1822174 h 1822174"/>
              <a:gd name="connsiteX1" fmla="*/ 828261 w 4996070"/>
              <a:gd name="connsiteY1" fmla="*/ 934278 h 1822174"/>
              <a:gd name="connsiteX2" fmla="*/ 1451113 w 4996070"/>
              <a:gd name="connsiteY2" fmla="*/ 496956 h 1822174"/>
              <a:gd name="connsiteX3" fmla="*/ 2239617 w 4996070"/>
              <a:gd name="connsiteY3" fmla="*/ 165652 h 1822174"/>
              <a:gd name="connsiteX4" fmla="*/ 3081130 w 4996070"/>
              <a:gd name="connsiteY4" fmla="*/ 26504 h 1822174"/>
              <a:gd name="connsiteX5" fmla="*/ 3929270 w 4996070"/>
              <a:gd name="connsiteY5" fmla="*/ 0 h 1822174"/>
              <a:gd name="connsiteX6" fmla="*/ 4996070 w 4996070"/>
              <a:gd name="connsiteY6" fmla="*/ 6626 h 1822174"/>
              <a:gd name="connsiteX0" fmla="*/ 0 w 4996070"/>
              <a:gd name="connsiteY0" fmla="*/ 1825642 h 1825642"/>
              <a:gd name="connsiteX1" fmla="*/ 828261 w 4996070"/>
              <a:gd name="connsiteY1" fmla="*/ 937746 h 1825642"/>
              <a:gd name="connsiteX2" fmla="*/ 1451113 w 4996070"/>
              <a:gd name="connsiteY2" fmla="*/ 500424 h 1825642"/>
              <a:gd name="connsiteX3" fmla="*/ 2239617 w 4996070"/>
              <a:gd name="connsiteY3" fmla="*/ 169120 h 1825642"/>
              <a:gd name="connsiteX4" fmla="*/ 3081130 w 4996070"/>
              <a:gd name="connsiteY4" fmla="*/ 69728 h 1825642"/>
              <a:gd name="connsiteX5" fmla="*/ 3929270 w 4996070"/>
              <a:gd name="connsiteY5" fmla="*/ 3468 h 1825642"/>
              <a:gd name="connsiteX6" fmla="*/ 4996070 w 4996070"/>
              <a:gd name="connsiteY6" fmla="*/ 10094 h 1825642"/>
              <a:gd name="connsiteX0" fmla="*/ 0 w 4996070"/>
              <a:gd name="connsiteY0" fmla="*/ 1825642 h 1825642"/>
              <a:gd name="connsiteX1" fmla="*/ 828261 w 4996070"/>
              <a:gd name="connsiteY1" fmla="*/ 937746 h 1825642"/>
              <a:gd name="connsiteX2" fmla="*/ 1451113 w 4996070"/>
              <a:gd name="connsiteY2" fmla="*/ 500424 h 1825642"/>
              <a:gd name="connsiteX3" fmla="*/ 2239617 w 4996070"/>
              <a:gd name="connsiteY3" fmla="*/ 242007 h 1825642"/>
              <a:gd name="connsiteX4" fmla="*/ 3081130 w 4996070"/>
              <a:gd name="connsiteY4" fmla="*/ 69728 h 1825642"/>
              <a:gd name="connsiteX5" fmla="*/ 3929270 w 4996070"/>
              <a:gd name="connsiteY5" fmla="*/ 3468 h 1825642"/>
              <a:gd name="connsiteX6" fmla="*/ 4996070 w 4996070"/>
              <a:gd name="connsiteY6" fmla="*/ 10094 h 1825642"/>
              <a:gd name="connsiteX0" fmla="*/ 0 w 4996070"/>
              <a:gd name="connsiteY0" fmla="*/ 1825642 h 1825642"/>
              <a:gd name="connsiteX1" fmla="*/ 828261 w 4996070"/>
              <a:gd name="connsiteY1" fmla="*/ 937746 h 1825642"/>
              <a:gd name="connsiteX2" fmla="*/ 1484244 w 4996070"/>
              <a:gd name="connsiteY2" fmla="*/ 533554 h 1825642"/>
              <a:gd name="connsiteX3" fmla="*/ 2239617 w 4996070"/>
              <a:gd name="connsiteY3" fmla="*/ 242007 h 1825642"/>
              <a:gd name="connsiteX4" fmla="*/ 3081130 w 4996070"/>
              <a:gd name="connsiteY4" fmla="*/ 69728 h 1825642"/>
              <a:gd name="connsiteX5" fmla="*/ 3929270 w 4996070"/>
              <a:gd name="connsiteY5" fmla="*/ 3468 h 1825642"/>
              <a:gd name="connsiteX6" fmla="*/ 4996070 w 4996070"/>
              <a:gd name="connsiteY6" fmla="*/ 10094 h 1825642"/>
              <a:gd name="connsiteX0" fmla="*/ 0 w 4996070"/>
              <a:gd name="connsiteY0" fmla="*/ 1825642 h 1825642"/>
              <a:gd name="connsiteX1" fmla="*/ 854765 w 4996070"/>
              <a:gd name="connsiteY1" fmla="*/ 964250 h 1825642"/>
              <a:gd name="connsiteX2" fmla="*/ 1484244 w 4996070"/>
              <a:gd name="connsiteY2" fmla="*/ 533554 h 1825642"/>
              <a:gd name="connsiteX3" fmla="*/ 2239617 w 4996070"/>
              <a:gd name="connsiteY3" fmla="*/ 242007 h 1825642"/>
              <a:gd name="connsiteX4" fmla="*/ 3081130 w 4996070"/>
              <a:gd name="connsiteY4" fmla="*/ 69728 h 1825642"/>
              <a:gd name="connsiteX5" fmla="*/ 3929270 w 4996070"/>
              <a:gd name="connsiteY5" fmla="*/ 3468 h 1825642"/>
              <a:gd name="connsiteX6" fmla="*/ 4996070 w 4996070"/>
              <a:gd name="connsiteY6" fmla="*/ 10094 h 1825642"/>
              <a:gd name="connsiteX0" fmla="*/ 0 w 5082209"/>
              <a:gd name="connsiteY0" fmla="*/ 1805763 h 1805763"/>
              <a:gd name="connsiteX1" fmla="*/ 940904 w 5082209"/>
              <a:gd name="connsiteY1" fmla="*/ 964250 h 1805763"/>
              <a:gd name="connsiteX2" fmla="*/ 1570383 w 5082209"/>
              <a:gd name="connsiteY2" fmla="*/ 533554 h 1805763"/>
              <a:gd name="connsiteX3" fmla="*/ 2325756 w 5082209"/>
              <a:gd name="connsiteY3" fmla="*/ 242007 h 1805763"/>
              <a:gd name="connsiteX4" fmla="*/ 3167269 w 5082209"/>
              <a:gd name="connsiteY4" fmla="*/ 69728 h 1805763"/>
              <a:gd name="connsiteX5" fmla="*/ 4015409 w 5082209"/>
              <a:gd name="connsiteY5" fmla="*/ 3468 h 1805763"/>
              <a:gd name="connsiteX6" fmla="*/ 5082209 w 5082209"/>
              <a:gd name="connsiteY6" fmla="*/ 10094 h 1805763"/>
              <a:gd name="connsiteX0" fmla="*/ 0 w 4943061"/>
              <a:gd name="connsiteY0" fmla="*/ 1706371 h 1706371"/>
              <a:gd name="connsiteX1" fmla="*/ 801756 w 4943061"/>
              <a:gd name="connsiteY1" fmla="*/ 964250 h 1706371"/>
              <a:gd name="connsiteX2" fmla="*/ 1431235 w 4943061"/>
              <a:gd name="connsiteY2" fmla="*/ 533554 h 1706371"/>
              <a:gd name="connsiteX3" fmla="*/ 2186608 w 4943061"/>
              <a:gd name="connsiteY3" fmla="*/ 242007 h 1706371"/>
              <a:gd name="connsiteX4" fmla="*/ 3028121 w 4943061"/>
              <a:gd name="connsiteY4" fmla="*/ 69728 h 1706371"/>
              <a:gd name="connsiteX5" fmla="*/ 3876261 w 4943061"/>
              <a:gd name="connsiteY5" fmla="*/ 3468 h 1706371"/>
              <a:gd name="connsiteX6" fmla="*/ 4943061 w 4943061"/>
              <a:gd name="connsiteY6" fmla="*/ 10094 h 1706371"/>
              <a:gd name="connsiteX0" fmla="*/ 0 w 4943061"/>
              <a:gd name="connsiteY0" fmla="*/ 1706371 h 1706371"/>
              <a:gd name="connsiteX1" fmla="*/ 801756 w 4943061"/>
              <a:gd name="connsiteY1" fmla="*/ 964250 h 1706371"/>
              <a:gd name="connsiteX2" fmla="*/ 1451113 w 4943061"/>
              <a:gd name="connsiteY2" fmla="*/ 560058 h 1706371"/>
              <a:gd name="connsiteX3" fmla="*/ 2186608 w 4943061"/>
              <a:gd name="connsiteY3" fmla="*/ 242007 h 1706371"/>
              <a:gd name="connsiteX4" fmla="*/ 3028121 w 4943061"/>
              <a:gd name="connsiteY4" fmla="*/ 69728 h 1706371"/>
              <a:gd name="connsiteX5" fmla="*/ 3876261 w 4943061"/>
              <a:gd name="connsiteY5" fmla="*/ 3468 h 1706371"/>
              <a:gd name="connsiteX6" fmla="*/ 4943061 w 4943061"/>
              <a:gd name="connsiteY6" fmla="*/ 10094 h 1706371"/>
              <a:gd name="connsiteX0" fmla="*/ 0 w 4943061"/>
              <a:gd name="connsiteY0" fmla="*/ 1696761 h 1696761"/>
              <a:gd name="connsiteX1" fmla="*/ 801756 w 4943061"/>
              <a:gd name="connsiteY1" fmla="*/ 954640 h 1696761"/>
              <a:gd name="connsiteX2" fmla="*/ 1451113 w 4943061"/>
              <a:gd name="connsiteY2" fmla="*/ 550448 h 1696761"/>
              <a:gd name="connsiteX3" fmla="*/ 2186608 w 4943061"/>
              <a:gd name="connsiteY3" fmla="*/ 232397 h 1696761"/>
              <a:gd name="connsiteX4" fmla="*/ 3028121 w 4943061"/>
              <a:gd name="connsiteY4" fmla="*/ 60118 h 1696761"/>
              <a:gd name="connsiteX5" fmla="*/ 3876261 w 4943061"/>
              <a:gd name="connsiteY5" fmla="*/ 13736 h 1696761"/>
              <a:gd name="connsiteX6" fmla="*/ 4943061 w 4943061"/>
              <a:gd name="connsiteY6" fmla="*/ 484 h 1696761"/>
              <a:gd name="connsiteX0" fmla="*/ 0 w 4943061"/>
              <a:gd name="connsiteY0" fmla="*/ 1697322 h 1697322"/>
              <a:gd name="connsiteX1" fmla="*/ 801756 w 4943061"/>
              <a:gd name="connsiteY1" fmla="*/ 955201 h 1697322"/>
              <a:gd name="connsiteX2" fmla="*/ 1451113 w 4943061"/>
              <a:gd name="connsiteY2" fmla="*/ 551009 h 1697322"/>
              <a:gd name="connsiteX3" fmla="*/ 2186608 w 4943061"/>
              <a:gd name="connsiteY3" fmla="*/ 232958 h 1697322"/>
              <a:gd name="connsiteX4" fmla="*/ 3034747 w 4943061"/>
              <a:gd name="connsiteY4" fmla="*/ 93809 h 1697322"/>
              <a:gd name="connsiteX5" fmla="*/ 3876261 w 4943061"/>
              <a:gd name="connsiteY5" fmla="*/ 14297 h 1697322"/>
              <a:gd name="connsiteX6" fmla="*/ 4943061 w 4943061"/>
              <a:gd name="connsiteY6" fmla="*/ 1045 h 1697322"/>
              <a:gd name="connsiteX0" fmla="*/ 0 w 4943061"/>
              <a:gd name="connsiteY0" fmla="*/ 1697322 h 1697322"/>
              <a:gd name="connsiteX1" fmla="*/ 311427 w 4943061"/>
              <a:gd name="connsiteY1" fmla="*/ 1331571 h 1697322"/>
              <a:gd name="connsiteX2" fmla="*/ 801756 w 4943061"/>
              <a:gd name="connsiteY2" fmla="*/ 955201 h 1697322"/>
              <a:gd name="connsiteX3" fmla="*/ 1451113 w 4943061"/>
              <a:gd name="connsiteY3" fmla="*/ 551009 h 1697322"/>
              <a:gd name="connsiteX4" fmla="*/ 2186608 w 4943061"/>
              <a:gd name="connsiteY4" fmla="*/ 232958 h 1697322"/>
              <a:gd name="connsiteX5" fmla="*/ 3034747 w 4943061"/>
              <a:gd name="connsiteY5" fmla="*/ 93809 h 1697322"/>
              <a:gd name="connsiteX6" fmla="*/ 3876261 w 4943061"/>
              <a:gd name="connsiteY6" fmla="*/ 14297 h 1697322"/>
              <a:gd name="connsiteX7" fmla="*/ 4943061 w 4943061"/>
              <a:gd name="connsiteY7" fmla="*/ 1045 h 1697322"/>
              <a:gd name="connsiteX0" fmla="*/ 0 w 4943061"/>
              <a:gd name="connsiteY0" fmla="*/ 1697322 h 1697322"/>
              <a:gd name="connsiteX1" fmla="*/ 371062 w 4943061"/>
              <a:gd name="connsiteY1" fmla="*/ 1363101 h 1697322"/>
              <a:gd name="connsiteX2" fmla="*/ 801756 w 4943061"/>
              <a:gd name="connsiteY2" fmla="*/ 955201 h 1697322"/>
              <a:gd name="connsiteX3" fmla="*/ 1451113 w 4943061"/>
              <a:gd name="connsiteY3" fmla="*/ 551009 h 1697322"/>
              <a:gd name="connsiteX4" fmla="*/ 2186608 w 4943061"/>
              <a:gd name="connsiteY4" fmla="*/ 232958 h 1697322"/>
              <a:gd name="connsiteX5" fmla="*/ 3034747 w 4943061"/>
              <a:gd name="connsiteY5" fmla="*/ 93809 h 1697322"/>
              <a:gd name="connsiteX6" fmla="*/ 3876261 w 4943061"/>
              <a:gd name="connsiteY6" fmla="*/ 14297 h 1697322"/>
              <a:gd name="connsiteX7" fmla="*/ 4943061 w 4943061"/>
              <a:gd name="connsiteY7" fmla="*/ 1045 h 1697322"/>
              <a:gd name="connsiteX0" fmla="*/ 0 w 4943061"/>
              <a:gd name="connsiteY0" fmla="*/ 1697322 h 1697322"/>
              <a:gd name="connsiteX1" fmla="*/ 337931 w 4943061"/>
              <a:gd name="connsiteY1" fmla="*/ 1318958 h 1697322"/>
              <a:gd name="connsiteX2" fmla="*/ 801756 w 4943061"/>
              <a:gd name="connsiteY2" fmla="*/ 955201 h 1697322"/>
              <a:gd name="connsiteX3" fmla="*/ 1451113 w 4943061"/>
              <a:gd name="connsiteY3" fmla="*/ 551009 h 1697322"/>
              <a:gd name="connsiteX4" fmla="*/ 2186608 w 4943061"/>
              <a:gd name="connsiteY4" fmla="*/ 232958 h 1697322"/>
              <a:gd name="connsiteX5" fmla="*/ 3034747 w 4943061"/>
              <a:gd name="connsiteY5" fmla="*/ 93809 h 1697322"/>
              <a:gd name="connsiteX6" fmla="*/ 3876261 w 4943061"/>
              <a:gd name="connsiteY6" fmla="*/ 14297 h 1697322"/>
              <a:gd name="connsiteX7" fmla="*/ 4943061 w 4943061"/>
              <a:gd name="connsiteY7" fmla="*/ 1045 h 1697322"/>
              <a:gd name="connsiteX0" fmla="*/ 0 w 4969566"/>
              <a:gd name="connsiteY0" fmla="*/ 1653180 h 1653180"/>
              <a:gd name="connsiteX1" fmla="*/ 364436 w 4969566"/>
              <a:gd name="connsiteY1" fmla="*/ 1318958 h 1653180"/>
              <a:gd name="connsiteX2" fmla="*/ 828261 w 4969566"/>
              <a:gd name="connsiteY2" fmla="*/ 955201 h 1653180"/>
              <a:gd name="connsiteX3" fmla="*/ 1477618 w 4969566"/>
              <a:gd name="connsiteY3" fmla="*/ 551009 h 1653180"/>
              <a:gd name="connsiteX4" fmla="*/ 2213113 w 4969566"/>
              <a:gd name="connsiteY4" fmla="*/ 232958 h 1653180"/>
              <a:gd name="connsiteX5" fmla="*/ 3061252 w 4969566"/>
              <a:gd name="connsiteY5" fmla="*/ 93809 h 1653180"/>
              <a:gd name="connsiteX6" fmla="*/ 3902766 w 4969566"/>
              <a:gd name="connsiteY6" fmla="*/ 14297 h 1653180"/>
              <a:gd name="connsiteX7" fmla="*/ 4969566 w 4969566"/>
              <a:gd name="connsiteY7" fmla="*/ 1045 h 165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9566" h="1653180">
                <a:moveTo>
                  <a:pt x="0" y="1653180"/>
                </a:moveTo>
                <a:cubicBezTo>
                  <a:pt x="51904" y="1592222"/>
                  <a:pt x="230810" y="1442645"/>
                  <a:pt x="364436" y="1318958"/>
                </a:cubicBezTo>
                <a:cubicBezTo>
                  <a:pt x="498062" y="1195271"/>
                  <a:pt x="642731" y="1083192"/>
                  <a:pt x="828261" y="955201"/>
                </a:cubicBezTo>
                <a:cubicBezTo>
                  <a:pt x="1013791" y="827210"/>
                  <a:pt x="1246809" y="671383"/>
                  <a:pt x="1477618" y="551009"/>
                </a:cubicBezTo>
                <a:cubicBezTo>
                  <a:pt x="1708427" y="430635"/>
                  <a:pt x="1949174" y="309158"/>
                  <a:pt x="2213113" y="232958"/>
                </a:cubicBezTo>
                <a:cubicBezTo>
                  <a:pt x="2477052" y="156758"/>
                  <a:pt x="2779643" y="130252"/>
                  <a:pt x="3061252" y="93809"/>
                </a:cubicBezTo>
                <a:cubicBezTo>
                  <a:pt x="3342861" y="57366"/>
                  <a:pt x="3584714" y="29758"/>
                  <a:pt x="3902766" y="14297"/>
                </a:cubicBezTo>
                <a:cubicBezTo>
                  <a:pt x="4220818" y="-1164"/>
                  <a:pt x="4613966" y="-1164"/>
                  <a:pt x="4969566" y="10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文本占位符 2">
            <a:extLst>
              <a:ext uri="{FF2B5EF4-FFF2-40B4-BE49-F238E27FC236}">
                <a16:creationId xmlns:a16="http://schemas.microsoft.com/office/drawing/2014/main" id="{1135BEA5-DB33-4D67-8397-A417F3FBB5D2}"/>
              </a:ext>
            </a:extLst>
          </p:cNvPr>
          <p:cNvSpPr txBox="1">
            <a:spLocks/>
          </p:cNvSpPr>
          <p:nvPr/>
        </p:nvSpPr>
        <p:spPr>
          <a:xfrm>
            <a:off x="7566789" y="4680644"/>
            <a:ext cx="2599764" cy="1467094"/>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回归这个词的意思是，我们在试着推测出这一系列连续值属性。</a:t>
            </a:r>
            <a:endParaRPr lang="en-US"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A7CAF188-293C-4768-BCFF-CE5F90520B33}"/>
              </a:ext>
            </a:extLst>
          </p:cNvPr>
          <p:cNvSpPr>
            <a:spLocks noGrp="1"/>
          </p:cNvSpPr>
          <p:nvPr>
            <p:ph type="body" sz="quarter" idx="10"/>
          </p:nvPr>
        </p:nvSpPr>
        <p:spPr>
          <a:xfrm>
            <a:off x="584560" y="134796"/>
            <a:ext cx="8234762" cy="573404"/>
          </a:xfrm>
        </p:spPr>
        <p:txBody>
          <a:bodyPr/>
          <a:lstStyle/>
          <a:p>
            <a:r>
              <a:rPr lang="zh-CN" altLang="en-US" dirty="0">
                <a:latin typeface="微软雅黑" panose="020B0503020204020204" pitchFamily="34" charset="-122"/>
                <a:ea typeface="微软雅黑" panose="020B0503020204020204" pitchFamily="34" charset="-122"/>
              </a:rPr>
              <a:t>监督学习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回归（</a:t>
            </a:r>
            <a:r>
              <a:rPr lang="en-US" altLang="zh-CN" dirty="0">
                <a:latin typeface="微软雅黑" panose="020B0503020204020204" pitchFamily="34" charset="-122"/>
                <a:ea typeface="微软雅黑" panose="020B0503020204020204" pitchFamily="34" charset="-122"/>
              </a:rPr>
              <a:t>Regression</a:t>
            </a:r>
            <a:r>
              <a:rPr lang="zh-CN" altLang="en-US"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a:p>
            <a:endParaRPr lang="en-US" dirty="0"/>
          </a:p>
        </p:txBody>
      </p:sp>
      <p:pic>
        <p:nvPicPr>
          <p:cNvPr id="5" name="图片 4">
            <a:extLst>
              <a:ext uri="{FF2B5EF4-FFF2-40B4-BE49-F238E27FC236}">
                <a16:creationId xmlns:a16="http://schemas.microsoft.com/office/drawing/2014/main" id="{B8AF86DB-86AA-4A88-B1B9-01CC159CECEA}"/>
              </a:ext>
            </a:extLst>
          </p:cNvPr>
          <p:cNvPicPr>
            <a:picLocks noChangeAspect="1"/>
          </p:cNvPicPr>
          <p:nvPr/>
        </p:nvPicPr>
        <p:blipFill>
          <a:blip r:embed="rId3"/>
          <a:stretch>
            <a:fillRect/>
          </a:stretch>
        </p:blipFill>
        <p:spPr>
          <a:xfrm>
            <a:off x="8880742" y="1129642"/>
            <a:ext cx="3005588" cy="2438611"/>
          </a:xfrm>
          <a:prstGeom prst="rect">
            <a:avLst/>
          </a:prstGeom>
        </p:spPr>
      </p:pic>
    </p:spTree>
    <p:extLst>
      <p:ext uri="{BB962C8B-B14F-4D97-AF65-F5344CB8AC3E}">
        <p14:creationId xmlns:p14="http://schemas.microsoft.com/office/powerpoint/2010/main" val="318221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A4BC7BAA-57BE-4E94-AD55-0F8D2FDCF994}"/>
              </a:ext>
            </a:extLst>
          </p:cNvPr>
          <p:cNvSpPr>
            <a:spLocks noGrp="1"/>
          </p:cNvSpPr>
          <p:nvPr>
            <p:ph type="body" sz="quarter" idx="10"/>
          </p:nvPr>
        </p:nvSpPr>
        <p:spPr>
          <a:xfrm>
            <a:off x="372525" y="226697"/>
            <a:ext cx="9043145" cy="573404"/>
          </a:xfrm>
        </p:spPr>
        <p:txBody>
          <a:bodyPr/>
          <a:lstStyle/>
          <a:p>
            <a:r>
              <a:rPr lang="zh-CN" altLang="en-US" dirty="0">
                <a:latin typeface="微软雅黑" panose="020B0503020204020204" pitchFamily="34" charset="-122"/>
                <a:ea typeface="微软雅黑" panose="020B0503020204020204" pitchFamily="34" charset="-122"/>
              </a:rPr>
              <a:t>监督学习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回归</a:t>
            </a:r>
            <a:endParaRPr lang="en-US"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FBEC62F7-3B54-4756-8C7A-C4753F3F83A8}"/>
              </a:ext>
            </a:extLst>
          </p:cNvPr>
          <p:cNvSpPr>
            <a:spLocks noGrp="1"/>
          </p:cNvSpPr>
          <p:nvPr>
            <p:ph type="body" sz="quarter" idx="12"/>
          </p:nvPr>
        </p:nvSpPr>
        <p:spPr/>
        <p:txBody>
          <a:bodyPr/>
          <a:lstStyle/>
          <a:p>
            <a:endParaRPr lang="en-US"/>
          </a:p>
        </p:txBody>
      </p:sp>
      <p:sp>
        <p:nvSpPr>
          <p:cNvPr id="44" name="object 6">
            <a:extLst>
              <a:ext uri="{FF2B5EF4-FFF2-40B4-BE49-F238E27FC236}">
                <a16:creationId xmlns:a16="http://schemas.microsoft.com/office/drawing/2014/main" id="{634E74A2-380C-46FF-B99C-2F57E6DE8E1B}"/>
              </a:ext>
            </a:extLst>
          </p:cNvPr>
          <p:cNvSpPr/>
          <p:nvPr/>
        </p:nvSpPr>
        <p:spPr>
          <a:xfrm>
            <a:off x="1009038" y="1067008"/>
            <a:ext cx="3953255" cy="502920"/>
          </a:xfrm>
          <a:custGeom>
            <a:avLst/>
            <a:gdLst/>
            <a:ahLst/>
            <a:cxnLst/>
            <a:rect l="l" t="t" r="r" b="b"/>
            <a:pathLst>
              <a:path w="3953255" h="502920">
                <a:moveTo>
                  <a:pt x="3869436" y="0"/>
                </a:moveTo>
                <a:lnTo>
                  <a:pt x="78888" y="142"/>
                </a:lnTo>
                <a:lnTo>
                  <a:pt x="38881" y="13036"/>
                </a:lnTo>
                <a:lnTo>
                  <a:pt x="10675" y="42826"/>
                </a:lnTo>
                <a:lnTo>
                  <a:pt x="0" y="83820"/>
                </a:lnTo>
                <a:lnTo>
                  <a:pt x="142" y="424038"/>
                </a:lnTo>
                <a:lnTo>
                  <a:pt x="13052" y="464066"/>
                </a:lnTo>
                <a:lnTo>
                  <a:pt x="42854" y="492257"/>
                </a:lnTo>
                <a:lnTo>
                  <a:pt x="83819" y="502920"/>
                </a:lnTo>
                <a:lnTo>
                  <a:pt x="3874361" y="502777"/>
                </a:lnTo>
                <a:lnTo>
                  <a:pt x="3914345" y="489883"/>
                </a:lnTo>
                <a:lnTo>
                  <a:pt x="3942567" y="460093"/>
                </a:lnTo>
                <a:lnTo>
                  <a:pt x="3953255" y="419100"/>
                </a:lnTo>
                <a:lnTo>
                  <a:pt x="3953113" y="78881"/>
                </a:lnTo>
                <a:lnTo>
                  <a:pt x="3940188" y="38853"/>
                </a:lnTo>
                <a:lnTo>
                  <a:pt x="3910372" y="10662"/>
                </a:lnTo>
                <a:lnTo>
                  <a:pt x="3869436" y="0"/>
                </a:lnTo>
                <a:close/>
              </a:path>
            </a:pathLst>
          </a:custGeom>
          <a:solidFill>
            <a:srgbClr val="FFC1C1"/>
          </a:solidFill>
        </p:spPr>
        <p:txBody>
          <a:bodyPr wrap="square" lIns="0" tIns="0" rIns="0" bIns="0" rtlCol="0">
            <a:noAutofit/>
          </a:bodyPr>
          <a:lstStyle/>
          <a:p>
            <a:endParaRPr/>
          </a:p>
        </p:txBody>
      </p:sp>
      <p:sp>
        <p:nvSpPr>
          <p:cNvPr id="45" name="object 7">
            <a:extLst>
              <a:ext uri="{FF2B5EF4-FFF2-40B4-BE49-F238E27FC236}">
                <a16:creationId xmlns:a16="http://schemas.microsoft.com/office/drawing/2014/main" id="{A2146ED2-C9FA-46A9-861D-945E40133DDD}"/>
              </a:ext>
            </a:extLst>
          </p:cNvPr>
          <p:cNvSpPr/>
          <p:nvPr/>
        </p:nvSpPr>
        <p:spPr>
          <a:xfrm>
            <a:off x="1009038" y="1067008"/>
            <a:ext cx="3953255" cy="502920"/>
          </a:xfrm>
          <a:custGeom>
            <a:avLst/>
            <a:gdLst/>
            <a:ahLst/>
            <a:cxnLst/>
            <a:rect l="l" t="t" r="r" b="b"/>
            <a:pathLst>
              <a:path w="3953255" h="502920">
                <a:moveTo>
                  <a:pt x="0" y="83820"/>
                </a:moveTo>
                <a:lnTo>
                  <a:pt x="10675" y="42826"/>
                </a:lnTo>
                <a:lnTo>
                  <a:pt x="38881" y="13036"/>
                </a:lnTo>
                <a:lnTo>
                  <a:pt x="78888" y="142"/>
                </a:lnTo>
                <a:lnTo>
                  <a:pt x="3869436" y="0"/>
                </a:lnTo>
                <a:lnTo>
                  <a:pt x="3883961" y="1254"/>
                </a:lnTo>
                <a:lnTo>
                  <a:pt x="3921831" y="18392"/>
                </a:lnTo>
                <a:lnTo>
                  <a:pt x="3946657" y="51162"/>
                </a:lnTo>
                <a:lnTo>
                  <a:pt x="3953255" y="419100"/>
                </a:lnTo>
                <a:lnTo>
                  <a:pt x="3951997" y="433657"/>
                </a:lnTo>
                <a:lnTo>
                  <a:pt x="3934823" y="471549"/>
                </a:lnTo>
                <a:lnTo>
                  <a:pt x="3902039" y="496339"/>
                </a:lnTo>
                <a:lnTo>
                  <a:pt x="83819" y="502920"/>
                </a:lnTo>
                <a:lnTo>
                  <a:pt x="69278" y="501665"/>
                </a:lnTo>
                <a:lnTo>
                  <a:pt x="31397" y="484527"/>
                </a:lnTo>
                <a:lnTo>
                  <a:pt x="6589" y="451757"/>
                </a:lnTo>
                <a:lnTo>
                  <a:pt x="0" y="83820"/>
                </a:lnTo>
                <a:close/>
              </a:path>
            </a:pathLst>
          </a:custGeom>
          <a:ln w="9144">
            <a:solidFill>
              <a:srgbClr val="000000"/>
            </a:solidFill>
          </a:ln>
        </p:spPr>
        <p:txBody>
          <a:bodyPr wrap="square" lIns="0" tIns="0" rIns="0" bIns="0" rtlCol="0">
            <a:noAutofit/>
          </a:bodyPr>
          <a:lstStyle/>
          <a:p>
            <a:endParaRPr/>
          </a:p>
        </p:txBody>
      </p:sp>
      <p:sp>
        <p:nvSpPr>
          <p:cNvPr id="46" name="object 8">
            <a:extLst>
              <a:ext uri="{FF2B5EF4-FFF2-40B4-BE49-F238E27FC236}">
                <a16:creationId xmlns:a16="http://schemas.microsoft.com/office/drawing/2014/main" id="{4ED8CF75-682B-4B35-A3A6-147E6C1BEEDD}"/>
              </a:ext>
            </a:extLst>
          </p:cNvPr>
          <p:cNvSpPr/>
          <p:nvPr/>
        </p:nvSpPr>
        <p:spPr>
          <a:xfrm>
            <a:off x="1083713" y="1857964"/>
            <a:ext cx="1289304" cy="591312"/>
          </a:xfrm>
          <a:custGeom>
            <a:avLst/>
            <a:gdLst/>
            <a:ahLst/>
            <a:cxnLst/>
            <a:rect l="l" t="t" r="r" b="b"/>
            <a:pathLst>
              <a:path w="1289303" h="591312">
                <a:moveTo>
                  <a:pt x="0" y="98551"/>
                </a:moveTo>
                <a:lnTo>
                  <a:pt x="9200" y="56892"/>
                </a:lnTo>
                <a:lnTo>
                  <a:pt x="34039" y="24028"/>
                </a:lnTo>
                <a:lnTo>
                  <a:pt x="70372" y="4082"/>
                </a:lnTo>
                <a:lnTo>
                  <a:pt x="1190752" y="0"/>
                </a:lnTo>
                <a:lnTo>
                  <a:pt x="1205360" y="1072"/>
                </a:lnTo>
                <a:lnTo>
                  <a:pt x="1244546" y="15934"/>
                </a:lnTo>
                <a:lnTo>
                  <a:pt x="1273563" y="45055"/>
                </a:lnTo>
                <a:lnTo>
                  <a:pt x="1288285" y="84310"/>
                </a:lnTo>
                <a:lnTo>
                  <a:pt x="1289304" y="492760"/>
                </a:lnTo>
                <a:lnTo>
                  <a:pt x="1288231" y="507368"/>
                </a:lnTo>
                <a:lnTo>
                  <a:pt x="1273369" y="546554"/>
                </a:lnTo>
                <a:lnTo>
                  <a:pt x="1244248" y="575571"/>
                </a:lnTo>
                <a:lnTo>
                  <a:pt x="1204993" y="590293"/>
                </a:lnTo>
                <a:lnTo>
                  <a:pt x="98552" y="591312"/>
                </a:lnTo>
                <a:lnTo>
                  <a:pt x="83954" y="590239"/>
                </a:lnTo>
                <a:lnTo>
                  <a:pt x="44779" y="575377"/>
                </a:lnTo>
                <a:lnTo>
                  <a:pt x="15753" y="546256"/>
                </a:lnTo>
                <a:lnTo>
                  <a:pt x="1019" y="507001"/>
                </a:lnTo>
                <a:lnTo>
                  <a:pt x="0" y="98551"/>
                </a:lnTo>
                <a:close/>
              </a:path>
            </a:pathLst>
          </a:custGeom>
          <a:ln w="24384">
            <a:solidFill>
              <a:srgbClr val="BBBBBB"/>
            </a:solidFill>
          </a:ln>
        </p:spPr>
        <p:txBody>
          <a:bodyPr wrap="square" lIns="0" tIns="0" rIns="0" bIns="0" rtlCol="0">
            <a:noAutofit/>
          </a:bodyPr>
          <a:lstStyle/>
          <a:p>
            <a:endParaRPr/>
          </a:p>
        </p:txBody>
      </p:sp>
      <p:sp>
        <p:nvSpPr>
          <p:cNvPr id="47" name="object 9">
            <a:extLst>
              <a:ext uri="{FF2B5EF4-FFF2-40B4-BE49-F238E27FC236}">
                <a16:creationId xmlns:a16="http://schemas.microsoft.com/office/drawing/2014/main" id="{60A564BA-4545-4ACD-A376-1326ED1A94FE}"/>
              </a:ext>
            </a:extLst>
          </p:cNvPr>
          <p:cNvSpPr/>
          <p:nvPr/>
        </p:nvSpPr>
        <p:spPr>
          <a:xfrm>
            <a:off x="3671465" y="1857964"/>
            <a:ext cx="1289303" cy="591312"/>
          </a:xfrm>
          <a:custGeom>
            <a:avLst/>
            <a:gdLst/>
            <a:ahLst/>
            <a:cxnLst/>
            <a:rect l="l" t="t" r="r" b="b"/>
            <a:pathLst>
              <a:path w="1289303" h="591312">
                <a:moveTo>
                  <a:pt x="0" y="98551"/>
                </a:moveTo>
                <a:lnTo>
                  <a:pt x="9192" y="56892"/>
                </a:lnTo>
                <a:lnTo>
                  <a:pt x="34018" y="24028"/>
                </a:lnTo>
                <a:lnTo>
                  <a:pt x="70354" y="4082"/>
                </a:lnTo>
                <a:lnTo>
                  <a:pt x="1190752" y="0"/>
                </a:lnTo>
                <a:lnTo>
                  <a:pt x="1205360" y="1072"/>
                </a:lnTo>
                <a:lnTo>
                  <a:pt x="1244546" y="15934"/>
                </a:lnTo>
                <a:lnTo>
                  <a:pt x="1273563" y="45055"/>
                </a:lnTo>
                <a:lnTo>
                  <a:pt x="1288285" y="84310"/>
                </a:lnTo>
                <a:lnTo>
                  <a:pt x="1289303" y="492760"/>
                </a:lnTo>
                <a:lnTo>
                  <a:pt x="1288231" y="507368"/>
                </a:lnTo>
                <a:lnTo>
                  <a:pt x="1273369" y="546554"/>
                </a:lnTo>
                <a:lnTo>
                  <a:pt x="1244248" y="575571"/>
                </a:lnTo>
                <a:lnTo>
                  <a:pt x="1204993" y="590293"/>
                </a:lnTo>
                <a:lnTo>
                  <a:pt x="98551" y="591312"/>
                </a:lnTo>
                <a:lnTo>
                  <a:pt x="83943" y="590239"/>
                </a:lnTo>
                <a:lnTo>
                  <a:pt x="44757" y="575377"/>
                </a:lnTo>
                <a:lnTo>
                  <a:pt x="15740" y="546256"/>
                </a:lnTo>
                <a:lnTo>
                  <a:pt x="1018" y="507001"/>
                </a:lnTo>
                <a:lnTo>
                  <a:pt x="0" y="98551"/>
                </a:lnTo>
                <a:close/>
              </a:path>
            </a:pathLst>
          </a:custGeom>
          <a:ln w="24384">
            <a:solidFill>
              <a:srgbClr val="BBBBBB"/>
            </a:solidFill>
          </a:ln>
        </p:spPr>
        <p:txBody>
          <a:bodyPr wrap="square" lIns="0" tIns="0" rIns="0" bIns="0" rtlCol="0">
            <a:noAutofit/>
          </a:bodyPr>
          <a:lstStyle/>
          <a:p>
            <a:endParaRPr/>
          </a:p>
        </p:txBody>
      </p:sp>
      <p:sp>
        <p:nvSpPr>
          <p:cNvPr id="48" name="object 10">
            <a:extLst>
              <a:ext uri="{FF2B5EF4-FFF2-40B4-BE49-F238E27FC236}">
                <a16:creationId xmlns:a16="http://schemas.microsoft.com/office/drawing/2014/main" id="{F22905D9-AB5F-44D9-A8AB-BC11829765DD}"/>
              </a:ext>
            </a:extLst>
          </p:cNvPr>
          <p:cNvSpPr/>
          <p:nvPr/>
        </p:nvSpPr>
        <p:spPr>
          <a:xfrm>
            <a:off x="9973206" y="1859489"/>
            <a:ext cx="1289303" cy="591312"/>
          </a:xfrm>
          <a:custGeom>
            <a:avLst/>
            <a:gdLst/>
            <a:ahLst/>
            <a:cxnLst/>
            <a:rect l="l" t="t" r="r" b="b"/>
            <a:pathLst>
              <a:path w="1289303" h="591312">
                <a:moveTo>
                  <a:pt x="1190752" y="0"/>
                </a:moveTo>
                <a:lnTo>
                  <a:pt x="84310" y="1018"/>
                </a:lnTo>
                <a:lnTo>
                  <a:pt x="45055" y="15740"/>
                </a:lnTo>
                <a:lnTo>
                  <a:pt x="15934" y="44757"/>
                </a:lnTo>
                <a:lnTo>
                  <a:pt x="1072" y="83943"/>
                </a:lnTo>
                <a:lnTo>
                  <a:pt x="0" y="98551"/>
                </a:lnTo>
                <a:lnTo>
                  <a:pt x="982" y="492760"/>
                </a:lnTo>
                <a:lnTo>
                  <a:pt x="9041" y="534093"/>
                </a:lnTo>
                <a:lnTo>
                  <a:pt x="33751" y="567051"/>
                </a:lnTo>
                <a:lnTo>
                  <a:pt x="70005" y="587124"/>
                </a:lnTo>
                <a:lnTo>
                  <a:pt x="98551" y="591312"/>
                </a:lnTo>
                <a:lnTo>
                  <a:pt x="1204993" y="590293"/>
                </a:lnTo>
                <a:lnTo>
                  <a:pt x="1244248" y="575571"/>
                </a:lnTo>
                <a:lnTo>
                  <a:pt x="1273369" y="546554"/>
                </a:lnTo>
                <a:lnTo>
                  <a:pt x="1288231" y="507368"/>
                </a:lnTo>
                <a:lnTo>
                  <a:pt x="1289303" y="492760"/>
                </a:lnTo>
                <a:lnTo>
                  <a:pt x="1288321" y="98551"/>
                </a:lnTo>
                <a:lnTo>
                  <a:pt x="1280262" y="57218"/>
                </a:lnTo>
                <a:lnTo>
                  <a:pt x="1255552" y="24260"/>
                </a:lnTo>
                <a:lnTo>
                  <a:pt x="1219298" y="4187"/>
                </a:lnTo>
                <a:lnTo>
                  <a:pt x="1190752" y="0"/>
                </a:lnTo>
                <a:close/>
              </a:path>
            </a:pathLst>
          </a:custGeom>
          <a:solidFill>
            <a:srgbClr val="C2DFDF"/>
          </a:solidFill>
        </p:spPr>
        <p:txBody>
          <a:bodyPr wrap="square" lIns="0" tIns="0" rIns="0" bIns="0" rtlCol="0">
            <a:noAutofit/>
          </a:bodyPr>
          <a:lstStyle/>
          <a:p>
            <a:endParaRPr/>
          </a:p>
        </p:txBody>
      </p:sp>
      <p:sp>
        <p:nvSpPr>
          <p:cNvPr id="49" name="object 11">
            <a:extLst>
              <a:ext uri="{FF2B5EF4-FFF2-40B4-BE49-F238E27FC236}">
                <a16:creationId xmlns:a16="http://schemas.microsoft.com/office/drawing/2014/main" id="{8965CAD9-8842-4CB6-B9BF-480C1601A9E8}"/>
              </a:ext>
            </a:extLst>
          </p:cNvPr>
          <p:cNvSpPr/>
          <p:nvPr/>
        </p:nvSpPr>
        <p:spPr>
          <a:xfrm>
            <a:off x="9973206" y="1859489"/>
            <a:ext cx="1289303" cy="591312"/>
          </a:xfrm>
          <a:custGeom>
            <a:avLst/>
            <a:gdLst/>
            <a:ahLst/>
            <a:cxnLst/>
            <a:rect l="l" t="t" r="r" b="b"/>
            <a:pathLst>
              <a:path w="1289303" h="591312">
                <a:moveTo>
                  <a:pt x="0" y="98551"/>
                </a:moveTo>
                <a:lnTo>
                  <a:pt x="9192" y="56892"/>
                </a:lnTo>
                <a:lnTo>
                  <a:pt x="34018" y="24028"/>
                </a:lnTo>
                <a:lnTo>
                  <a:pt x="70354" y="4082"/>
                </a:lnTo>
                <a:lnTo>
                  <a:pt x="1190752" y="0"/>
                </a:lnTo>
                <a:lnTo>
                  <a:pt x="1205360" y="1072"/>
                </a:lnTo>
                <a:lnTo>
                  <a:pt x="1244546" y="15934"/>
                </a:lnTo>
                <a:lnTo>
                  <a:pt x="1273563" y="45055"/>
                </a:lnTo>
                <a:lnTo>
                  <a:pt x="1288285" y="84310"/>
                </a:lnTo>
                <a:lnTo>
                  <a:pt x="1289303" y="492760"/>
                </a:lnTo>
                <a:lnTo>
                  <a:pt x="1288231" y="507368"/>
                </a:lnTo>
                <a:lnTo>
                  <a:pt x="1273369" y="546554"/>
                </a:lnTo>
                <a:lnTo>
                  <a:pt x="1244248" y="575571"/>
                </a:lnTo>
                <a:lnTo>
                  <a:pt x="1204993" y="590293"/>
                </a:lnTo>
                <a:lnTo>
                  <a:pt x="98551" y="591312"/>
                </a:lnTo>
                <a:lnTo>
                  <a:pt x="83943" y="590239"/>
                </a:lnTo>
                <a:lnTo>
                  <a:pt x="44757" y="575377"/>
                </a:lnTo>
                <a:lnTo>
                  <a:pt x="15740" y="546256"/>
                </a:lnTo>
                <a:lnTo>
                  <a:pt x="1018" y="507001"/>
                </a:lnTo>
                <a:lnTo>
                  <a:pt x="0" y="98551"/>
                </a:lnTo>
                <a:close/>
              </a:path>
            </a:pathLst>
          </a:custGeom>
          <a:ln w="9144">
            <a:solidFill>
              <a:srgbClr val="000000"/>
            </a:solidFill>
          </a:ln>
        </p:spPr>
        <p:txBody>
          <a:bodyPr wrap="square" lIns="0" tIns="0" rIns="0" bIns="0" rtlCol="0">
            <a:noAutofit/>
          </a:bodyPr>
          <a:lstStyle/>
          <a:p>
            <a:endParaRPr/>
          </a:p>
        </p:txBody>
      </p:sp>
      <p:sp>
        <p:nvSpPr>
          <p:cNvPr id="50" name="object 12">
            <a:extLst>
              <a:ext uri="{FF2B5EF4-FFF2-40B4-BE49-F238E27FC236}">
                <a16:creationId xmlns:a16="http://schemas.microsoft.com/office/drawing/2014/main" id="{4EAA13ED-0673-42B4-B0FA-18B8F44F2AF8}"/>
              </a:ext>
            </a:extLst>
          </p:cNvPr>
          <p:cNvSpPr/>
          <p:nvPr/>
        </p:nvSpPr>
        <p:spPr>
          <a:xfrm>
            <a:off x="1083713" y="2629108"/>
            <a:ext cx="1289304" cy="591312"/>
          </a:xfrm>
          <a:custGeom>
            <a:avLst/>
            <a:gdLst/>
            <a:ahLst/>
            <a:cxnLst/>
            <a:rect l="l" t="t" r="r" b="b"/>
            <a:pathLst>
              <a:path w="1289303" h="591312">
                <a:moveTo>
                  <a:pt x="0" y="98552"/>
                </a:moveTo>
                <a:lnTo>
                  <a:pt x="9200" y="56892"/>
                </a:lnTo>
                <a:lnTo>
                  <a:pt x="34039" y="24028"/>
                </a:lnTo>
                <a:lnTo>
                  <a:pt x="70372" y="4082"/>
                </a:lnTo>
                <a:lnTo>
                  <a:pt x="1190752" y="0"/>
                </a:lnTo>
                <a:lnTo>
                  <a:pt x="1205360" y="1072"/>
                </a:lnTo>
                <a:lnTo>
                  <a:pt x="1244546" y="15934"/>
                </a:lnTo>
                <a:lnTo>
                  <a:pt x="1273563" y="45055"/>
                </a:lnTo>
                <a:lnTo>
                  <a:pt x="1288285" y="84310"/>
                </a:lnTo>
                <a:lnTo>
                  <a:pt x="1289304" y="492760"/>
                </a:lnTo>
                <a:lnTo>
                  <a:pt x="1288231" y="507368"/>
                </a:lnTo>
                <a:lnTo>
                  <a:pt x="1273369" y="546554"/>
                </a:lnTo>
                <a:lnTo>
                  <a:pt x="1244248" y="575571"/>
                </a:lnTo>
                <a:lnTo>
                  <a:pt x="1204993" y="590293"/>
                </a:lnTo>
                <a:lnTo>
                  <a:pt x="98552" y="591312"/>
                </a:lnTo>
                <a:lnTo>
                  <a:pt x="83954" y="590239"/>
                </a:lnTo>
                <a:lnTo>
                  <a:pt x="44779" y="575377"/>
                </a:lnTo>
                <a:lnTo>
                  <a:pt x="15753" y="546256"/>
                </a:lnTo>
                <a:lnTo>
                  <a:pt x="1019" y="507001"/>
                </a:lnTo>
                <a:lnTo>
                  <a:pt x="0" y="98552"/>
                </a:lnTo>
                <a:close/>
              </a:path>
            </a:pathLst>
          </a:custGeom>
          <a:ln w="24384">
            <a:solidFill>
              <a:srgbClr val="BBBBBB"/>
            </a:solidFill>
          </a:ln>
        </p:spPr>
        <p:txBody>
          <a:bodyPr wrap="square" lIns="0" tIns="0" rIns="0" bIns="0" rtlCol="0">
            <a:noAutofit/>
          </a:bodyPr>
          <a:lstStyle/>
          <a:p>
            <a:endParaRPr/>
          </a:p>
        </p:txBody>
      </p:sp>
      <p:sp>
        <p:nvSpPr>
          <p:cNvPr id="51" name="object 13">
            <a:extLst>
              <a:ext uri="{FF2B5EF4-FFF2-40B4-BE49-F238E27FC236}">
                <a16:creationId xmlns:a16="http://schemas.microsoft.com/office/drawing/2014/main" id="{33B21649-9449-4F9D-B7E6-48DB60BBC98C}"/>
              </a:ext>
            </a:extLst>
          </p:cNvPr>
          <p:cNvSpPr/>
          <p:nvPr/>
        </p:nvSpPr>
        <p:spPr>
          <a:xfrm>
            <a:off x="3671465" y="2629108"/>
            <a:ext cx="1289303" cy="591312"/>
          </a:xfrm>
          <a:custGeom>
            <a:avLst/>
            <a:gdLst/>
            <a:ahLst/>
            <a:cxnLst/>
            <a:rect l="l" t="t" r="r" b="b"/>
            <a:pathLst>
              <a:path w="1289303" h="591312">
                <a:moveTo>
                  <a:pt x="0" y="98552"/>
                </a:moveTo>
                <a:lnTo>
                  <a:pt x="9192" y="56892"/>
                </a:lnTo>
                <a:lnTo>
                  <a:pt x="34018" y="24028"/>
                </a:lnTo>
                <a:lnTo>
                  <a:pt x="70354" y="4082"/>
                </a:lnTo>
                <a:lnTo>
                  <a:pt x="1190752" y="0"/>
                </a:lnTo>
                <a:lnTo>
                  <a:pt x="1205360" y="1072"/>
                </a:lnTo>
                <a:lnTo>
                  <a:pt x="1244546" y="15934"/>
                </a:lnTo>
                <a:lnTo>
                  <a:pt x="1273563" y="45055"/>
                </a:lnTo>
                <a:lnTo>
                  <a:pt x="1288285" y="84310"/>
                </a:lnTo>
                <a:lnTo>
                  <a:pt x="1289303" y="492760"/>
                </a:lnTo>
                <a:lnTo>
                  <a:pt x="1288231" y="507368"/>
                </a:lnTo>
                <a:lnTo>
                  <a:pt x="1273369" y="546554"/>
                </a:lnTo>
                <a:lnTo>
                  <a:pt x="1244248" y="575571"/>
                </a:lnTo>
                <a:lnTo>
                  <a:pt x="1204993" y="590293"/>
                </a:lnTo>
                <a:lnTo>
                  <a:pt x="98551" y="591312"/>
                </a:lnTo>
                <a:lnTo>
                  <a:pt x="83943" y="590239"/>
                </a:lnTo>
                <a:lnTo>
                  <a:pt x="44757" y="575377"/>
                </a:lnTo>
                <a:lnTo>
                  <a:pt x="15740" y="546256"/>
                </a:lnTo>
                <a:lnTo>
                  <a:pt x="1018" y="507001"/>
                </a:lnTo>
                <a:lnTo>
                  <a:pt x="0" y="98552"/>
                </a:lnTo>
                <a:close/>
              </a:path>
            </a:pathLst>
          </a:custGeom>
          <a:ln w="24384">
            <a:solidFill>
              <a:srgbClr val="BBBBBB"/>
            </a:solidFill>
          </a:ln>
        </p:spPr>
        <p:txBody>
          <a:bodyPr wrap="square" lIns="0" tIns="0" rIns="0" bIns="0" rtlCol="0">
            <a:noAutofit/>
          </a:bodyPr>
          <a:lstStyle/>
          <a:p>
            <a:endParaRPr/>
          </a:p>
        </p:txBody>
      </p:sp>
      <p:sp>
        <p:nvSpPr>
          <p:cNvPr id="52" name="object 14">
            <a:extLst>
              <a:ext uri="{FF2B5EF4-FFF2-40B4-BE49-F238E27FC236}">
                <a16:creationId xmlns:a16="http://schemas.microsoft.com/office/drawing/2014/main" id="{183B639F-2F98-49D9-A137-D7E7BC12DFB9}"/>
              </a:ext>
            </a:extLst>
          </p:cNvPr>
          <p:cNvSpPr/>
          <p:nvPr/>
        </p:nvSpPr>
        <p:spPr>
          <a:xfrm>
            <a:off x="9973206" y="2630633"/>
            <a:ext cx="1289303" cy="591312"/>
          </a:xfrm>
          <a:custGeom>
            <a:avLst/>
            <a:gdLst/>
            <a:ahLst/>
            <a:cxnLst/>
            <a:rect l="l" t="t" r="r" b="b"/>
            <a:pathLst>
              <a:path w="1289303" h="591312">
                <a:moveTo>
                  <a:pt x="1190752" y="0"/>
                </a:moveTo>
                <a:lnTo>
                  <a:pt x="84310" y="1018"/>
                </a:lnTo>
                <a:lnTo>
                  <a:pt x="45055" y="15740"/>
                </a:lnTo>
                <a:lnTo>
                  <a:pt x="15934" y="44757"/>
                </a:lnTo>
                <a:lnTo>
                  <a:pt x="1072" y="83943"/>
                </a:lnTo>
                <a:lnTo>
                  <a:pt x="0" y="98552"/>
                </a:lnTo>
                <a:lnTo>
                  <a:pt x="982" y="492760"/>
                </a:lnTo>
                <a:lnTo>
                  <a:pt x="9041" y="534093"/>
                </a:lnTo>
                <a:lnTo>
                  <a:pt x="33751" y="567051"/>
                </a:lnTo>
                <a:lnTo>
                  <a:pt x="70005" y="587124"/>
                </a:lnTo>
                <a:lnTo>
                  <a:pt x="98551" y="591312"/>
                </a:lnTo>
                <a:lnTo>
                  <a:pt x="1204993" y="590293"/>
                </a:lnTo>
                <a:lnTo>
                  <a:pt x="1244248" y="575571"/>
                </a:lnTo>
                <a:lnTo>
                  <a:pt x="1273369" y="546554"/>
                </a:lnTo>
                <a:lnTo>
                  <a:pt x="1288231" y="507368"/>
                </a:lnTo>
                <a:lnTo>
                  <a:pt x="1289303" y="492760"/>
                </a:lnTo>
                <a:lnTo>
                  <a:pt x="1288321" y="98552"/>
                </a:lnTo>
                <a:lnTo>
                  <a:pt x="1280262" y="57218"/>
                </a:lnTo>
                <a:lnTo>
                  <a:pt x="1255552" y="24260"/>
                </a:lnTo>
                <a:lnTo>
                  <a:pt x="1219298" y="4187"/>
                </a:lnTo>
                <a:lnTo>
                  <a:pt x="1190752" y="0"/>
                </a:lnTo>
                <a:close/>
              </a:path>
            </a:pathLst>
          </a:custGeom>
          <a:solidFill>
            <a:srgbClr val="C2DFDF"/>
          </a:solidFill>
        </p:spPr>
        <p:txBody>
          <a:bodyPr wrap="square" lIns="0" tIns="0" rIns="0" bIns="0" rtlCol="0">
            <a:noAutofit/>
          </a:bodyPr>
          <a:lstStyle/>
          <a:p>
            <a:endParaRPr/>
          </a:p>
        </p:txBody>
      </p:sp>
      <p:sp>
        <p:nvSpPr>
          <p:cNvPr id="53" name="object 15">
            <a:extLst>
              <a:ext uri="{FF2B5EF4-FFF2-40B4-BE49-F238E27FC236}">
                <a16:creationId xmlns:a16="http://schemas.microsoft.com/office/drawing/2014/main" id="{67F0521E-FC50-497E-BB3B-8FF5641C4522}"/>
              </a:ext>
            </a:extLst>
          </p:cNvPr>
          <p:cNvSpPr/>
          <p:nvPr/>
        </p:nvSpPr>
        <p:spPr>
          <a:xfrm>
            <a:off x="9973206" y="2630633"/>
            <a:ext cx="1289303" cy="591312"/>
          </a:xfrm>
          <a:custGeom>
            <a:avLst/>
            <a:gdLst/>
            <a:ahLst/>
            <a:cxnLst/>
            <a:rect l="l" t="t" r="r" b="b"/>
            <a:pathLst>
              <a:path w="1289303" h="591312">
                <a:moveTo>
                  <a:pt x="0" y="98552"/>
                </a:moveTo>
                <a:lnTo>
                  <a:pt x="9192" y="56892"/>
                </a:lnTo>
                <a:lnTo>
                  <a:pt x="34018" y="24028"/>
                </a:lnTo>
                <a:lnTo>
                  <a:pt x="70354" y="4082"/>
                </a:lnTo>
                <a:lnTo>
                  <a:pt x="1190752" y="0"/>
                </a:lnTo>
                <a:lnTo>
                  <a:pt x="1205360" y="1072"/>
                </a:lnTo>
                <a:lnTo>
                  <a:pt x="1244546" y="15934"/>
                </a:lnTo>
                <a:lnTo>
                  <a:pt x="1273563" y="45055"/>
                </a:lnTo>
                <a:lnTo>
                  <a:pt x="1288285" y="84310"/>
                </a:lnTo>
                <a:lnTo>
                  <a:pt x="1289303" y="492760"/>
                </a:lnTo>
                <a:lnTo>
                  <a:pt x="1288231" y="507368"/>
                </a:lnTo>
                <a:lnTo>
                  <a:pt x="1273369" y="546554"/>
                </a:lnTo>
                <a:lnTo>
                  <a:pt x="1244248" y="575571"/>
                </a:lnTo>
                <a:lnTo>
                  <a:pt x="1204993" y="590293"/>
                </a:lnTo>
                <a:lnTo>
                  <a:pt x="98551" y="591312"/>
                </a:lnTo>
                <a:lnTo>
                  <a:pt x="83943" y="590239"/>
                </a:lnTo>
                <a:lnTo>
                  <a:pt x="44757" y="575377"/>
                </a:lnTo>
                <a:lnTo>
                  <a:pt x="15740" y="546256"/>
                </a:lnTo>
                <a:lnTo>
                  <a:pt x="1018" y="507001"/>
                </a:lnTo>
                <a:lnTo>
                  <a:pt x="0" y="98552"/>
                </a:lnTo>
                <a:close/>
              </a:path>
            </a:pathLst>
          </a:custGeom>
          <a:ln w="9144">
            <a:solidFill>
              <a:srgbClr val="000000"/>
            </a:solidFill>
          </a:ln>
        </p:spPr>
        <p:txBody>
          <a:bodyPr wrap="square" lIns="0" tIns="0" rIns="0" bIns="0" rtlCol="0">
            <a:noAutofit/>
          </a:bodyPr>
          <a:lstStyle/>
          <a:p>
            <a:endParaRPr/>
          </a:p>
        </p:txBody>
      </p:sp>
      <p:sp>
        <p:nvSpPr>
          <p:cNvPr id="54" name="object 16">
            <a:extLst>
              <a:ext uri="{FF2B5EF4-FFF2-40B4-BE49-F238E27FC236}">
                <a16:creationId xmlns:a16="http://schemas.microsoft.com/office/drawing/2014/main" id="{22F284B0-7241-4B29-AED4-ACB4972BADF9}"/>
              </a:ext>
            </a:extLst>
          </p:cNvPr>
          <p:cNvSpPr/>
          <p:nvPr/>
        </p:nvSpPr>
        <p:spPr>
          <a:xfrm>
            <a:off x="1083713" y="3397205"/>
            <a:ext cx="1289304" cy="591312"/>
          </a:xfrm>
          <a:custGeom>
            <a:avLst/>
            <a:gdLst/>
            <a:ahLst/>
            <a:cxnLst/>
            <a:rect l="l" t="t" r="r" b="b"/>
            <a:pathLst>
              <a:path w="1289303" h="591312">
                <a:moveTo>
                  <a:pt x="0" y="98552"/>
                </a:moveTo>
                <a:lnTo>
                  <a:pt x="9200" y="56892"/>
                </a:lnTo>
                <a:lnTo>
                  <a:pt x="34039" y="24028"/>
                </a:lnTo>
                <a:lnTo>
                  <a:pt x="70372" y="4082"/>
                </a:lnTo>
                <a:lnTo>
                  <a:pt x="1190752" y="0"/>
                </a:lnTo>
                <a:lnTo>
                  <a:pt x="1205360" y="1072"/>
                </a:lnTo>
                <a:lnTo>
                  <a:pt x="1244546" y="15934"/>
                </a:lnTo>
                <a:lnTo>
                  <a:pt x="1273563" y="45055"/>
                </a:lnTo>
                <a:lnTo>
                  <a:pt x="1288285" y="84310"/>
                </a:lnTo>
                <a:lnTo>
                  <a:pt x="1289304" y="492760"/>
                </a:lnTo>
                <a:lnTo>
                  <a:pt x="1288231" y="507368"/>
                </a:lnTo>
                <a:lnTo>
                  <a:pt x="1273369" y="546554"/>
                </a:lnTo>
                <a:lnTo>
                  <a:pt x="1244248" y="575571"/>
                </a:lnTo>
                <a:lnTo>
                  <a:pt x="1204993" y="590293"/>
                </a:lnTo>
                <a:lnTo>
                  <a:pt x="98552" y="591312"/>
                </a:lnTo>
                <a:lnTo>
                  <a:pt x="83954" y="590239"/>
                </a:lnTo>
                <a:lnTo>
                  <a:pt x="44779" y="575377"/>
                </a:lnTo>
                <a:lnTo>
                  <a:pt x="15753" y="546256"/>
                </a:lnTo>
                <a:lnTo>
                  <a:pt x="1019" y="507001"/>
                </a:lnTo>
                <a:lnTo>
                  <a:pt x="0" y="98552"/>
                </a:lnTo>
                <a:close/>
              </a:path>
            </a:pathLst>
          </a:custGeom>
          <a:ln w="24384">
            <a:solidFill>
              <a:srgbClr val="BBBBBB"/>
            </a:solidFill>
          </a:ln>
        </p:spPr>
        <p:txBody>
          <a:bodyPr wrap="square" lIns="0" tIns="0" rIns="0" bIns="0" rtlCol="0">
            <a:noAutofit/>
          </a:bodyPr>
          <a:lstStyle/>
          <a:p>
            <a:endParaRPr/>
          </a:p>
        </p:txBody>
      </p:sp>
      <p:sp>
        <p:nvSpPr>
          <p:cNvPr id="55" name="object 17">
            <a:extLst>
              <a:ext uri="{FF2B5EF4-FFF2-40B4-BE49-F238E27FC236}">
                <a16:creationId xmlns:a16="http://schemas.microsoft.com/office/drawing/2014/main" id="{00AF166A-574D-4B17-AC71-8FDF069FB96A}"/>
              </a:ext>
            </a:extLst>
          </p:cNvPr>
          <p:cNvSpPr/>
          <p:nvPr/>
        </p:nvSpPr>
        <p:spPr>
          <a:xfrm>
            <a:off x="3671465" y="3397205"/>
            <a:ext cx="1289303" cy="591312"/>
          </a:xfrm>
          <a:custGeom>
            <a:avLst/>
            <a:gdLst/>
            <a:ahLst/>
            <a:cxnLst/>
            <a:rect l="l" t="t" r="r" b="b"/>
            <a:pathLst>
              <a:path w="1289303" h="591312">
                <a:moveTo>
                  <a:pt x="0" y="98552"/>
                </a:moveTo>
                <a:lnTo>
                  <a:pt x="9192" y="56892"/>
                </a:lnTo>
                <a:lnTo>
                  <a:pt x="34018" y="24028"/>
                </a:lnTo>
                <a:lnTo>
                  <a:pt x="70354" y="4082"/>
                </a:lnTo>
                <a:lnTo>
                  <a:pt x="1190752" y="0"/>
                </a:lnTo>
                <a:lnTo>
                  <a:pt x="1205360" y="1072"/>
                </a:lnTo>
                <a:lnTo>
                  <a:pt x="1244546" y="15934"/>
                </a:lnTo>
                <a:lnTo>
                  <a:pt x="1273563" y="45055"/>
                </a:lnTo>
                <a:lnTo>
                  <a:pt x="1288285" y="84310"/>
                </a:lnTo>
                <a:lnTo>
                  <a:pt x="1289303" y="492760"/>
                </a:lnTo>
                <a:lnTo>
                  <a:pt x="1288231" y="507368"/>
                </a:lnTo>
                <a:lnTo>
                  <a:pt x="1273369" y="546554"/>
                </a:lnTo>
                <a:lnTo>
                  <a:pt x="1244248" y="575571"/>
                </a:lnTo>
                <a:lnTo>
                  <a:pt x="1204993" y="590293"/>
                </a:lnTo>
                <a:lnTo>
                  <a:pt x="98551" y="591312"/>
                </a:lnTo>
                <a:lnTo>
                  <a:pt x="83943" y="590239"/>
                </a:lnTo>
                <a:lnTo>
                  <a:pt x="44757" y="575377"/>
                </a:lnTo>
                <a:lnTo>
                  <a:pt x="15740" y="546256"/>
                </a:lnTo>
                <a:lnTo>
                  <a:pt x="1018" y="507001"/>
                </a:lnTo>
                <a:lnTo>
                  <a:pt x="0" y="98552"/>
                </a:lnTo>
                <a:close/>
              </a:path>
            </a:pathLst>
          </a:custGeom>
          <a:ln w="24384">
            <a:solidFill>
              <a:srgbClr val="BBBBBB"/>
            </a:solidFill>
          </a:ln>
        </p:spPr>
        <p:txBody>
          <a:bodyPr wrap="square" lIns="0" tIns="0" rIns="0" bIns="0" rtlCol="0">
            <a:noAutofit/>
          </a:bodyPr>
          <a:lstStyle/>
          <a:p>
            <a:endParaRPr/>
          </a:p>
        </p:txBody>
      </p:sp>
      <p:sp>
        <p:nvSpPr>
          <p:cNvPr id="56" name="object 18">
            <a:extLst>
              <a:ext uri="{FF2B5EF4-FFF2-40B4-BE49-F238E27FC236}">
                <a16:creationId xmlns:a16="http://schemas.microsoft.com/office/drawing/2014/main" id="{0D07A967-8F81-4426-B2EA-B9649B31F2E0}"/>
              </a:ext>
            </a:extLst>
          </p:cNvPr>
          <p:cNvSpPr/>
          <p:nvPr/>
        </p:nvSpPr>
        <p:spPr>
          <a:xfrm>
            <a:off x="9973206" y="3398729"/>
            <a:ext cx="1289303" cy="591312"/>
          </a:xfrm>
          <a:custGeom>
            <a:avLst/>
            <a:gdLst/>
            <a:ahLst/>
            <a:cxnLst/>
            <a:rect l="l" t="t" r="r" b="b"/>
            <a:pathLst>
              <a:path w="1289303" h="591312">
                <a:moveTo>
                  <a:pt x="1190752" y="0"/>
                </a:moveTo>
                <a:lnTo>
                  <a:pt x="84310" y="1018"/>
                </a:lnTo>
                <a:lnTo>
                  <a:pt x="45055" y="15740"/>
                </a:lnTo>
                <a:lnTo>
                  <a:pt x="15934" y="44757"/>
                </a:lnTo>
                <a:lnTo>
                  <a:pt x="1072" y="83943"/>
                </a:lnTo>
                <a:lnTo>
                  <a:pt x="0" y="98551"/>
                </a:lnTo>
                <a:lnTo>
                  <a:pt x="982" y="492760"/>
                </a:lnTo>
                <a:lnTo>
                  <a:pt x="9041" y="534093"/>
                </a:lnTo>
                <a:lnTo>
                  <a:pt x="33751" y="567051"/>
                </a:lnTo>
                <a:lnTo>
                  <a:pt x="70005" y="587124"/>
                </a:lnTo>
                <a:lnTo>
                  <a:pt x="98551" y="591312"/>
                </a:lnTo>
                <a:lnTo>
                  <a:pt x="1204993" y="590293"/>
                </a:lnTo>
                <a:lnTo>
                  <a:pt x="1244248" y="575571"/>
                </a:lnTo>
                <a:lnTo>
                  <a:pt x="1273369" y="546554"/>
                </a:lnTo>
                <a:lnTo>
                  <a:pt x="1288231" y="507368"/>
                </a:lnTo>
                <a:lnTo>
                  <a:pt x="1289303" y="492760"/>
                </a:lnTo>
                <a:lnTo>
                  <a:pt x="1288321" y="98551"/>
                </a:lnTo>
                <a:lnTo>
                  <a:pt x="1280262" y="57218"/>
                </a:lnTo>
                <a:lnTo>
                  <a:pt x="1255552" y="24260"/>
                </a:lnTo>
                <a:lnTo>
                  <a:pt x="1219298" y="4187"/>
                </a:lnTo>
                <a:lnTo>
                  <a:pt x="1190752" y="0"/>
                </a:lnTo>
                <a:close/>
              </a:path>
            </a:pathLst>
          </a:custGeom>
          <a:solidFill>
            <a:srgbClr val="C2DFDF"/>
          </a:solidFill>
        </p:spPr>
        <p:txBody>
          <a:bodyPr wrap="square" lIns="0" tIns="0" rIns="0" bIns="0" rtlCol="0">
            <a:noAutofit/>
          </a:bodyPr>
          <a:lstStyle/>
          <a:p>
            <a:endParaRPr/>
          </a:p>
        </p:txBody>
      </p:sp>
      <p:sp>
        <p:nvSpPr>
          <p:cNvPr id="57" name="object 19">
            <a:extLst>
              <a:ext uri="{FF2B5EF4-FFF2-40B4-BE49-F238E27FC236}">
                <a16:creationId xmlns:a16="http://schemas.microsoft.com/office/drawing/2014/main" id="{8976E1A8-74D5-42F3-BEB9-65995F512AB6}"/>
              </a:ext>
            </a:extLst>
          </p:cNvPr>
          <p:cNvSpPr/>
          <p:nvPr/>
        </p:nvSpPr>
        <p:spPr>
          <a:xfrm>
            <a:off x="9973206" y="3398729"/>
            <a:ext cx="1289303" cy="591312"/>
          </a:xfrm>
          <a:custGeom>
            <a:avLst/>
            <a:gdLst/>
            <a:ahLst/>
            <a:cxnLst/>
            <a:rect l="l" t="t" r="r" b="b"/>
            <a:pathLst>
              <a:path w="1289303" h="591312">
                <a:moveTo>
                  <a:pt x="0" y="98551"/>
                </a:moveTo>
                <a:lnTo>
                  <a:pt x="9192" y="56892"/>
                </a:lnTo>
                <a:lnTo>
                  <a:pt x="34018" y="24028"/>
                </a:lnTo>
                <a:lnTo>
                  <a:pt x="70354" y="4082"/>
                </a:lnTo>
                <a:lnTo>
                  <a:pt x="1190752" y="0"/>
                </a:lnTo>
                <a:lnTo>
                  <a:pt x="1205360" y="1072"/>
                </a:lnTo>
                <a:lnTo>
                  <a:pt x="1244546" y="15934"/>
                </a:lnTo>
                <a:lnTo>
                  <a:pt x="1273563" y="45055"/>
                </a:lnTo>
                <a:lnTo>
                  <a:pt x="1288285" y="84310"/>
                </a:lnTo>
                <a:lnTo>
                  <a:pt x="1289303" y="492760"/>
                </a:lnTo>
                <a:lnTo>
                  <a:pt x="1288231" y="507368"/>
                </a:lnTo>
                <a:lnTo>
                  <a:pt x="1273369" y="546554"/>
                </a:lnTo>
                <a:lnTo>
                  <a:pt x="1244248" y="575571"/>
                </a:lnTo>
                <a:lnTo>
                  <a:pt x="1204993" y="590293"/>
                </a:lnTo>
                <a:lnTo>
                  <a:pt x="98551" y="591312"/>
                </a:lnTo>
                <a:lnTo>
                  <a:pt x="83943" y="590239"/>
                </a:lnTo>
                <a:lnTo>
                  <a:pt x="44757" y="575377"/>
                </a:lnTo>
                <a:lnTo>
                  <a:pt x="15740" y="546256"/>
                </a:lnTo>
                <a:lnTo>
                  <a:pt x="1018" y="507001"/>
                </a:lnTo>
                <a:lnTo>
                  <a:pt x="0" y="98551"/>
                </a:lnTo>
                <a:close/>
              </a:path>
            </a:pathLst>
          </a:custGeom>
          <a:ln w="9144">
            <a:solidFill>
              <a:srgbClr val="000000"/>
            </a:solidFill>
          </a:ln>
        </p:spPr>
        <p:txBody>
          <a:bodyPr wrap="square" lIns="0" tIns="0" rIns="0" bIns="0" rtlCol="0">
            <a:noAutofit/>
          </a:bodyPr>
          <a:lstStyle/>
          <a:p>
            <a:endParaRPr/>
          </a:p>
        </p:txBody>
      </p:sp>
      <p:sp>
        <p:nvSpPr>
          <p:cNvPr id="58" name="object 20">
            <a:extLst>
              <a:ext uri="{FF2B5EF4-FFF2-40B4-BE49-F238E27FC236}">
                <a16:creationId xmlns:a16="http://schemas.microsoft.com/office/drawing/2014/main" id="{63599584-C04F-40FC-A971-B3737BE9F14E}"/>
              </a:ext>
            </a:extLst>
          </p:cNvPr>
          <p:cNvSpPr txBox="1"/>
          <p:nvPr/>
        </p:nvSpPr>
        <p:spPr>
          <a:xfrm>
            <a:off x="1480969" y="1994489"/>
            <a:ext cx="61722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特</a:t>
            </a:r>
            <a:r>
              <a:rPr sz="1800" spc="-5" dirty="0">
                <a:latin typeface="Microsoft YaHei UI"/>
                <a:cs typeface="Microsoft YaHei UI"/>
              </a:rPr>
              <a:t>征</a:t>
            </a:r>
            <a:r>
              <a:rPr sz="1800" spc="0" dirty="0">
                <a:latin typeface="Microsoft YaHei UI"/>
                <a:cs typeface="Microsoft YaHei UI"/>
              </a:rPr>
              <a:t>1</a:t>
            </a:r>
            <a:endParaRPr sz="1800">
              <a:latin typeface="Microsoft YaHei UI"/>
              <a:cs typeface="Microsoft YaHei UI"/>
            </a:endParaRPr>
          </a:p>
        </p:txBody>
      </p:sp>
      <p:sp>
        <p:nvSpPr>
          <p:cNvPr id="59" name="object 21">
            <a:extLst>
              <a:ext uri="{FF2B5EF4-FFF2-40B4-BE49-F238E27FC236}">
                <a16:creationId xmlns:a16="http://schemas.microsoft.com/office/drawing/2014/main" id="{9081AC17-CE8C-400B-A3A8-98574AD4C521}"/>
              </a:ext>
            </a:extLst>
          </p:cNvPr>
          <p:cNvSpPr txBox="1"/>
          <p:nvPr/>
        </p:nvSpPr>
        <p:spPr>
          <a:xfrm>
            <a:off x="1480969" y="2819608"/>
            <a:ext cx="61722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特</a:t>
            </a:r>
            <a:r>
              <a:rPr sz="1800" spc="-5" dirty="0">
                <a:latin typeface="Microsoft YaHei UI"/>
                <a:cs typeface="Microsoft YaHei UI"/>
              </a:rPr>
              <a:t>征</a:t>
            </a:r>
            <a:r>
              <a:rPr sz="1800" spc="0" dirty="0">
                <a:latin typeface="Microsoft YaHei UI"/>
                <a:cs typeface="Microsoft YaHei UI"/>
              </a:rPr>
              <a:t>1</a:t>
            </a:r>
            <a:endParaRPr sz="1800">
              <a:latin typeface="Microsoft YaHei UI"/>
              <a:cs typeface="Microsoft YaHei UI"/>
            </a:endParaRPr>
          </a:p>
        </p:txBody>
      </p:sp>
      <p:sp>
        <p:nvSpPr>
          <p:cNvPr id="60" name="object 22">
            <a:extLst>
              <a:ext uri="{FF2B5EF4-FFF2-40B4-BE49-F238E27FC236}">
                <a16:creationId xmlns:a16="http://schemas.microsoft.com/office/drawing/2014/main" id="{959C11C1-A711-46C3-832B-0989BC6441F5}"/>
              </a:ext>
            </a:extLst>
          </p:cNvPr>
          <p:cNvSpPr txBox="1"/>
          <p:nvPr/>
        </p:nvSpPr>
        <p:spPr>
          <a:xfrm>
            <a:off x="1480969" y="3570941"/>
            <a:ext cx="61722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特</a:t>
            </a:r>
            <a:r>
              <a:rPr sz="1800" spc="-5" dirty="0">
                <a:latin typeface="Microsoft YaHei UI"/>
                <a:cs typeface="Microsoft YaHei UI"/>
              </a:rPr>
              <a:t>征</a:t>
            </a:r>
            <a:r>
              <a:rPr sz="1800" spc="0" dirty="0">
                <a:latin typeface="Microsoft YaHei UI"/>
                <a:cs typeface="Microsoft YaHei UI"/>
              </a:rPr>
              <a:t>1</a:t>
            </a:r>
            <a:endParaRPr sz="1800">
              <a:latin typeface="Microsoft YaHei UI"/>
              <a:cs typeface="Microsoft YaHei UI"/>
            </a:endParaRPr>
          </a:p>
        </p:txBody>
      </p:sp>
      <p:sp>
        <p:nvSpPr>
          <p:cNvPr id="61" name="object 23">
            <a:extLst>
              <a:ext uri="{FF2B5EF4-FFF2-40B4-BE49-F238E27FC236}">
                <a16:creationId xmlns:a16="http://schemas.microsoft.com/office/drawing/2014/main" id="{DA7DB823-343D-44E4-8CB2-13D0F32FDCAD}"/>
              </a:ext>
            </a:extLst>
          </p:cNvPr>
          <p:cNvSpPr txBox="1"/>
          <p:nvPr/>
        </p:nvSpPr>
        <p:spPr>
          <a:xfrm>
            <a:off x="4005983" y="2029542"/>
            <a:ext cx="624205" cy="287020"/>
          </a:xfrm>
          <a:prstGeom prst="rect">
            <a:avLst/>
          </a:prstGeom>
        </p:spPr>
        <p:txBody>
          <a:bodyPr vert="horz" wrap="square" lIns="0" tIns="0" rIns="0" bIns="0" rtlCol="0">
            <a:noAutofit/>
          </a:bodyPr>
          <a:lstStyle/>
          <a:p>
            <a:pPr marL="12700">
              <a:lnSpc>
                <a:spcPct val="100000"/>
              </a:lnSpc>
            </a:pPr>
            <a:r>
              <a:rPr sz="1800" spc="-5" dirty="0">
                <a:latin typeface="Microsoft YaHei UI"/>
                <a:cs typeface="Microsoft YaHei UI"/>
              </a:rPr>
              <a:t>特征</a:t>
            </a:r>
            <a:r>
              <a:rPr sz="1800" spc="0" dirty="0">
                <a:latin typeface="Microsoft YaHei UI"/>
                <a:cs typeface="Microsoft YaHei UI"/>
              </a:rPr>
              <a:t>n</a:t>
            </a:r>
            <a:endParaRPr sz="1800">
              <a:latin typeface="Microsoft YaHei UI"/>
              <a:cs typeface="Microsoft YaHei UI"/>
            </a:endParaRPr>
          </a:p>
        </p:txBody>
      </p:sp>
      <p:sp>
        <p:nvSpPr>
          <p:cNvPr id="62" name="object 24">
            <a:extLst>
              <a:ext uri="{FF2B5EF4-FFF2-40B4-BE49-F238E27FC236}">
                <a16:creationId xmlns:a16="http://schemas.microsoft.com/office/drawing/2014/main" id="{7A66E180-97F4-4153-BCAB-E2E6B3FC4A05}"/>
              </a:ext>
            </a:extLst>
          </p:cNvPr>
          <p:cNvSpPr txBox="1"/>
          <p:nvPr/>
        </p:nvSpPr>
        <p:spPr>
          <a:xfrm>
            <a:off x="3984647" y="2796749"/>
            <a:ext cx="62357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特征n</a:t>
            </a:r>
            <a:endParaRPr sz="1800">
              <a:latin typeface="Microsoft YaHei UI"/>
              <a:cs typeface="Microsoft YaHei UI"/>
            </a:endParaRPr>
          </a:p>
        </p:txBody>
      </p:sp>
      <p:sp>
        <p:nvSpPr>
          <p:cNvPr id="63" name="object 25">
            <a:extLst>
              <a:ext uri="{FF2B5EF4-FFF2-40B4-BE49-F238E27FC236}">
                <a16:creationId xmlns:a16="http://schemas.microsoft.com/office/drawing/2014/main" id="{AC5BBB40-4DF5-47B1-BEB7-54178A2B9630}"/>
              </a:ext>
            </a:extLst>
          </p:cNvPr>
          <p:cNvSpPr txBox="1"/>
          <p:nvPr/>
        </p:nvSpPr>
        <p:spPr>
          <a:xfrm>
            <a:off x="4005983" y="3570941"/>
            <a:ext cx="62357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特征n</a:t>
            </a:r>
            <a:endParaRPr sz="1800">
              <a:latin typeface="Microsoft YaHei UI"/>
              <a:cs typeface="Microsoft YaHei UI"/>
            </a:endParaRPr>
          </a:p>
        </p:txBody>
      </p:sp>
      <p:sp>
        <p:nvSpPr>
          <p:cNvPr id="64" name="object 26">
            <a:extLst>
              <a:ext uri="{FF2B5EF4-FFF2-40B4-BE49-F238E27FC236}">
                <a16:creationId xmlns:a16="http://schemas.microsoft.com/office/drawing/2014/main" id="{0BABFF4B-5C19-4A9E-9F16-60D7C6EFD6B8}"/>
              </a:ext>
            </a:extLst>
          </p:cNvPr>
          <p:cNvSpPr txBox="1"/>
          <p:nvPr/>
        </p:nvSpPr>
        <p:spPr>
          <a:xfrm>
            <a:off x="2756557" y="2029542"/>
            <a:ext cx="354965" cy="287020"/>
          </a:xfrm>
          <a:prstGeom prst="rect">
            <a:avLst/>
          </a:prstGeom>
        </p:spPr>
        <p:txBody>
          <a:bodyPr vert="horz" wrap="square" lIns="0" tIns="0" rIns="0" bIns="0" rtlCol="0">
            <a:noAutofit/>
          </a:bodyPr>
          <a:lstStyle/>
          <a:p>
            <a:pPr marL="12700">
              <a:lnSpc>
                <a:spcPct val="100000"/>
              </a:lnSpc>
            </a:pPr>
            <a:r>
              <a:rPr sz="1800" spc="-5" dirty="0">
                <a:latin typeface="Microsoft YaHei UI"/>
                <a:cs typeface="Microsoft YaHei UI"/>
              </a:rPr>
              <a:t>······</a:t>
            </a:r>
            <a:endParaRPr sz="1800">
              <a:latin typeface="Microsoft YaHei UI"/>
              <a:cs typeface="Microsoft YaHei UI"/>
            </a:endParaRPr>
          </a:p>
        </p:txBody>
      </p:sp>
      <p:sp>
        <p:nvSpPr>
          <p:cNvPr id="65" name="object 27">
            <a:extLst>
              <a:ext uri="{FF2B5EF4-FFF2-40B4-BE49-F238E27FC236}">
                <a16:creationId xmlns:a16="http://schemas.microsoft.com/office/drawing/2014/main" id="{421F7B87-0616-4A1D-87EC-3B4928671E9B}"/>
              </a:ext>
            </a:extLst>
          </p:cNvPr>
          <p:cNvSpPr txBox="1"/>
          <p:nvPr/>
        </p:nvSpPr>
        <p:spPr>
          <a:xfrm>
            <a:off x="2793387" y="2794336"/>
            <a:ext cx="354965" cy="287020"/>
          </a:xfrm>
          <a:prstGeom prst="rect">
            <a:avLst/>
          </a:prstGeom>
        </p:spPr>
        <p:txBody>
          <a:bodyPr vert="horz" wrap="square" lIns="0" tIns="0" rIns="0" bIns="0" rtlCol="0">
            <a:noAutofit/>
          </a:bodyPr>
          <a:lstStyle/>
          <a:p>
            <a:pPr marL="12700">
              <a:lnSpc>
                <a:spcPct val="100000"/>
              </a:lnSpc>
            </a:pPr>
            <a:r>
              <a:rPr sz="1800" spc="-5" dirty="0">
                <a:latin typeface="Microsoft YaHei UI"/>
                <a:cs typeface="Microsoft YaHei UI"/>
              </a:rPr>
              <a:t>······</a:t>
            </a:r>
            <a:endParaRPr sz="1800">
              <a:latin typeface="Microsoft YaHei UI"/>
              <a:cs typeface="Microsoft YaHei UI"/>
            </a:endParaRPr>
          </a:p>
        </p:txBody>
      </p:sp>
      <p:sp>
        <p:nvSpPr>
          <p:cNvPr id="66" name="object 28">
            <a:extLst>
              <a:ext uri="{FF2B5EF4-FFF2-40B4-BE49-F238E27FC236}">
                <a16:creationId xmlns:a16="http://schemas.microsoft.com/office/drawing/2014/main" id="{64833CFB-1022-4594-83D4-EAD92057A402}"/>
              </a:ext>
            </a:extLst>
          </p:cNvPr>
          <p:cNvSpPr txBox="1"/>
          <p:nvPr/>
        </p:nvSpPr>
        <p:spPr>
          <a:xfrm>
            <a:off x="2783735" y="3573099"/>
            <a:ext cx="354965" cy="287020"/>
          </a:xfrm>
          <a:prstGeom prst="rect">
            <a:avLst/>
          </a:prstGeom>
        </p:spPr>
        <p:txBody>
          <a:bodyPr vert="horz" wrap="square" lIns="0" tIns="0" rIns="0" bIns="0" rtlCol="0">
            <a:noAutofit/>
          </a:bodyPr>
          <a:lstStyle/>
          <a:p>
            <a:pPr marL="12700">
              <a:lnSpc>
                <a:spcPct val="100000"/>
              </a:lnSpc>
            </a:pPr>
            <a:r>
              <a:rPr sz="1800" spc="-5" dirty="0">
                <a:latin typeface="Microsoft YaHei UI"/>
                <a:cs typeface="Microsoft YaHei UI"/>
              </a:rPr>
              <a:t>······</a:t>
            </a:r>
            <a:endParaRPr sz="1800">
              <a:latin typeface="Microsoft YaHei UI"/>
              <a:cs typeface="Microsoft YaHei UI"/>
            </a:endParaRPr>
          </a:p>
        </p:txBody>
      </p:sp>
      <p:sp>
        <p:nvSpPr>
          <p:cNvPr id="67" name="object 29">
            <a:extLst>
              <a:ext uri="{FF2B5EF4-FFF2-40B4-BE49-F238E27FC236}">
                <a16:creationId xmlns:a16="http://schemas.microsoft.com/office/drawing/2014/main" id="{C991BC0A-3F43-4EEF-90F0-756A1DCC741B}"/>
              </a:ext>
            </a:extLst>
          </p:cNvPr>
          <p:cNvSpPr txBox="1"/>
          <p:nvPr/>
        </p:nvSpPr>
        <p:spPr>
          <a:xfrm>
            <a:off x="10378336" y="1994489"/>
            <a:ext cx="48260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目标</a:t>
            </a:r>
            <a:endParaRPr sz="1800">
              <a:latin typeface="Microsoft YaHei UI"/>
              <a:cs typeface="Microsoft YaHei UI"/>
            </a:endParaRPr>
          </a:p>
        </p:txBody>
      </p:sp>
      <p:sp>
        <p:nvSpPr>
          <p:cNvPr id="68" name="object 30">
            <a:extLst>
              <a:ext uri="{FF2B5EF4-FFF2-40B4-BE49-F238E27FC236}">
                <a16:creationId xmlns:a16="http://schemas.microsoft.com/office/drawing/2014/main" id="{7295DB83-1546-4769-BA7C-9496B3C1E83D}"/>
              </a:ext>
            </a:extLst>
          </p:cNvPr>
          <p:cNvSpPr txBox="1"/>
          <p:nvPr/>
        </p:nvSpPr>
        <p:spPr>
          <a:xfrm>
            <a:off x="10378336" y="2794336"/>
            <a:ext cx="48260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目标</a:t>
            </a:r>
            <a:endParaRPr sz="1800">
              <a:latin typeface="Microsoft YaHei UI"/>
              <a:cs typeface="Microsoft YaHei UI"/>
            </a:endParaRPr>
          </a:p>
        </p:txBody>
      </p:sp>
      <p:sp>
        <p:nvSpPr>
          <p:cNvPr id="69" name="object 31">
            <a:extLst>
              <a:ext uri="{FF2B5EF4-FFF2-40B4-BE49-F238E27FC236}">
                <a16:creationId xmlns:a16="http://schemas.microsoft.com/office/drawing/2014/main" id="{1D23212D-BA30-4B33-9B62-E5CC946DF82C}"/>
              </a:ext>
            </a:extLst>
          </p:cNvPr>
          <p:cNvSpPr txBox="1"/>
          <p:nvPr/>
        </p:nvSpPr>
        <p:spPr>
          <a:xfrm>
            <a:off x="10378336" y="3577671"/>
            <a:ext cx="48260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目标</a:t>
            </a:r>
            <a:endParaRPr sz="1800">
              <a:latin typeface="Microsoft YaHei UI"/>
              <a:cs typeface="Microsoft YaHei UI"/>
            </a:endParaRPr>
          </a:p>
        </p:txBody>
      </p:sp>
      <p:sp>
        <p:nvSpPr>
          <p:cNvPr id="70" name="object 32">
            <a:extLst>
              <a:ext uri="{FF2B5EF4-FFF2-40B4-BE49-F238E27FC236}">
                <a16:creationId xmlns:a16="http://schemas.microsoft.com/office/drawing/2014/main" id="{A407B0CC-2578-4235-9A78-0C58B4872C7D}"/>
              </a:ext>
            </a:extLst>
          </p:cNvPr>
          <p:cNvSpPr/>
          <p:nvPr/>
        </p:nvSpPr>
        <p:spPr>
          <a:xfrm>
            <a:off x="5070497" y="1827485"/>
            <a:ext cx="975360" cy="2249423"/>
          </a:xfrm>
          <a:prstGeom prst="rect">
            <a:avLst/>
          </a:prstGeom>
          <a:blipFill>
            <a:blip r:embed="rId3" cstate="print"/>
            <a:stretch>
              <a:fillRect/>
            </a:stretch>
          </a:blipFill>
        </p:spPr>
        <p:txBody>
          <a:bodyPr wrap="square" lIns="0" tIns="0" rIns="0" bIns="0" rtlCol="0">
            <a:noAutofit/>
          </a:bodyPr>
          <a:lstStyle/>
          <a:p>
            <a:endParaRPr/>
          </a:p>
        </p:txBody>
      </p:sp>
      <p:sp>
        <p:nvSpPr>
          <p:cNvPr id="71" name="object 33">
            <a:extLst>
              <a:ext uri="{FF2B5EF4-FFF2-40B4-BE49-F238E27FC236}">
                <a16:creationId xmlns:a16="http://schemas.microsoft.com/office/drawing/2014/main" id="{29C84180-1A7D-4677-8258-3BDEB870C43F}"/>
              </a:ext>
            </a:extLst>
          </p:cNvPr>
          <p:cNvSpPr/>
          <p:nvPr/>
        </p:nvSpPr>
        <p:spPr>
          <a:xfrm>
            <a:off x="5151270" y="1859489"/>
            <a:ext cx="862584" cy="2130552"/>
          </a:xfrm>
          <a:custGeom>
            <a:avLst/>
            <a:gdLst/>
            <a:ahLst/>
            <a:cxnLst/>
            <a:rect l="l" t="t" r="r" b="b"/>
            <a:pathLst>
              <a:path w="862584" h="2130552">
                <a:moveTo>
                  <a:pt x="0" y="0"/>
                </a:moveTo>
                <a:lnTo>
                  <a:pt x="69971" y="939"/>
                </a:lnTo>
                <a:lnTo>
                  <a:pt x="136343" y="3659"/>
                </a:lnTo>
                <a:lnTo>
                  <a:pt x="198228" y="8013"/>
                </a:lnTo>
                <a:lnTo>
                  <a:pt x="254739" y="13854"/>
                </a:lnTo>
                <a:lnTo>
                  <a:pt x="304990" y="21034"/>
                </a:lnTo>
                <a:lnTo>
                  <a:pt x="348093" y="29407"/>
                </a:lnTo>
                <a:lnTo>
                  <a:pt x="397406" y="43880"/>
                </a:lnTo>
                <a:lnTo>
                  <a:pt x="429862" y="65979"/>
                </a:lnTo>
                <a:lnTo>
                  <a:pt x="431292" y="71881"/>
                </a:lnTo>
                <a:lnTo>
                  <a:pt x="431292" y="993393"/>
                </a:lnTo>
                <a:lnTo>
                  <a:pt x="432721" y="999296"/>
                </a:lnTo>
                <a:lnTo>
                  <a:pt x="465177" y="1021395"/>
                </a:lnTo>
                <a:lnTo>
                  <a:pt x="514490" y="1035868"/>
                </a:lnTo>
                <a:lnTo>
                  <a:pt x="557593" y="1044241"/>
                </a:lnTo>
                <a:lnTo>
                  <a:pt x="607844" y="1051421"/>
                </a:lnTo>
                <a:lnTo>
                  <a:pt x="664355" y="1057262"/>
                </a:lnTo>
                <a:lnTo>
                  <a:pt x="726240" y="1061616"/>
                </a:lnTo>
                <a:lnTo>
                  <a:pt x="792612" y="1064336"/>
                </a:lnTo>
                <a:lnTo>
                  <a:pt x="862584" y="1065276"/>
                </a:lnTo>
                <a:lnTo>
                  <a:pt x="827203" y="1065513"/>
                </a:lnTo>
                <a:lnTo>
                  <a:pt x="758921" y="1067362"/>
                </a:lnTo>
                <a:lnTo>
                  <a:pt x="694682" y="1070917"/>
                </a:lnTo>
                <a:lnTo>
                  <a:pt x="635372" y="1076033"/>
                </a:lnTo>
                <a:lnTo>
                  <a:pt x="581880" y="1082562"/>
                </a:lnTo>
                <a:lnTo>
                  <a:pt x="535092" y="1090356"/>
                </a:lnTo>
                <a:lnTo>
                  <a:pt x="495896" y="1099270"/>
                </a:lnTo>
                <a:lnTo>
                  <a:pt x="453274" y="1114417"/>
                </a:lnTo>
                <a:lnTo>
                  <a:pt x="431292" y="1137157"/>
                </a:lnTo>
                <a:lnTo>
                  <a:pt x="431292" y="2058670"/>
                </a:lnTo>
                <a:lnTo>
                  <a:pt x="429862" y="2064572"/>
                </a:lnTo>
                <a:lnTo>
                  <a:pt x="397406" y="2086671"/>
                </a:lnTo>
                <a:lnTo>
                  <a:pt x="348093" y="2101144"/>
                </a:lnTo>
                <a:lnTo>
                  <a:pt x="304990" y="2109517"/>
                </a:lnTo>
                <a:lnTo>
                  <a:pt x="254739" y="2116697"/>
                </a:lnTo>
                <a:lnTo>
                  <a:pt x="198228" y="2122538"/>
                </a:lnTo>
                <a:lnTo>
                  <a:pt x="136343" y="2126892"/>
                </a:lnTo>
                <a:lnTo>
                  <a:pt x="69971" y="2129612"/>
                </a:lnTo>
                <a:lnTo>
                  <a:pt x="35380" y="2130314"/>
                </a:lnTo>
                <a:lnTo>
                  <a:pt x="0" y="2130552"/>
                </a:lnTo>
              </a:path>
            </a:pathLst>
          </a:custGeom>
          <a:ln w="9144">
            <a:solidFill>
              <a:srgbClr val="000000"/>
            </a:solidFill>
          </a:ln>
        </p:spPr>
        <p:txBody>
          <a:bodyPr wrap="square" lIns="0" tIns="0" rIns="0" bIns="0" rtlCol="0">
            <a:noAutofit/>
          </a:bodyPr>
          <a:lstStyle/>
          <a:p>
            <a:endParaRPr/>
          </a:p>
        </p:txBody>
      </p:sp>
      <p:sp>
        <p:nvSpPr>
          <p:cNvPr id="72" name="object 34">
            <a:extLst>
              <a:ext uri="{FF2B5EF4-FFF2-40B4-BE49-F238E27FC236}">
                <a16:creationId xmlns:a16="http://schemas.microsoft.com/office/drawing/2014/main" id="{88C72BDB-E297-4637-B230-A1C433BCF275}"/>
              </a:ext>
            </a:extLst>
          </p:cNvPr>
          <p:cNvSpPr/>
          <p:nvPr/>
        </p:nvSpPr>
        <p:spPr>
          <a:xfrm>
            <a:off x="8959746" y="1836629"/>
            <a:ext cx="941831" cy="2270760"/>
          </a:xfrm>
          <a:prstGeom prst="rect">
            <a:avLst/>
          </a:prstGeom>
          <a:blipFill>
            <a:blip r:embed="rId4" cstate="print"/>
            <a:stretch>
              <a:fillRect/>
            </a:stretch>
          </a:blipFill>
        </p:spPr>
        <p:txBody>
          <a:bodyPr wrap="square" lIns="0" tIns="0" rIns="0" bIns="0" rtlCol="0">
            <a:noAutofit/>
          </a:bodyPr>
          <a:lstStyle/>
          <a:p>
            <a:endParaRPr/>
          </a:p>
        </p:txBody>
      </p:sp>
      <p:sp>
        <p:nvSpPr>
          <p:cNvPr id="73" name="object 35">
            <a:extLst>
              <a:ext uri="{FF2B5EF4-FFF2-40B4-BE49-F238E27FC236}">
                <a16:creationId xmlns:a16="http://schemas.microsoft.com/office/drawing/2014/main" id="{85C80823-5E66-4DED-8878-495C01BC8A91}"/>
              </a:ext>
            </a:extLst>
          </p:cNvPr>
          <p:cNvSpPr/>
          <p:nvPr/>
        </p:nvSpPr>
        <p:spPr>
          <a:xfrm>
            <a:off x="9046613" y="1868633"/>
            <a:ext cx="826008" cy="2151888"/>
          </a:xfrm>
          <a:custGeom>
            <a:avLst/>
            <a:gdLst/>
            <a:ahLst/>
            <a:cxnLst/>
            <a:rect l="l" t="t" r="r" b="b"/>
            <a:pathLst>
              <a:path w="826008" h="2151888">
                <a:moveTo>
                  <a:pt x="826008" y="2151888"/>
                </a:moveTo>
                <a:lnTo>
                  <a:pt x="759017" y="2150985"/>
                </a:lnTo>
                <a:lnTo>
                  <a:pt x="695468" y="2148374"/>
                </a:lnTo>
                <a:lnTo>
                  <a:pt x="636210" y="2144196"/>
                </a:lnTo>
                <a:lnTo>
                  <a:pt x="582094" y="2138594"/>
                </a:lnTo>
                <a:lnTo>
                  <a:pt x="533971" y="2131710"/>
                </a:lnTo>
                <a:lnTo>
                  <a:pt x="492690" y="2123687"/>
                </a:lnTo>
                <a:lnTo>
                  <a:pt x="445460" y="2109829"/>
                </a:lnTo>
                <a:lnTo>
                  <a:pt x="413004" y="2083054"/>
                </a:lnTo>
                <a:lnTo>
                  <a:pt x="413004" y="1144778"/>
                </a:lnTo>
                <a:lnTo>
                  <a:pt x="411634" y="1139138"/>
                </a:lnTo>
                <a:lnTo>
                  <a:pt x="366904" y="1113163"/>
                </a:lnTo>
                <a:lnTo>
                  <a:pt x="313585" y="1099999"/>
                </a:lnTo>
                <a:lnTo>
                  <a:pt x="268777" y="1092527"/>
                </a:lnTo>
                <a:lnTo>
                  <a:pt x="217551" y="1086267"/>
                </a:lnTo>
                <a:lnTo>
                  <a:pt x="160758" y="1081359"/>
                </a:lnTo>
                <a:lnTo>
                  <a:pt x="99248" y="1077946"/>
                </a:lnTo>
                <a:lnTo>
                  <a:pt x="33872" y="1076172"/>
                </a:lnTo>
                <a:lnTo>
                  <a:pt x="0" y="1075944"/>
                </a:lnTo>
                <a:lnTo>
                  <a:pt x="33872" y="1075715"/>
                </a:lnTo>
                <a:lnTo>
                  <a:pt x="99248" y="1073941"/>
                </a:lnTo>
                <a:lnTo>
                  <a:pt x="160758" y="1070528"/>
                </a:lnTo>
                <a:lnTo>
                  <a:pt x="217551" y="1065620"/>
                </a:lnTo>
                <a:lnTo>
                  <a:pt x="268777" y="1059360"/>
                </a:lnTo>
                <a:lnTo>
                  <a:pt x="313585" y="1051888"/>
                </a:lnTo>
                <a:lnTo>
                  <a:pt x="351125" y="1043349"/>
                </a:lnTo>
                <a:lnTo>
                  <a:pt x="391948" y="1028850"/>
                </a:lnTo>
                <a:lnTo>
                  <a:pt x="413004" y="1007110"/>
                </a:lnTo>
                <a:lnTo>
                  <a:pt x="413004" y="68834"/>
                </a:lnTo>
                <a:lnTo>
                  <a:pt x="414373" y="63194"/>
                </a:lnTo>
                <a:lnTo>
                  <a:pt x="459103" y="37219"/>
                </a:lnTo>
                <a:lnTo>
                  <a:pt x="512422" y="24055"/>
                </a:lnTo>
                <a:lnTo>
                  <a:pt x="557230" y="16583"/>
                </a:lnTo>
                <a:lnTo>
                  <a:pt x="608456" y="10323"/>
                </a:lnTo>
                <a:lnTo>
                  <a:pt x="665249" y="5415"/>
                </a:lnTo>
                <a:lnTo>
                  <a:pt x="726759" y="2002"/>
                </a:lnTo>
                <a:lnTo>
                  <a:pt x="792135" y="228"/>
                </a:lnTo>
                <a:lnTo>
                  <a:pt x="826008" y="0"/>
                </a:lnTo>
              </a:path>
            </a:pathLst>
          </a:custGeom>
          <a:ln w="9144">
            <a:solidFill>
              <a:srgbClr val="000000"/>
            </a:solidFill>
          </a:ln>
        </p:spPr>
        <p:txBody>
          <a:bodyPr wrap="square" lIns="0" tIns="0" rIns="0" bIns="0" rtlCol="0">
            <a:noAutofit/>
          </a:bodyPr>
          <a:lstStyle/>
          <a:p>
            <a:endParaRPr/>
          </a:p>
        </p:txBody>
      </p:sp>
      <p:sp>
        <p:nvSpPr>
          <p:cNvPr id="74" name="object 36">
            <a:extLst>
              <a:ext uri="{FF2B5EF4-FFF2-40B4-BE49-F238E27FC236}">
                <a16:creationId xmlns:a16="http://schemas.microsoft.com/office/drawing/2014/main" id="{1EB89B60-1745-491C-8963-8AF06097D49B}"/>
              </a:ext>
            </a:extLst>
          </p:cNvPr>
          <p:cNvSpPr txBox="1"/>
          <p:nvPr/>
        </p:nvSpPr>
        <p:spPr>
          <a:xfrm>
            <a:off x="2553231" y="1190706"/>
            <a:ext cx="941069"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数据特征</a:t>
            </a:r>
            <a:endParaRPr sz="1800">
              <a:latin typeface="Microsoft YaHei UI"/>
              <a:cs typeface="Microsoft YaHei UI"/>
            </a:endParaRPr>
          </a:p>
        </p:txBody>
      </p:sp>
      <p:sp>
        <p:nvSpPr>
          <p:cNvPr id="75" name="object 37">
            <a:extLst>
              <a:ext uri="{FF2B5EF4-FFF2-40B4-BE49-F238E27FC236}">
                <a16:creationId xmlns:a16="http://schemas.microsoft.com/office/drawing/2014/main" id="{133D7F95-D144-46D3-9F7C-7E27289CB4C7}"/>
              </a:ext>
            </a:extLst>
          </p:cNvPr>
          <p:cNvSpPr/>
          <p:nvPr/>
        </p:nvSpPr>
        <p:spPr>
          <a:xfrm>
            <a:off x="9948822" y="1134065"/>
            <a:ext cx="1289303" cy="505967"/>
          </a:xfrm>
          <a:custGeom>
            <a:avLst/>
            <a:gdLst/>
            <a:ahLst/>
            <a:cxnLst/>
            <a:rect l="l" t="t" r="r" b="b"/>
            <a:pathLst>
              <a:path w="1289303" h="505967">
                <a:moveTo>
                  <a:pt x="1204976" y="0"/>
                </a:moveTo>
                <a:lnTo>
                  <a:pt x="78563" y="193"/>
                </a:lnTo>
                <a:lnTo>
                  <a:pt x="38677" y="13393"/>
                </a:lnTo>
                <a:lnTo>
                  <a:pt x="10609" y="43318"/>
                </a:lnTo>
                <a:lnTo>
                  <a:pt x="0" y="84327"/>
                </a:lnTo>
                <a:lnTo>
                  <a:pt x="193" y="427404"/>
                </a:lnTo>
                <a:lnTo>
                  <a:pt x="13393" y="467290"/>
                </a:lnTo>
                <a:lnTo>
                  <a:pt x="43318" y="495358"/>
                </a:lnTo>
                <a:lnTo>
                  <a:pt x="84327" y="505967"/>
                </a:lnTo>
                <a:lnTo>
                  <a:pt x="1210740" y="505774"/>
                </a:lnTo>
                <a:lnTo>
                  <a:pt x="1250626" y="492574"/>
                </a:lnTo>
                <a:lnTo>
                  <a:pt x="1278694" y="462649"/>
                </a:lnTo>
                <a:lnTo>
                  <a:pt x="1289303" y="421639"/>
                </a:lnTo>
                <a:lnTo>
                  <a:pt x="1289110" y="78563"/>
                </a:lnTo>
                <a:lnTo>
                  <a:pt x="1275910" y="38677"/>
                </a:lnTo>
                <a:lnTo>
                  <a:pt x="1245985" y="10609"/>
                </a:lnTo>
                <a:lnTo>
                  <a:pt x="1204976" y="0"/>
                </a:lnTo>
                <a:close/>
              </a:path>
            </a:pathLst>
          </a:custGeom>
          <a:solidFill>
            <a:srgbClr val="FFC1C1"/>
          </a:solidFill>
        </p:spPr>
        <p:txBody>
          <a:bodyPr wrap="square" lIns="0" tIns="0" rIns="0" bIns="0" rtlCol="0">
            <a:noAutofit/>
          </a:bodyPr>
          <a:lstStyle/>
          <a:p>
            <a:endParaRPr/>
          </a:p>
        </p:txBody>
      </p:sp>
      <p:sp>
        <p:nvSpPr>
          <p:cNvPr id="76" name="object 38">
            <a:extLst>
              <a:ext uri="{FF2B5EF4-FFF2-40B4-BE49-F238E27FC236}">
                <a16:creationId xmlns:a16="http://schemas.microsoft.com/office/drawing/2014/main" id="{B41438A4-FA7F-48EA-8BFF-6CD970A2673E}"/>
              </a:ext>
            </a:extLst>
          </p:cNvPr>
          <p:cNvSpPr/>
          <p:nvPr/>
        </p:nvSpPr>
        <p:spPr>
          <a:xfrm>
            <a:off x="9948822" y="1134065"/>
            <a:ext cx="1289303" cy="505967"/>
          </a:xfrm>
          <a:custGeom>
            <a:avLst/>
            <a:gdLst/>
            <a:ahLst/>
            <a:cxnLst/>
            <a:rect l="l" t="t" r="r" b="b"/>
            <a:pathLst>
              <a:path w="1289303" h="505967">
                <a:moveTo>
                  <a:pt x="0" y="84327"/>
                </a:moveTo>
                <a:lnTo>
                  <a:pt x="10609" y="43318"/>
                </a:lnTo>
                <a:lnTo>
                  <a:pt x="38677" y="13393"/>
                </a:lnTo>
                <a:lnTo>
                  <a:pt x="78563" y="193"/>
                </a:lnTo>
                <a:lnTo>
                  <a:pt x="1204976" y="0"/>
                </a:lnTo>
                <a:lnTo>
                  <a:pt x="1219529" y="1248"/>
                </a:lnTo>
                <a:lnTo>
                  <a:pt x="1257470" y="18303"/>
                </a:lnTo>
                <a:lnTo>
                  <a:pt x="1282447" y="50937"/>
                </a:lnTo>
                <a:lnTo>
                  <a:pt x="1289303" y="421639"/>
                </a:lnTo>
                <a:lnTo>
                  <a:pt x="1288055" y="436193"/>
                </a:lnTo>
                <a:lnTo>
                  <a:pt x="1271000" y="474134"/>
                </a:lnTo>
                <a:lnTo>
                  <a:pt x="1238366" y="499111"/>
                </a:lnTo>
                <a:lnTo>
                  <a:pt x="84327" y="505967"/>
                </a:lnTo>
                <a:lnTo>
                  <a:pt x="69774" y="504719"/>
                </a:lnTo>
                <a:lnTo>
                  <a:pt x="31833" y="487664"/>
                </a:lnTo>
                <a:lnTo>
                  <a:pt x="6856" y="455030"/>
                </a:lnTo>
                <a:lnTo>
                  <a:pt x="0" y="84327"/>
                </a:lnTo>
                <a:close/>
              </a:path>
            </a:pathLst>
          </a:custGeom>
          <a:ln w="9144">
            <a:solidFill>
              <a:srgbClr val="000000"/>
            </a:solidFill>
          </a:ln>
        </p:spPr>
        <p:txBody>
          <a:bodyPr wrap="square" lIns="0" tIns="0" rIns="0" bIns="0" rtlCol="0">
            <a:noAutofit/>
          </a:bodyPr>
          <a:lstStyle/>
          <a:p>
            <a:endParaRPr/>
          </a:p>
        </p:txBody>
      </p:sp>
      <p:sp>
        <p:nvSpPr>
          <p:cNvPr id="77" name="object 39">
            <a:extLst>
              <a:ext uri="{FF2B5EF4-FFF2-40B4-BE49-F238E27FC236}">
                <a16:creationId xmlns:a16="http://schemas.microsoft.com/office/drawing/2014/main" id="{26479FF5-809F-4DDD-A1CF-9A20E1BB6E08}"/>
              </a:ext>
            </a:extLst>
          </p:cNvPr>
          <p:cNvSpPr txBox="1"/>
          <p:nvPr/>
        </p:nvSpPr>
        <p:spPr>
          <a:xfrm>
            <a:off x="10353062" y="1237443"/>
            <a:ext cx="48260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标签</a:t>
            </a:r>
            <a:endParaRPr sz="1800">
              <a:latin typeface="Microsoft YaHei UI"/>
              <a:cs typeface="Microsoft YaHei UI"/>
            </a:endParaRPr>
          </a:p>
        </p:txBody>
      </p:sp>
      <p:sp>
        <p:nvSpPr>
          <p:cNvPr id="78" name="object 40">
            <a:extLst>
              <a:ext uri="{FF2B5EF4-FFF2-40B4-BE49-F238E27FC236}">
                <a16:creationId xmlns:a16="http://schemas.microsoft.com/office/drawing/2014/main" id="{704E2533-52BD-43B9-8069-931F18C85829}"/>
              </a:ext>
            </a:extLst>
          </p:cNvPr>
          <p:cNvSpPr/>
          <p:nvPr/>
        </p:nvSpPr>
        <p:spPr>
          <a:xfrm>
            <a:off x="6013853" y="2490424"/>
            <a:ext cx="3032760" cy="856488"/>
          </a:xfrm>
          <a:custGeom>
            <a:avLst/>
            <a:gdLst/>
            <a:ahLst/>
            <a:cxnLst/>
            <a:rect l="l" t="t" r="r" b="b"/>
            <a:pathLst>
              <a:path w="3032760" h="856488">
                <a:moveTo>
                  <a:pt x="0" y="856488"/>
                </a:moveTo>
                <a:lnTo>
                  <a:pt x="3032760" y="856488"/>
                </a:lnTo>
                <a:lnTo>
                  <a:pt x="3032760" y="0"/>
                </a:lnTo>
                <a:lnTo>
                  <a:pt x="0" y="0"/>
                </a:lnTo>
                <a:lnTo>
                  <a:pt x="0" y="856488"/>
                </a:lnTo>
                <a:close/>
              </a:path>
            </a:pathLst>
          </a:custGeom>
          <a:solidFill>
            <a:srgbClr val="CCFF99"/>
          </a:solidFill>
        </p:spPr>
        <p:txBody>
          <a:bodyPr wrap="square" lIns="0" tIns="0" rIns="0" bIns="0" rtlCol="0">
            <a:noAutofit/>
          </a:bodyPr>
          <a:lstStyle/>
          <a:p>
            <a:endParaRPr/>
          </a:p>
        </p:txBody>
      </p:sp>
      <p:sp>
        <p:nvSpPr>
          <p:cNvPr id="79" name="object 41">
            <a:extLst>
              <a:ext uri="{FF2B5EF4-FFF2-40B4-BE49-F238E27FC236}">
                <a16:creationId xmlns:a16="http://schemas.microsoft.com/office/drawing/2014/main" id="{D3AF6C0C-C5B9-457D-860E-632BC8390E82}"/>
              </a:ext>
            </a:extLst>
          </p:cNvPr>
          <p:cNvSpPr/>
          <p:nvPr/>
        </p:nvSpPr>
        <p:spPr>
          <a:xfrm>
            <a:off x="6013853" y="2490424"/>
            <a:ext cx="3032760" cy="856488"/>
          </a:xfrm>
          <a:custGeom>
            <a:avLst/>
            <a:gdLst/>
            <a:ahLst/>
            <a:cxnLst/>
            <a:rect l="l" t="t" r="r" b="b"/>
            <a:pathLst>
              <a:path w="3032760" h="856488">
                <a:moveTo>
                  <a:pt x="0" y="856488"/>
                </a:moveTo>
                <a:lnTo>
                  <a:pt x="3032760" y="856488"/>
                </a:lnTo>
                <a:lnTo>
                  <a:pt x="3032760" y="0"/>
                </a:lnTo>
                <a:lnTo>
                  <a:pt x="0" y="0"/>
                </a:lnTo>
                <a:lnTo>
                  <a:pt x="0" y="856488"/>
                </a:lnTo>
                <a:close/>
              </a:path>
            </a:pathLst>
          </a:custGeom>
          <a:ln w="9144">
            <a:solidFill>
              <a:srgbClr val="000000"/>
            </a:solidFill>
          </a:ln>
        </p:spPr>
        <p:txBody>
          <a:bodyPr wrap="square" lIns="0" tIns="0" rIns="0" bIns="0" rtlCol="0">
            <a:noAutofit/>
          </a:bodyPr>
          <a:lstStyle/>
          <a:p>
            <a:endParaRPr/>
          </a:p>
        </p:txBody>
      </p:sp>
      <p:sp>
        <p:nvSpPr>
          <p:cNvPr id="80" name="object 42">
            <a:extLst>
              <a:ext uri="{FF2B5EF4-FFF2-40B4-BE49-F238E27FC236}">
                <a16:creationId xmlns:a16="http://schemas.microsoft.com/office/drawing/2014/main" id="{5CD736F5-876A-423D-A367-5186BE4FADB1}"/>
              </a:ext>
            </a:extLst>
          </p:cNvPr>
          <p:cNvSpPr txBox="1"/>
          <p:nvPr/>
        </p:nvSpPr>
        <p:spPr>
          <a:xfrm>
            <a:off x="6757311" y="2781127"/>
            <a:ext cx="1543685" cy="316865"/>
          </a:xfrm>
          <a:prstGeom prst="rect">
            <a:avLst/>
          </a:prstGeom>
        </p:spPr>
        <p:txBody>
          <a:bodyPr vert="horz" wrap="square" lIns="0" tIns="0" rIns="0" bIns="0" rtlCol="0">
            <a:noAutofit/>
          </a:bodyPr>
          <a:lstStyle/>
          <a:p>
            <a:pPr marL="12700">
              <a:lnSpc>
                <a:spcPct val="100000"/>
              </a:lnSpc>
            </a:pPr>
            <a:r>
              <a:rPr sz="2000" spc="-20" dirty="0">
                <a:latin typeface="Microsoft YaHei UI"/>
                <a:cs typeface="Microsoft YaHei UI"/>
              </a:rPr>
              <a:t>监督学习算法</a:t>
            </a:r>
            <a:endParaRPr sz="2000">
              <a:latin typeface="Microsoft YaHei UI"/>
              <a:cs typeface="Microsoft YaHei UI"/>
            </a:endParaRPr>
          </a:p>
        </p:txBody>
      </p:sp>
      <p:graphicFrame>
        <p:nvGraphicFramePr>
          <p:cNvPr id="81" name="object 43">
            <a:extLst>
              <a:ext uri="{FF2B5EF4-FFF2-40B4-BE49-F238E27FC236}">
                <a16:creationId xmlns:a16="http://schemas.microsoft.com/office/drawing/2014/main" id="{D6B302DE-DDB3-4CD5-A78D-8189BB89FF55}"/>
              </a:ext>
            </a:extLst>
          </p:cNvPr>
          <p:cNvGraphicFramePr>
            <a:graphicFrameLocks noGrp="1"/>
          </p:cNvGraphicFramePr>
          <p:nvPr>
            <p:extLst>
              <p:ext uri="{D42A27DB-BD31-4B8C-83A1-F6EECF244321}">
                <p14:modId xmlns:p14="http://schemas.microsoft.com/office/powerpoint/2010/main" val="1581054354"/>
              </p:ext>
            </p:extLst>
          </p:nvPr>
        </p:nvGraphicFramePr>
        <p:xfrm>
          <a:off x="1069947" y="4300111"/>
          <a:ext cx="4496041" cy="1483422"/>
        </p:xfrm>
        <a:graphic>
          <a:graphicData uri="http://schemas.openxmlformats.org/drawingml/2006/table">
            <a:tbl>
              <a:tblPr firstRow="1" bandRow="1">
                <a:tableStyleId>{2D5ABB26-0587-4C30-8999-92F81FD0307C}</a:tableStyleId>
              </a:tblPr>
              <a:tblGrid>
                <a:gridCol w="1498714">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gridCol w="1498727">
                  <a:extLst>
                    <a:ext uri="{9D8B030D-6E8A-4147-A177-3AD203B41FA5}">
                      <a16:colId xmlns:a16="http://schemas.microsoft.com/office/drawing/2014/main" val="20002"/>
                    </a:ext>
                  </a:extLst>
                </a:gridCol>
              </a:tblGrid>
              <a:tr h="370840">
                <a:tc>
                  <a:txBody>
                    <a:bodyPr/>
                    <a:lstStyle/>
                    <a:p>
                      <a:pPr marR="10160" algn="ctr">
                        <a:lnSpc>
                          <a:spcPct val="100000"/>
                        </a:lnSpc>
                      </a:pPr>
                      <a:r>
                        <a:rPr lang="zh-CN" altLang="en-US" sz="1800" b="0" dirty="0">
                          <a:latin typeface="Microsoft YaHei UI"/>
                          <a:cs typeface="Microsoft YaHei UI"/>
                        </a:rPr>
                        <a:t>面积</a:t>
                      </a:r>
                      <a:r>
                        <a:rPr lang="en-US" altLang="zh-CN" sz="1800" b="0" dirty="0">
                          <a:latin typeface="Microsoft YaHei UI"/>
                          <a:cs typeface="Microsoft YaHei UI"/>
                        </a:rPr>
                        <a:t>(x1)</a:t>
                      </a:r>
                      <a:endParaRPr sz="1800" b="0" dirty="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D9D9D9"/>
                    </a:solidFill>
                  </a:tcPr>
                </a:tc>
                <a:tc>
                  <a:txBody>
                    <a:bodyPr/>
                    <a:lstStyle/>
                    <a:p>
                      <a:pPr marR="1270" algn="ctr">
                        <a:lnSpc>
                          <a:spcPct val="100000"/>
                        </a:lnSpc>
                      </a:pPr>
                      <a:r>
                        <a:rPr lang="zh-CN" altLang="en-US" sz="1800" b="0" spc="-5" dirty="0">
                          <a:latin typeface="Microsoft YaHei UI"/>
                          <a:cs typeface="Microsoft YaHei UI"/>
                        </a:rPr>
                        <a:t>地段</a:t>
                      </a:r>
                      <a:r>
                        <a:rPr lang="en-US" altLang="zh-CN" sz="1800" b="0" spc="-5" dirty="0">
                          <a:latin typeface="Microsoft YaHei UI"/>
                          <a:cs typeface="Microsoft YaHei UI"/>
                        </a:rPr>
                        <a:t>(x2)</a:t>
                      </a:r>
                      <a:endParaRPr sz="1800" b="0" dirty="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D9D9D9"/>
                    </a:solidFill>
                  </a:tcPr>
                </a:tc>
                <a:tc>
                  <a:txBody>
                    <a:bodyPr/>
                    <a:lstStyle/>
                    <a:p>
                      <a:pPr marL="6350" algn="ctr">
                        <a:lnSpc>
                          <a:spcPct val="100000"/>
                        </a:lnSpc>
                      </a:pPr>
                      <a:r>
                        <a:rPr lang="zh-CN" altLang="en-US" sz="1800" dirty="0">
                          <a:latin typeface="Microsoft YaHei UI"/>
                          <a:cs typeface="Microsoft YaHei UI"/>
                        </a:rPr>
                        <a:t>价格</a:t>
                      </a:r>
                      <a:r>
                        <a:rPr lang="en-US" altLang="zh-CN" sz="1800" dirty="0">
                          <a:latin typeface="Microsoft YaHei UI"/>
                          <a:cs typeface="Microsoft YaHei UI"/>
                        </a:rPr>
                        <a:t>(y)</a:t>
                      </a:r>
                      <a:endParaRPr sz="1800" dirty="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D9D9D9"/>
                    </a:solidFill>
                  </a:tcPr>
                </a:tc>
                <a:extLst>
                  <a:ext uri="{0D108BD9-81ED-4DB2-BD59-A6C34878D82A}">
                    <a16:rowId xmlns:a16="http://schemas.microsoft.com/office/drawing/2014/main" val="10000"/>
                  </a:ext>
                </a:extLst>
              </a:tr>
              <a:tr h="370839">
                <a:tc>
                  <a:txBody>
                    <a:bodyPr/>
                    <a:lstStyle/>
                    <a:p>
                      <a:pPr marL="77470">
                        <a:lnSpc>
                          <a:spcPct val="100000"/>
                        </a:lnSpc>
                      </a:pPr>
                      <a:r>
                        <a:rPr lang="en-US" sz="1800" dirty="0">
                          <a:latin typeface="Microsoft YaHei UI"/>
                          <a:cs typeface="Microsoft YaHei UI"/>
                        </a:rPr>
                        <a:t>210.4</a:t>
                      </a:r>
                      <a:endParaRPr sz="1800" dirty="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lang="en-US" sz="1800" dirty="0">
                          <a:latin typeface="Microsoft YaHei UI"/>
                          <a:cs typeface="Microsoft YaHei UI"/>
                        </a:rPr>
                        <a:t>100</a:t>
                      </a:r>
                      <a:endParaRPr sz="1800" dirty="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lang="en-US" sz="1800" dirty="0">
                          <a:latin typeface="Microsoft YaHei UI"/>
                          <a:cs typeface="Microsoft YaHei UI"/>
                        </a:rPr>
                        <a:t>460</a:t>
                      </a:r>
                      <a:endParaRPr sz="1800" dirty="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70903">
                <a:tc>
                  <a:txBody>
                    <a:bodyPr/>
                    <a:lstStyle/>
                    <a:p>
                      <a:pPr marL="77470">
                        <a:lnSpc>
                          <a:spcPct val="100000"/>
                        </a:lnSpc>
                      </a:pPr>
                      <a:r>
                        <a:rPr lang="en-US" sz="1800" dirty="0">
                          <a:latin typeface="Microsoft YaHei UI"/>
                          <a:cs typeface="Microsoft YaHei UI"/>
                        </a:rPr>
                        <a:t>141.6</a:t>
                      </a:r>
                      <a:endParaRPr sz="1800" dirty="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lang="en-US" sz="1800" dirty="0">
                          <a:latin typeface="Microsoft YaHei UI"/>
                          <a:cs typeface="Microsoft YaHei UI"/>
                        </a:rPr>
                        <a:t>135</a:t>
                      </a:r>
                      <a:endParaRPr sz="1800" dirty="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lang="en-US" sz="1800" dirty="0">
                          <a:latin typeface="Microsoft YaHei UI"/>
                          <a:cs typeface="Microsoft YaHei UI"/>
                        </a:rPr>
                        <a:t>232</a:t>
                      </a:r>
                      <a:endParaRPr sz="1800" dirty="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0840">
                <a:tc>
                  <a:txBody>
                    <a:bodyPr/>
                    <a:lstStyle/>
                    <a:p>
                      <a:pPr marL="77470">
                        <a:lnSpc>
                          <a:spcPct val="100000"/>
                        </a:lnSpc>
                      </a:pPr>
                      <a:r>
                        <a:rPr lang="en-US" sz="1800" dirty="0">
                          <a:latin typeface="Microsoft YaHei UI"/>
                          <a:cs typeface="Microsoft YaHei UI"/>
                        </a:rPr>
                        <a:t>153.4</a:t>
                      </a:r>
                      <a:endParaRPr sz="1800" dirty="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5725">
                        <a:lnSpc>
                          <a:spcPct val="100000"/>
                        </a:lnSpc>
                      </a:pPr>
                      <a:r>
                        <a:rPr lang="en-US" sz="1800" dirty="0">
                          <a:latin typeface="Microsoft YaHei UI"/>
                          <a:cs typeface="Microsoft YaHei UI"/>
                        </a:rPr>
                        <a:t>127</a:t>
                      </a:r>
                      <a:endParaRPr sz="1800" dirty="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5725">
                        <a:lnSpc>
                          <a:spcPct val="100000"/>
                        </a:lnSpc>
                      </a:pPr>
                      <a:r>
                        <a:rPr lang="en-US" sz="1800" dirty="0">
                          <a:latin typeface="Microsoft YaHei UI"/>
                          <a:cs typeface="Microsoft YaHei UI"/>
                        </a:rPr>
                        <a:t>315</a:t>
                      </a:r>
                      <a:endParaRPr sz="1800" dirty="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82" name="object 44">
            <a:extLst>
              <a:ext uri="{FF2B5EF4-FFF2-40B4-BE49-F238E27FC236}">
                <a16:creationId xmlns:a16="http://schemas.microsoft.com/office/drawing/2014/main" id="{98C60170-4709-4735-916D-54C1C36E3390}"/>
              </a:ext>
            </a:extLst>
          </p:cNvPr>
          <p:cNvGraphicFramePr>
            <a:graphicFrameLocks noGrp="1"/>
          </p:cNvGraphicFramePr>
          <p:nvPr>
            <p:extLst>
              <p:ext uri="{D42A27DB-BD31-4B8C-83A1-F6EECF244321}">
                <p14:modId xmlns:p14="http://schemas.microsoft.com/office/powerpoint/2010/main" val="3990851463"/>
              </p:ext>
            </p:extLst>
          </p:nvPr>
        </p:nvGraphicFramePr>
        <p:xfrm>
          <a:off x="9958537" y="4300111"/>
          <a:ext cx="1262633" cy="1483422"/>
        </p:xfrm>
        <a:graphic>
          <a:graphicData uri="http://schemas.openxmlformats.org/drawingml/2006/table">
            <a:tbl>
              <a:tblPr firstRow="1" bandRow="1">
                <a:tableStyleId>{2D5ABB26-0587-4C30-8999-92F81FD0307C}</a:tableStyleId>
              </a:tblPr>
              <a:tblGrid>
                <a:gridCol w="1262633">
                  <a:extLst>
                    <a:ext uri="{9D8B030D-6E8A-4147-A177-3AD203B41FA5}">
                      <a16:colId xmlns:a16="http://schemas.microsoft.com/office/drawing/2014/main" val="20000"/>
                    </a:ext>
                  </a:extLst>
                </a:gridCol>
              </a:tblGrid>
              <a:tr h="370840">
                <a:tc>
                  <a:txBody>
                    <a:bodyPr/>
                    <a:lstStyle/>
                    <a:p>
                      <a:pPr marL="161925">
                        <a:lnSpc>
                          <a:spcPct val="100000"/>
                        </a:lnSpc>
                      </a:pPr>
                      <a:r>
                        <a:rPr lang="zh-CN" altLang="en-US" sz="1800" b="1" spc="-5" dirty="0">
                          <a:latin typeface="Microsoft YaHei UI"/>
                          <a:cs typeface="Microsoft YaHei UI"/>
                        </a:rPr>
                        <a:t>价格</a:t>
                      </a:r>
                      <a:r>
                        <a:rPr lang="en-US" altLang="zh-CN" sz="1800" b="1" spc="-5" dirty="0">
                          <a:latin typeface="Microsoft YaHei UI"/>
                          <a:cs typeface="Microsoft YaHei UI"/>
                        </a:rPr>
                        <a:t>(z)</a:t>
                      </a:r>
                      <a:endParaRPr sz="1800" dirty="0">
                        <a:latin typeface="Microsoft YaHei UI"/>
                        <a:cs typeface="Microsoft YaHei UI"/>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D9D9D9"/>
                    </a:solidFill>
                  </a:tcPr>
                </a:tc>
                <a:extLst>
                  <a:ext uri="{0D108BD9-81ED-4DB2-BD59-A6C34878D82A}">
                    <a16:rowId xmlns:a16="http://schemas.microsoft.com/office/drawing/2014/main" val="10000"/>
                  </a:ext>
                </a:extLst>
              </a:tr>
              <a:tr h="370839">
                <a:tc>
                  <a:txBody>
                    <a:bodyPr/>
                    <a:lstStyle/>
                    <a:p>
                      <a:pPr marL="79375">
                        <a:lnSpc>
                          <a:spcPct val="100000"/>
                        </a:lnSpc>
                      </a:pPr>
                      <a:endParaRPr sz="1800" dirty="0">
                        <a:latin typeface="Microsoft YaHei UI"/>
                        <a:cs typeface="Microsoft YaHei UI"/>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70903">
                <a:tc>
                  <a:txBody>
                    <a:bodyPr/>
                    <a:lstStyle/>
                    <a:p>
                      <a:pPr marL="79375">
                        <a:lnSpc>
                          <a:spcPct val="100000"/>
                        </a:lnSpc>
                      </a:pPr>
                      <a:endParaRPr sz="1800" dirty="0">
                        <a:latin typeface="Microsoft YaHei UI"/>
                        <a:cs typeface="Microsoft YaHei UI"/>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0840">
                <a:tc>
                  <a:txBody>
                    <a:bodyPr/>
                    <a:lstStyle/>
                    <a:p>
                      <a:pPr marL="79375">
                        <a:lnSpc>
                          <a:spcPct val="100000"/>
                        </a:lnSpc>
                      </a:pPr>
                      <a:endParaRPr sz="1800" dirty="0">
                        <a:latin typeface="Microsoft YaHei UI"/>
                        <a:cs typeface="Microsoft YaHei UI"/>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62966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290032" y="1533006"/>
            <a:ext cx="2864592" cy="3251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u="sng" dirty="0">
                <a:latin typeface="微软雅黑" panose="020B0503020204020204" pitchFamily="34" charset="-122"/>
                <a:ea typeface="微软雅黑" panose="020B0503020204020204" pitchFamily="34" charset="-122"/>
              </a:rPr>
              <a:t>癌症诊断：</a:t>
            </a:r>
            <a:endParaRPr lang="en-US" altLang="zh-CN" u="sng" dirty="0">
              <a:latin typeface="微软雅黑" panose="020B0503020204020204" pitchFamily="34" charset="-122"/>
              <a:ea typeface="微软雅黑" panose="020B0503020204020204" pitchFamily="34" charset="-122"/>
            </a:endParaRPr>
          </a:p>
          <a:p>
            <a:pPr marL="0" indent="0">
              <a:buNone/>
            </a:pPr>
            <a:r>
              <a:rPr lang="zh-CN" altLang="en-US" sz="2400" dirty="0">
                <a:latin typeface="微软雅黑" panose="020B0503020204020204" pitchFamily="34" charset="-122"/>
                <a:ea typeface="微软雅黑" panose="020B0503020204020204" pitchFamily="34" charset="-122"/>
              </a:rPr>
              <a:t>离散值输出</a:t>
            </a:r>
            <a:r>
              <a:rPr lang="en-US" sz="2400" dirty="0">
                <a:latin typeface="微软雅黑" panose="020B0503020204020204" pitchFamily="34" charset="-122"/>
                <a:ea typeface="微软雅黑" panose="020B0503020204020204" pitchFamily="34" charset="-122"/>
              </a:rPr>
              <a:t>(0 or 1)</a:t>
            </a:r>
          </a:p>
        </p:txBody>
      </p:sp>
      <p:cxnSp>
        <p:nvCxnSpPr>
          <p:cNvPr id="10" name="Straight Arrow Connector 9"/>
          <p:cNvCxnSpPr/>
          <p:nvPr/>
        </p:nvCxnSpPr>
        <p:spPr>
          <a:xfrm flipH="1">
            <a:off x="2327565" y="1409205"/>
            <a:ext cx="1" cy="2629395"/>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143168" y="3429000"/>
            <a:ext cx="6594432"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33600" y="2108200"/>
            <a:ext cx="355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64295" y="2519898"/>
            <a:ext cx="821059" cy="400110"/>
          </a:xfrm>
          <a:prstGeom prst="rect">
            <a:avLst/>
          </a:prstGeom>
          <a:noFill/>
        </p:spPr>
        <p:txBody>
          <a:bodyPr vert="horz" wrap="none" rtlCol="0">
            <a:spAutoFit/>
          </a:bodyPr>
          <a:lstStyle/>
          <a:p>
            <a:pPr algn="ctr"/>
            <a:r>
              <a:rPr lang="zh-CN" altLang="en-US" sz="2000" dirty="0">
                <a:latin typeface="微软雅黑" panose="020B0503020204020204" pitchFamily="34" charset="-122"/>
                <a:ea typeface="微软雅黑" panose="020B0503020204020204" pitchFamily="34" charset="-122"/>
              </a:rPr>
              <a:t>恶性</a:t>
            </a:r>
            <a:r>
              <a:rPr lang="en-US" sz="2000" dirty="0">
                <a:latin typeface="微软雅黑" panose="020B0503020204020204" pitchFamily="34" charset="-122"/>
                <a:ea typeface="微软雅黑" panose="020B0503020204020204" pitchFamily="34" charset="-122"/>
              </a:rPr>
              <a:t>?</a:t>
            </a:r>
          </a:p>
        </p:txBody>
      </p:sp>
      <p:sp>
        <p:nvSpPr>
          <p:cNvPr id="31" name="TextBox 30"/>
          <p:cNvSpPr txBox="1"/>
          <p:nvPr/>
        </p:nvSpPr>
        <p:spPr>
          <a:xfrm>
            <a:off x="1573854" y="1889167"/>
            <a:ext cx="638316" cy="420564"/>
          </a:xfrm>
          <a:prstGeom prst="rect">
            <a:avLst/>
          </a:prstGeom>
          <a:noFill/>
        </p:spPr>
        <p:txBody>
          <a:bodyPr vert="horz" wrap="none" rtlCol="0">
            <a:spAutoFit/>
          </a:bodyPr>
          <a:lstStyle/>
          <a:p>
            <a:pPr algn="ctr"/>
            <a:r>
              <a:rPr lang="en-US" sz="2133" dirty="0"/>
              <a:t>1(Y)</a:t>
            </a:r>
          </a:p>
        </p:txBody>
      </p:sp>
      <p:sp>
        <p:nvSpPr>
          <p:cNvPr id="32" name="TextBox 31"/>
          <p:cNvSpPr txBox="1"/>
          <p:nvPr/>
        </p:nvSpPr>
        <p:spPr>
          <a:xfrm>
            <a:off x="1549009" y="3212461"/>
            <a:ext cx="688009" cy="420564"/>
          </a:xfrm>
          <a:prstGeom prst="rect">
            <a:avLst/>
          </a:prstGeom>
          <a:noFill/>
        </p:spPr>
        <p:txBody>
          <a:bodyPr vert="horz" wrap="none" rtlCol="0">
            <a:spAutoFit/>
          </a:bodyPr>
          <a:lstStyle/>
          <a:p>
            <a:pPr algn="ctr"/>
            <a:r>
              <a:rPr lang="en-US" sz="2133" dirty="0"/>
              <a:t>0(N)</a:t>
            </a:r>
          </a:p>
        </p:txBody>
      </p:sp>
      <p:sp>
        <p:nvSpPr>
          <p:cNvPr id="33" name="TextBox 32"/>
          <p:cNvSpPr txBox="1"/>
          <p:nvPr/>
        </p:nvSpPr>
        <p:spPr>
          <a:xfrm>
            <a:off x="4869932" y="3647758"/>
            <a:ext cx="1415772" cy="461665"/>
          </a:xfrm>
          <a:prstGeom prst="rect">
            <a:avLst/>
          </a:prstGeom>
          <a:noFill/>
        </p:spPr>
        <p:txBody>
          <a:bodyPr vert="horz" wrap="none" rtlCol="0">
            <a:spAutoFit/>
          </a:bodyPr>
          <a:lstStyle/>
          <a:p>
            <a:pPr algn="ctr"/>
            <a:r>
              <a:rPr lang="zh-CN" altLang="en-US" sz="2400" dirty="0">
                <a:latin typeface="微软雅黑" panose="020B0503020204020204" pitchFamily="34" charset="-122"/>
                <a:ea typeface="微软雅黑" panose="020B0503020204020204" pitchFamily="34" charset="-122"/>
              </a:rPr>
              <a:t>肿瘤大小</a:t>
            </a:r>
            <a:endParaRPr lang="en-US" sz="2400" dirty="0">
              <a:latin typeface="微软雅黑" panose="020B0503020204020204" pitchFamily="34" charset="-122"/>
              <a:ea typeface="微软雅黑" panose="020B0503020204020204" pitchFamily="34" charset="-122"/>
            </a:endParaRPr>
          </a:p>
        </p:txBody>
      </p:sp>
      <p:sp>
        <p:nvSpPr>
          <p:cNvPr id="2" name="加号 1">
            <a:extLst>
              <a:ext uri="{FF2B5EF4-FFF2-40B4-BE49-F238E27FC236}">
                <a16:creationId xmlns:a16="http://schemas.microsoft.com/office/drawing/2014/main" id="{9FADC661-593F-4063-8E4E-78FD499F3539}"/>
              </a:ext>
            </a:extLst>
          </p:cNvPr>
          <p:cNvSpPr/>
          <p:nvPr/>
        </p:nvSpPr>
        <p:spPr>
          <a:xfrm>
            <a:off x="4993476" y="1969688"/>
            <a:ext cx="245165" cy="259521"/>
          </a:xfrm>
          <a:prstGeom prst="mathPlu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加号 14">
            <a:extLst>
              <a:ext uri="{FF2B5EF4-FFF2-40B4-BE49-F238E27FC236}">
                <a16:creationId xmlns:a16="http://schemas.microsoft.com/office/drawing/2014/main" id="{61101227-E187-4EF4-9610-9836EEBD38B1}"/>
              </a:ext>
            </a:extLst>
          </p:cNvPr>
          <p:cNvSpPr/>
          <p:nvPr/>
        </p:nvSpPr>
        <p:spPr>
          <a:xfrm>
            <a:off x="6178551" y="1978437"/>
            <a:ext cx="245165" cy="259521"/>
          </a:xfrm>
          <a:prstGeom prst="mathPlu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加号 15">
            <a:extLst>
              <a:ext uri="{FF2B5EF4-FFF2-40B4-BE49-F238E27FC236}">
                <a16:creationId xmlns:a16="http://schemas.microsoft.com/office/drawing/2014/main" id="{F3A260EC-485C-483A-BE04-02F5A12FBAFF}"/>
              </a:ext>
            </a:extLst>
          </p:cNvPr>
          <p:cNvSpPr/>
          <p:nvPr/>
        </p:nvSpPr>
        <p:spPr>
          <a:xfrm>
            <a:off x="6534347" y="1978439"/>
            <a:ext cx="245165" cy="259521"/>
          </a:xfrm>
          <a:prstGeom prst="mathPlu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加号 16">
            <a:extLst>
              <a:ext uri="{FF2B5EF4-FFF2-40B4-BE49-F238E27FC236}">
                <a16:creationId xmlns:a16="http://schemas.microsoft.com/office/drawing/2014/main" id="{72C48018-83F6-41FF-8ED8-3FACC9A412BB}"/>
              </a:ext>
            </a:extLst>
          </p:cNvPr>
          <p:cNvSpPr/>
          <p:nvPr/>
        </p:nvSpPr>
        <p:spPr>
          <a:xfrm>
            <a:off x="7358820" y="1969688"/>
            <a:ext cx="245165" cy="259521"/>
          </a:xfrm>
          <a:prstGeom prst="mathPlu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加号 18">
            <a:extLst>
              <a:ext uri="{FF2B5EF4-FFF2-40B4-BE49-F238E27FC236}">
                <a16:creationId xmlns:a16="http://schemas.microsoft.com/office/drawing/2014/main" id="{E2FC7935-07D3-4C05-A894-FBC064373B3E}"/>
              </a:ext>
            </a:extLst>
          </p:cNvPr>
          <p:cNvSpPr/>
          <p:nvPr/>
        </p:nvSpPr>
        <p:spPr>
          <a:xfrm>
            <a:off x="4470008" y="1978438"/>
            <a:ext cx="245165" cy="259521"/>
          </a:xfrm>
          <a:prstGeom prst="mathPlu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减号 19">
            <a:extLst>
              <a:ext uri="{FF2B5EF4-FFF2-40B4-BE49-F238E27FC236}">
                <a16:creationId xmlns:a16="http://schemas.microsoft.com/office/drawing/2014/main" id="{BFD6F090-98A9-469A-AE49-6F01FD7FE402}"/>
              </a:ext>
            </a:extLst>
          </p:cNvPr>
          <p:cNvSpPr/>
          <p:nvPr/>
        </p:nvSpPr>
        <p:spPr>
          <a:xfrm>
            <a:off x="2632366" y="3151980"/>
            <a:ext cx="225285" cy="27688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减号 20">
            <a:extLst>
              <a:ext uri="{FF2B5EF4-FFF2-40B4-BE49-F238E27FC236}">
                <a16:creationId xmlns:a16="http://schemas.microsoft.com/office/drawing/2014/main" id="{166C813D-035D-4A11-923C-D941498BE2F7}"/>
              </a:ext>
            </a:extLst>
          </p:cNvPr>
          <p:cNvSpPr/>
          <p:nvPr/>
        </p:nvSpPr>
        <p:spPr>
          <a:xfrm>
            <a:off x="3676685" y="3154061"/>
            <a:ext cx="225285" cy="27688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减号 21">
            <a:extLst>
              <a:ext uri="{FF2B5EF4-FFF2-40B4-BE49-F238E27FC236}">
                <a16:creationId xmlns:a16="http://schemas.microsoft.com/office/drawing/2014/main" id="{B157D451-0FD0-40BA-BD92-2C3AECADF026}"/>
              </a:ext>
            </a:extLst>
          </p:cNvPr>
          <p:cNvSpPr/>
          <p:nvPr/>
        </p:nvSpPr>
        <p:spPr>
          <a:xfrm>
            <a:off x="3131540" y="3151980"/>
            <a:ext cx="225285" cy="27688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减号 23">
            <a:extLst>
              <a:ext uri="{FF2B5EF4-FFF2-40B4-BE49-F238E27FC236}">
                <a16:creationId xmlns:a16="http://schemas.microsoft.com/office/drawing/2014/main" id="{9E9809AE-C760-42C9-8140-99B2C023708F}"/>
              </a:ext>
            </a:extLst>
          </p:cNvPr>
          <p:cNvSpPr/>
          <p:nvPr/>
        </p:nvSpPr>
        <p:spPr>
          <a:xfrm>
            <a:off x="4756040" y="3154061"/>
            <a:ext cx="225285" cy="27688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减号 24">
            <a:extLst>
              <a:ext uri="{FF2B5EF4-FFF2-40B4-BE49-F238E27FC236}">
                <a16:creationId xmlns:a16="http://schemas.microsoft.com/office/drawing/2014/main" id="{3CF55D3C-AEDD-4007-8452-8293D6B15389}"/>
              </a:ext>
            </a:extLst>
          </p:cNvPr>
          <p:cNvSpPr/>
          <p:nvPr/>
        </p:nvSpPr>
        <p:spPr>
          <a:xfrm>
            <a:off x="5472430" y="3158606"/>
            <a:ext cx="225285" cy="27688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47F66236-96D0-45AE-90FF-17D576FF18A4}"/>
              </a:ext>
            </a:extLst>
          </p:cNvPr>
          <p:cNvSpPr/>
          <p:nvPr/>
        </p:nvSpPr>
        <p:spPr>
          <a:xfrm>
            <a:off x="1219855" y="5081326"/>
            <a:ext cx="10628983"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分类指的是，我们试着推测出离散的输出值：</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或</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，良性或恶性，而事实上在分类问题中，输入会有多个特征值，输出也很可能不止两个值。</a:t>
            </a:r>
            <a:endParaRPr lang="en-US" sz="2000"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53215B1A-FA54-4C45-B6BB-033160067E3E}"/>
              </a:ext>
            </a:extLst>
          </p:cNvPr>
          <p:cNvSpPr>
            <a:spLocks noGrp="1"/>
          </p:cNvSpPr>
          <p:nvPr>
            <p:ph type="body" sz="quarter" idx="10"/>
          </p:nvPr>
        </p:nvSpPr>
        <p:spPr>
          <a:xfrm>
            <a:off x="372525" y="226697"/>
            <a:ext cx="9772014" cy="573404"/>
          </a:xfrm>
        </p:spPr>
        <p:txBody>
          <a:bodyPr/>
          <a:lstStyle/>
          <a:p>
            <a:r>
              <a:rPr lang="zh-CN" altLang="en-US" dirty="0">
                <a:latin typeface="微软雅黑" panose="020B0503020204020204" pitchFamily="34" charset="-122"/>
                <a:ea typeface="微软雅黑" panose="020B0503020204020204" pitchFamily="34" charset="-122"/>
              </a:rPr>
              <a:t>监督学习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分类（</a:t>
            </a:r>
            <a:r>
              <a:rPr lang="en-US" altLang="zh-CN" dirty="0">
                <a:latin typeface="微软雅黑" panose="020B0503020204020204" pitchFamily="34" charset="-122"/>
                <a:ea typeface="微软雅黑" panose="020B0503020204020204" pitchFamily="34" charset="-122"/>
              </a:rPr>
              <a:t>Classification</a:t>
            </a:r>
            <a:r>
              <a:rPr lang="zh-CN" altLang="en-US"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a:p>
            <a:endParaRPr lang="en-US" dirty="0"/>
          </a:p>
        </p:txBody>
      </p:sp>
      <p:sp>
        <p:nvSpPr>
          <p:cNvPr id="4" name="文本占位符 3">
            <a:extLst>
              <a:ext uri="{FF2B5EF4-FFF2-40B4-BE49-F238E27FC236}">
                <a16:creationId xmlns:a16="http://schemas.microsoft.com/office/drawing/2014/main" id="{2245B84B-209A-4719-8B86-D51131F629AE}"/>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76674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9602A7-57C3-412A-8840-94DE0C424DA5}"/>
              </a:ext>
            </a:extLst>
          </p:cNvPr>
          <p:cNvSpPr>
            <a:spLocks noGrp="1"/>
          </p:cNvSpPr>
          <p:nvPr>
            <p:ph type="body" sz="quarter" idx="10"/>
          </p:nvPr>
        </p:nvSpPr>
        <p:spPr>
          <a:xfrm>
            <a:off x="372525" y="226697"/>
            <a:ext cx="8877492" cy="573404"/>
          </a:xfrm>
        </p:spPr>
        <p:txBody>
          <a:bodyPr/>
          <a:lstStyle/>
          <a:p>
            <a:pPr algn="l"/>
            <a:r>
              <a:rPr lang="zh-CN" altLang="en-US" dirty="0">
                <a:latin typeface="微软雅黑" panose="020B0503020204020204" pitchFamily="34" charset="-122"/>
                <a:ea typeface="微软雅黑" panose="020B0503020204020204" pitchFamily="34" charset="-122"/>
              </a:rPr>
              <a:t>监督学习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分类</a:t>
            </a:r>
            <a:r>
              <a:rPr lang="en-US" altLang="zh-CN" dirty="0">
                <a:latin typeface="微软雅黑" panose="020B0503020204020204" pitchFamily="34" charset="-122"/>
                <a:ea typeface="微软雅黑" panose="020B0503020204020204" pitchFamily="34" charset="-122"/>
              </a:rPr>
              <a:t>(Classification)</a:t>
            </a:r>
            <a:endParaRPr lang="en-US" dirty="0">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3359052B-EA37-41BE-9F24-8A7E6039DCEF}"/>
              </a:ext>
            </a:extLst>
          </p:cNvPr>
          <p:cNvSpPr>
            <a:spLocks noGrp="1"/>
          </p:cNvSpPr>
          <p:nvPr>
            <p:ph type="body" sz="quarter" idx="12"/>
          </p:nvPr>
        </p:nvSpPr>
        <p:spPr/>
        <p:txBody>
          <a:bodyPr/>
          <a:lstStyle/>
          <a:p>
            <a:endParaRPr lang="en-US"/>
          </a:p>
        </p:txBody>
      </p:sp>
      <p:sp>
        <p:nvSpPr>
          <p:cNvPr id="3" name="矩形 2">
            <a:extLst>
              <a:ext uri="{FF2B5EF4-FFF2-40B4-BE49-F238E27FC236}">
                <a16:creationId xmlns:a16="http://schemas.microsoft.com/office/drawing/2014/main" id="{E42F1001-6C47-4B9A-9C3B-0BC2F523B73E}"/>
              </a:ext>
            </a:extLst>
          </p:cNvPr>
          <p:cNvSpPr/>
          <p:nvPr/>
        </p:nvSpPr>
        <p:spPr>
          <a:xfrm>
            <a:off x="556318" y="1407480"/>
            <a:ext cx="1062898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panose="020B0503020204020204" pitchFamily="34" charset="-122"/>
                <a:ea typeface="微软雅黑" panose="020B0503020204020204" pitchFamily="34" charset="-122"/>
              </a:rPr>
              <a:t>在这个例子中</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，我们可以试着利用多个特征值，推测出离散的多个输出值：</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r>
              <a:rPr lang="zh-CN" altLang="en-US" sz="2000" dirty="0">
                <a:solidFill>
                  <a:prstClr val="black"/>
                </a:solidFill>
                <a:latin typeface="微软雅黑" panose="020B0503020204020204" pitchFamily="34" charset="-122"/>
                <a:ea typeface="微软雅黑" panose="020B0503020204020204" pitchFamily="34" charset="-122"/>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或者</a:t>
            </a:r>
            <a:r>
              <a:rPr lang="en-US" altLang="zh-CN" sz="2000" dirty="0">
                <a:solidFill>
                  <a:prstClr val="black"/>
                </a:solidFill>
                <a:latin typeface="微软雅黑" panose="020B0503020204020204" pitchFamily="34" charset="-122"/>
                <a:ea typeface="微软雅黑" panose="020B0503020204020204" pitchFamily="34" charset="-122"/>
              </a:rPr>
              <a:t>3</a:t>
            </a:r>
            <a:r>
              <a:rPr lang="zh-CN" altLang="en-US" sz="2000" dirty="0">
                <a:solidFill>
                  <a:prstClr val="black"/>
                </a:solidFill>
                <a:latin typeface="微软雅黑" panose="020B0503020204020204" pitchFamily="34" charset="-122"/>
                <a:ea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良性或不同种类的肿瘤。</a:t>
            </a:r>
            <a:endPar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945BEA7C-C842-422A-8001-EC0CA216CE2F}"/>
              </a:ext>
            </a:extLst>
          </p:cNvPr>
          <p:cNvPicPr>
            <a:picLocks noChangeAspect="1"/>
          </p:cNvPicPr>
          <p:nvPr/>
        </p:nvPicPr>
        <p:blipFill>
          <a:blip r:embed="rId3"/>
          <a:stretch>
            <a:fillRect/>
          </a:stretch>
        </p:blipFill>
        <p:spPr>
          <a:xfrm>
            <a:off x="1168400" y="2197997"/>
            <a:ext cx="9248775" cy="4714875"/>
          </a:xfrm>
          <a:prstGeom prst="rect">
            <a:avLst/>
          </a:prstGeom>
        </p:spPr>
      </p:pic>
    </p:spTree>
    <p:extLst>
      <p:ext uri="{BB962C8B-B14F-4D97-AF65-F5344CB8AC3E}">
        <p14:creationId xmlns:p14="http://schemas.microsoft.com/office/powerpoint/2010/main" val="3468867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9602A7-57C3-412A-8840-94DE0C424DA5}"/>
              </a:ext>
            </a:extLst>
          </p:cNvPr>
          <p:cNvSpPr>
            <a:spLocks noGrp="1"/>
          </p:cNvSpPr>
          <p:nvPr>
            <p:ph type="body" sz="quarter" idx="10"/>
          </p:nvPr>
        </p:nvSpPr>
        <p:spPr/>
        <p:txBody>
          <a:bodyPr/>
          <a:lstStyle/>
          <a:p>
            <a:pPr algn="l"/>
            <a:r>
              <a:rPr lang="zh-CN" altLang="en-US" dirty="0">
                <a:latin typeface="微软雅黑" panose="020B0503020204020204" pitchFamily="34" charset="-122"/>
                <a:ea typeface="微软雅黑" panose="020B0503020204020204" pitchFamily="34" charset="-122"/>
              </a:rPr>
              <a:t>监督学习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分类</a:t>
            </a:r>
            <a:endParaRPr lang="en-US" dirty="0">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B0AB7973-5531-4606-988B-66A5EC098C1C}"/>
              </a:ext>
            </a:extLst>
          </p:cNvPr>
          <p:cNvSpPr>
            <a:spLocks noGrp="1"/>
          </p:cNvSpPr>
          <p:nvPr>
            <p:ph type="body" sz="quarter" idx="12"/>
          </p:nvPr>
        </p:nvSpPr>
        <p:spPr/>
        <p:txBody>
          <a:bodyPr/>
          <a:lstStyle/>
          <a:p>
            <a:endParaRPr lang="en-US"/>
          </a:p>
        </p:txBody>
      </p:sp>
      <p:sp>
        <p:nvSpPr>
          <p:cNvPr id="3" name="矩形 2">
            <a:extLst>
              <a:ext uri="{FF2B5EF4-FFF2-40B4-BE49-F238E27FC236}">
                <a16:creationId xmlns:a16="http://schemas.microsoft.com/office/drawing/2014/main" id="{E42F1001-6C47-4B9A-9C3B-0BC2F523B73E}"/>
              </a:ext>
            </a:extLst>
          </p:cNvPr>
          <p:cNvSpPr/>
          <p:nvPr/>
        </p:nvSpPr>
        <p:spPr>
          <a:xfrm>
            <a:off x="6203703" y="1315147"/>
            <a:ext cx="4793003"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每一个像素都是一个特征值。</a:t>
            </a:r>
            <a:endParaRPr lang="en-US"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2BEA4A5-7B04-4420-B27D-DB32D3E7F902}"/>
              </a:ext>
            </a:extLst>
          </p:cNvPr>
          <p:cNvPicPr>
            <a:picLocks noChangeAspect="1"/>
          </p:cNvPicPr>
          <p:nvPr/>
        </p:nvPicPr>
        <p:blipFill>
          <a:blip r:embed="rId3"/>
          <a:stretch>
            <a:fillRect/>
          </a:stretch>
        </p:blipFill>
        <p:spPr>
          <a:xfrm>
            <a:off x="407988" y="1315147"/>
            <a:ext cx="5508625" cy="4725499"/>
          </a:xfrm>
          <a:prstGeom prst="rect">
            <a:avLst/>
          </a:prstGeom>
        </p:spPr>
      </p:pic>
    </p:spTree>
    <p:extLst>
      <p:ext uri="{BB962C8B-B14F-4D97-AF65-F5344CB8AC3E}">
        <p14:creationId xmlns:p14="http://schemas.microsoft.com/office/powerpoint/2010/main" val="3618105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A4BC7BAA-57BE-4E94-AD55-0F8D2FDCF994}"/>
              </a:ext>
            </a:extLst>
          </p:cNvPr>
          <p:cNvSpPr>
            <a:spLocks noGrp="1"/>
          </p:cNvSpPr>
          <p:nvPr>
            <p:ph type="body" sz="quarter" idx="10"/>
          </p:nvPr>
        </p:nvSpPr>
        <p:spPr/>
        <p:txBody>
          <a:bodyPr/>
          <a:lstStyle/>
          <a:p>
            <a:pPr algn="l"/>
            <a:r>
              <a:rPr lang="zh-CN" altLang="en-US" dirty="0">
                <a:latin typeface="微软雅黑" panose="020B0503020204020204" pitchFamily="34" charset="-122"/>
                <a:ea typeface="微软雅黑" panose="020B0503020204020204" pitchFamily="34" charset="-122"/>
              </a:rPr>
              <a:t>分类与回归的主要术语</a:t>
            </a:r>
            <a:endParaRPr lang="en-US"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9A06967D-6544-4A58-9728-1E3CDD152073}"/>
              </a:ext>
            </a:extLst>
          </p:cNvPr>
          <p:cNvSpPr>
            <a:spLocks noGrp="1"/>
          </p:cNvSpPr>
          <p:nvPr>
            <p:ph type="body" sz="quarter" idx="12"/>
          </p:nvPr>
        </p:nvSpPr>
        <p:spPr/>
        <p:txBody>
          <a:bodyPr/>
          <a:lstStyle/>
          <a:p>
            <a:endParaRPr lang="en-US"/>
          </a:p>
        </p:txBody>
      </p:sp>
      <p:sp>
        <p:nvSpPr>
          <p:cNvPr id="3" name="矩形 2">
            <a:extLst>
              <a:ext uri="{FF2B5EF4-FFF2-40B4-BE49-F238E27FC236}">
                <a16:creationId xmlns:a16="http://schemas.microsoft.com/office/drawing/2014/main" id="{383428BB-C68D-402C-A6BA-2524A8B4BBA1}"/>
              </a:ext>
            </a:extLst>
          </p:cNvPr>
          <p:cNvSpPr/>
          <p:nvPr/>
        </p:nvSpPr>
        <p:spPr>
          <a:xfrm>
            <a:off x="1159630" y="1042046"/>
            <a:ext cx="9677941" cy="5324535"/>
          </a:xfrm>
          <a:prstGeom prst="rect">
            <a:avLst/>
          </a:prstGeom>
        </p:spPr>
        <p:txBody>
          <a:bodyPr wrap="square">
            <a:spAutoFit/>
          </a:bodyPr>
          <a:lstStyle/>
          <a:p>
            <a:pPr marL="285750" indent="-285750">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数据集（</a:t>
            </a:r>
            <a:r>
              <a:rPr lang="en-US" altLang="zh-CN" sz="2000" dirty="0">
                <a:latin typeface="微软雅黑" panose="020B0503020204020204" pitchFamily="34" charset="-122"/>
                <a:ea typeface="微软雅黑" panose="020B0503020204020204" pitchFamily="34" charset="-122"/>
              </a:rPr>
              <a:t>data set</a:t>
            </a:r>
            <a:r>
              <a:rPr lang="zh-CN" altLang="en-US" sz="2000" dirty="0">
                <a:latin typeface="微软雅黑" panose="020B0503020204020204" pitchFamily="34" charset="-122"/>
                <a:ea typeface="微软雅黑" panose="020B0503020204020204" pitchFamily="34" charset="-122"/>
              </a:rPr>
              <a:t>）：应用的数据集合。</a:t>
            </a:r>
            <a:endParaRPr lang="en-US" altLang="zh-CN" sz="2000" dirty="0">
              <a:latin typeface="微软雅黑" panose="020B0503020204020204" pitchFamily="34" charset="-122"/>
              <a:ea typeface="微软雅黑" panose="020B0503020204020204" pitchFamily="34" charset="-122"/>
            </a:endParaRPr>
          </a:p>
          <a:p>
            <a:pPr marL="285750" indent="-285750">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样本（</a:t>
            </a:r>
            <a:r>
              <a:rPr lang="en-US" altLang="zh-CN" sz="2000" dirty="0">
                <a:latin typeface="微软雅黑" panose="020B0503020204020204" pitchFamily="34" charset="-122"/>
                <a:ea typeface="微软雅黑" panose="020B0503020204020204" pitchFamily="34" charset="-122"/>
              </a:rPr>
              <a:t>sample</a:t>
            </a:r>
            <a:r>
              <a:rPr lang="zh-CN" altLang="en-US" sz="2000" dirty="0">
                <a:latin typeface="微软雅黑" panose="020B0503020204020204" pitchFamily="34" charset="-122"/>
                <a:ea typeface="微软雅黑" panose="020B0503020204020204" pitchFamily="34" charset="-122"/>
              </a:rPr>
              <a:t>）：进入模型的数据点，通常用</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表示。</a:t>
            </a:r>
            <a:endParaRPr lang="en-US" altLang="zh-CN" sz="2000" dirty="0">
              <a:latin typeface="微软雅黑" panose="020B0503020204020204" pitchFamily="34" charset="-122"/>
              <a:ea typeface="微软雅黑" panose="020B0503020204020204" pitchFamily="34" charset="-122"/>
            </a:endParaRPr>
          </a:p>
          <a:p>
            <a:pPr marL="285750" indent="-285750">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预测（</a:t>
            </a:r>
            <a:r>
              <a:rPr lang="en-US" sz="2000" dirty="0">
                <a:latin typeface="微软雅黑" panose="020B0503020204020204" pitchFamily="34" charset="-122"/>
                <a:ea typeface="微软雅黑" panose="020B0503020204020204" pitchFamily="34" charset="-122"/>
              </a:rPr>
              <a:t>prediction）：</a:t>
            </a:r>
            <a:r>
              <a:rPr lang="zh-CN" altLang="en-US" sz="2000" dirty="0">
                <a:latin typeface="微软雅黑" panose="020B0503020204020204" pitchFamily="34" charset="-122"/>
                <a:ea typeface="微软雅黑" panose="020B0503020204020204" pitchFamily="34" charset="-122"/>
              </a:rPr>
              <a:t>从模型出来的结果，通常用</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表示。</a:t>
            </a:r>
            <a:endParaRPr lang="en-US" altLang="zh-CN" sz="2000" dirty="0">
              <a:latin typeface="微软雅黑" panose="020B0503020204020204" pitchFamily="34" charset="-122"/>
              <a:ea typeface="微软雅黑" panose="020B0503020204020204" pitchFamily="34" charset="-122"/>
            </a:endParaRPr>
          </a:p>
          <a:p>
            <a:pPr marL="285750" indent="-285750">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标签（</a:t>
            </a:r>
            <a:r>
              <a:rPr lang="en-US" altLang="zh-CN" sz="2000" dirty="0">
                <a:latin typeface="微软雅黑" panose="020B0503020204020204" pitchFamily="34" charset="-122"/>
                <a:ea typeface="微软雅黑" panose="020B0503020204020204" pitchFamily="34" charset="-122"/>
              </a:rPr>
              <a:t>label</a:t>
            </a:r>
            <a:r>
              <a:rPr lang="zh-CN" altLang="en-US" sz="2000" dirty="0">
                <a:latin typeface="微软雅黑" panose="020B0503020204020204" pitchFamily="34" charset="-122"/>
                <a:ea typeface="微软雅黑" panose="020B0503020204020204" pitchFamily="34" charset="-122"/>
              </a:rPr>
              <a:t>）：分类问题中类别标注的值，通常用</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表示。</a:t>
            </a:r>
            <a:endParaRPr lang="en-US" altLang="zh-CN" sz="2000" dirty="0">
              <a:latin typeface="微软雅黑" panose="020B0503020204020204" pitchFamily="34" charset="-122"/>
              <a:ea typeface="微软雅黑" panose="020B0503020204020204" pitchFamily="34" charset="-122"/>
            </a:endParaRPr>
          </a:p>
          <a:p>
            <a:pPr marL="285750" indent="-285750">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二分类（</a:t>
            </a:r>
            <a:r>
              <a:rPr lang="en-US" sz="2000" dirty="0">
                <a:latin typeface="微软雅黑" panose="020B0503020204020204" pitchFamily="34" charset="-122"/>
                <a:ea typeface="微软雅黑" panose="020B0503020204020204" pitchFamily="34" charset="-122"/>
              </a:rPr>
              <a:t>binary classification）：</a:t>
            </a:r>
            <a:r>
              <a:rPr lang="zh-CN" altLang="en-US" sz="2000" dirty="0">
                <a:latin typeface="微软雅黑" panose="020B0503020204020204" pitchFamily="34" charset="-122"/>
                <a:ea typeface="微软雅黑" panose="020B0503020204020204" pitchFamily="34" charset="-122"/>
              </a:rPr>
              <a:t>一种分类任务，每个输入样本都应被划分到两个互斥的类别中。</a:t>
            </a:r>
            <a:endParaRPr lang="en-US" altLang="zh-CN" sz="2000" dirty="0">
              <a:latin typeface="微软雅黑" panose="020B0503020204020204" pitchFamily="34" charset="-122"/>
              <a:ea typeface="微软雅黑" panose="020B0503020204020204" pitchFamily="34" charset="-122"/>
            </a:endParaRPr>
          </a:p>
          <a:p>
            <a:pPr marL="285750" indent="-285750">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多分类（</a:t>
            </a:r>
            <a:r>
              <a:rPr lang="en-US" altLang="zh-CN" sz="2000" dirty="0">
                <a:latin typeface="微软雅黑" panose="020B0503020204020204" pitchFamily="34" charset="-122"/>
                <a:ea typeface="微软雅黑" panose="020B0503020204020204" pitchFamily="34" charset="-122"/>
              </a:rPr>
              <a:t>multiclass classification</a:t>
            </a:r>
            <a:r>
              <a:rPr lang="zh-CN" altLang="en-US" sz="2000" dirty="0">
                <a:latin typeface="微软雅黑" panose="020B0503020204020204" pitchFamily="34" charset="-122"/>
                <a:ea typeface="微软雅黑" panose="020B0503020204020204" pitchFamily="34" charset="-122"/>
              </a:rPr>
              <a:t>）：一种分类任务，每个输入样本都应被划分到两个以上的类别中，比如手写数字分类。</a:t>
            </a:r>
            <a:endParaRPr lang="en-US" altLang="zh-CN" sz="2000" dirty="0">
              <a:latin typeface="微软雅黑" panose="020B0503020204020204" pitchFamily="34" charset="-122"/>
              <a:ea typeface="微软雅黑" panose="020B0503020204020204" pitchFamily="34" charset="-122"/>
            </a:endParaRPr>
          </a:p>
          <a:p>
            <a:pPr marL="285750" indent="-285750">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多标签分类（</a:t>
            </a:r>
            <a:r>
              <a:rPr lang="en-US" altLang="zh-CN" sz="2000" dirty="0">
                <a:latin typeface="微软雅黑" panose="020B0503020204020204" pitchFamily="34" charset="-122"/>
                <a:ea typeface="微软雅黑" panose="020B0503020204020204" pitchFamily="34" charset="-122"/>
              </a:rPr>
              <a:t>multilabel classification</a:t>
            </a:r>
            <a:r>
              <a:rPr lang="zh-CN" altLang="en-US" sz="2000" dirty="0">
                <a:latin typeface="微软雅黑" panose="020B0503020204020204" pitchFamily="34" charset="-122"/>
                <a:ea typeface="微软雅黑" panose="020B0503020204020204" pitchFamily="34" charset="-122"/>
              </a:rPr>
              <a:t>）：一种分类任务，每个输入样本都可以分配多个标签。举个例子，如果一幅图像里可能既有猫又有狗，那么应该同时标注“猫”标签和“狗”标签。每幅图像的标签个数通常是可变的。</a:t>
            </a:r>
            <a:endParaRPr lang="en-US" altLang="zh-CN" sz="2000" dirty="0">
              <a:latin typeface="微软雅黑" panose="020B0503020204020204" pitchFamily="34" charset="-122"/>
              <a:ea typeface="微软雅黑" panose="020B0503020204020204" pitchFamily="34" charset="-122"/>
            </a:endParaRPr>
          </a:p>
          <a:p>
            <a:pPr marL="285750" indent="-285750">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标量回归（</a:t>
            </a:r>
            <a:r>
              <a:rPr lang="en-US" altLang="zh-CN" sz="2000" dirty="0">
                <a:latin typeface="微软雅黑" panose="020B0503020204020204" pitchFamily="34" charset="-122"/>
                <a:ea typeface="微软雅黑" panose="020B0503020204020204" pitchFamily="34" charset="-122"/>
              </a:rPr>
              <a:t>scalar regression</a:t>
            </a:r>
            <a:r>
              <a:rPr lang="zh-CN" altLang="en-US" sz="2000" dirty="0">
                <a:latin typeface="微软雅黑" panose="020B0503020204020204" pitchFamily="34" charset="-122"/>
                <a:ea typeface="微软雅黑" panose="020B0503020204020204" pitchFamily="34" charset="-122"/>
              </a:rPr>
              <a:t>）：目标是连续标量值的任务。预测房价就是一个很好的例子，不同的目标价格形成一个连续的空间。</a:t>
            </a:r>
            <a:endParaRPr lang="en-US" altLang="zh-CN" sz="2000" dirty="0">
              <a:latin typeface="微软雅黑" panose="020B0503020204020204" pitchFamily="34" charset="-122"/>
              <a:ea typeface="微软雅黑" panose="020B0503020204020204" pitchFamily="34" charset="-122"/>
            </a:endParaRPr>
          </a:p>
          <a:p>
            <a:pPr marL="285750" indent="-285750">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向量回归（</a:t>
            </a:r>
            <a:r>
              <a:rPr lang="en-US" altLang="zh-CN" sz="2000" dirty="0">
                <a:latin typeface="微软雅黑" panose="020B0503020204020204" pitchFamily="34" charset="-122"/>
                <a:ea typeface="微软雅黑" panose="020B0503020204020204" pitchFamily="34" charset="-122"/>
              </a:rPr>
              <a:t>vector regression</a:t>
            </a:r>
            <a:r>
              <a:rPr lang="zh-CN" altLang="en-US" sz="2000" dirty="0">
                <a:latin typeface="微软雅黑" panose="020B0503020204020204" pitchFamily="34" charset="-122"/>
                <a:ea typeface="微软雅黑" panose="020B0503020204020204" pitchFamily="34" charset="-122"/>
              </a:rPr>
              <a:t>）：目标是一组连续值（比如一个连续向量）的任务。如果对多个值（比如图像边界框的坐标）进行回归，那就是向量回归。</a:t>
            </a:r>
            <a:endParaRPr 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367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2326E4-0A42-4890-9DD1-D43F16CD6083}"/>
              </a:ext>
            </a:extLst>
          </p:cNvPr>
          <p:cNvSpPr>
            <a:spLocks noGrp="1"/>
          </p:cNvSpPr>
          <p:nvPr>
            <p:ph type="body" sz="quarter" idx="10"/>
          </p:nvPr>
        </p:nvSpPr>
        <p:spPr/>
        <p:txBody>
          <a:bodyPr/>
          <a:lstStyle/>
          <a:p>
            <a:r>
              <a:rPr lang="zh-CN" altLang="en-US" dirty="0">
                <a:latin typeface="微软雅黑" panose="020B0503020204020204" pitchFamily="34" charset="-122"/>
                <a:ea typeface="微软雅黑" panose="020B0503020204020204" pitchFamily="34" charset="-122"/>
              </a:rPr>
              <a:t>小测验</a:t>
            </a:r>
            <a:endParaRPr 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5C31D9D9-A326-4370-9D36-3F274F1C8CE4}"/>
              </a:ext>
            </a:extLst>
          </p:cNvPr>
          <p:cNvSpPr>
            <a:spLocks noGrp="1"/>
          </p:cNvSpPr>
          <p:nvPr>
            <p:ph type="body" sz="quarter" idx="12"/>
          </p:nvPr>
        </p:nvSpPr>
        <p:spPr/>
        <p:txBody>
          <a:bodyPr/>
          <a:lstStyle/>
          <a:p>
            <a:pPr marL="342900" indent="-342900" algn="l">
              <a:buAutoNum type="arabicPeriod"/>
            </a:pPr>
            <a:r>
              <a:rPr lang="zh-CN" altLang="en-US" sz="2400" dirty="0">
                <a:solidFill>
                  <a:schemeClr val="tx1"/>
                </a:solidFill>
                <a:latin typeface="微软雅黑" panose="020B0503020204020204" pitchFamily="34" charset="-122"/>
                <a:ea typeface="微软雅黑" panose="020B0503020204020204" pitchFamily="34" charset="-122"/>
              </a:rPr>
              <a:t>你有一大批同样的货物，想象一下，你有上千件一模一样的货物等待出售，这时你想预测接下来的三个月能卖多少件？</a:t>
            </a: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indent="-342900" algn="l">
              <a:buAutoNum type="arabicPeriod"/>
            </a:pP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indent="-342900" algn="l">
              <a:buAutoNum type="arabicPeriod"/>
            </a:pPr>
            <a:endParaRPr lang="zh-CN" altLang="en-US" sz="2400" dirty="0">
              <a:solidFill>
                <a:schemeClr val="tx1"/>
              </a:solidFill>
              <a:latin typeface="微软雅黑" panose="020B0503020204020204" pitchFamily="34" charset="-122"/>
              <a:ea typeface="微软雅黑" panose="020B0503020204020204" pitchFamily="34" charset="-122"/>
            </a:endParaRPr>
          </a:p>
          <a:p>
            <a:pPr algn="l"/>
            <a:r>
              <a:rPr lang="en-US" altLang="zh-CN" sz="2400" dirty="0">
                <a:solidFill>
                  <a:schemeClr val="tx1"/>
                </a:solidFill>
                <a:latin typeface="微软雅黑" panose="020B0503020204020204" pitchFamily="34" charset="-122"/>
                <a:ea typeface="微软雅黑" panose="020B0503020204020204" pitchFamily="34" charset="-122"/>
              </a:rPr>
              <a:t>2. </a:t>
            </a:r>
            <a:r>
              <a:rPr lang="zh-CN" altLang="en-US" sz="2400" dirty="0">
                <a:solidFill>
                  <a:schemeClr val="tx1"/>
                </a:solidFill>
                <a:latin typeface="微软雅黑" panose="020B0503020204020204" pitchFamily="34" charset="-122"/>
                <a:ea typeface="微软雅黑" panose="020B0503020204020204" pitchFamily="34" charset="-122"/>
              </a:rPr>
              <a:t>你有许多客户，这时你想写一个软件来检验每一个用户的账户。对于每一个账户，你要判断它们是否曾经被盗过？</a:t>
            </a:r>
          </a:p>
          <a:p>
            <a:pPr algn="l"/>
            <a:endParaRPr lang="en-US" altLang="zh-CN" sz="2400" dirty="0">
              <a:solidFill>
                <a:schemeClr val="tx1"/>
              </a:solidFill>
              <a:latin typeface="微软雅黑" panose="020B0503020204020204" pitchFamily="34" charset="-122"/>
              <a:ea typeface="微软雅黑" panose="020B0503020204020204" pitchFamily="34" charset="-122"/>
            </a:endParaRPr>
          </a:p>
          <a:p>
            <a:pPr algn="l"/>
            <a:r>
              <a:rPr lang="zh-CN" altLang="en-US" sz="2400" dirty="0">
                <a:solidFill>
                  <a:schemeClr val="tx1"/>
                </a:solidFill>
                <a:latin typeface="微软雅黑" panose="020B0503020204020204" pitchFamily="34" charset="-122"/>
                <a:ea typeface="微软雅黑" panose="020B0503020204020204" pitchFamily="34" charset="-122"/>
              </a:rPr>
              <a:t>那这两个问题，它们属于分类问题、还是回归问题</a:t>
            </a:r>
            <a:r>
              <a:rPr lang="en-US" altLang="zh-CN" sz="2400" dirty="0">
                <a:solidFill>
                  <a:schemeClr val="tx1"/>
                </a:solidFill>
                <a:latin typeface="微软雅黑" panose="020B0503020204020204" pitchFamily="34" charset="-122"/>
                <a:ea typeface="微软雅黑" panose="020B0503020204020204" pitchFamily="34" charset="-122"/>
              </a:rPr>
              <a:t>?</a:t>
            </a:r>
          </a:p>
          <a:p>
            <a:pPr algn="l"/>
            <a:endParaRPr 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1722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A4BC7BAA-57BE-4E94-AD55-0F8D2FDCF994}"/>
              </a:ext>
            </a:extLst>
          </p:cNvPr>
          <p:cNvSpPr>
            <a:spLocks noGrp="1"/>
          </p:cNvSpPr>
          <p:nvPr>
            <p:ph type="body" sz="quarter" idx="10"/>
          </p:nvPr>
        </p:nvSpPr>
        <p:spPr>
          <a:xfrm>
            <a:off x="372525" y="226697"/>
            <a:ext cx="8248014" cy="573404"/>
          </a:xfrm>
        </p:spPr>
        <p:txBody>
          <a:bodyPr/>
          <a:lstStyle/>
          <a:p>
            <a:pPr algn="l"/>
            <a:r>
              <a:rPr lang="zh-CN" altLang="en-US" dirty="0">
                <a:latin typeface="微软雅黑" panose="020B0503020204020204" pitchFamily="34" charset="-122"/>
                <a:ea typeface="微软雅黑" panose="020B0503020204020204" pitchFamily="34" charset="-122"/>
              </a:rPr>
              <a:t>机器学习分类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无监督学习</a:t>
            </a:r>
            <a:endParaRPr 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0D295FA1-C444-4A63-B1AA-6931396B96C7}"/>
              </a:ext>
            </a:extLst>
          </p:cNvPr>
          <p:cNvSpPr>
            <a:spLocks noGrp="1"/>
          </p:cNvSpPr>
          <p:nvPr>
            <p:ph type="body" sz="quarter" idx="12"/>
          </p:nvPr>
        </p:nvSpPr>
        <p:spPr>
          <a:xfrm>
            <a:off x="551913" y="1366624"/>
            <a:ext cx="11446950" cy="296558"/>
          </a:xfrm>
        </p:spPr>
        <p:txBody>
          <a:bodyPr/>
          <a:lstStyle/>
          <a:p>
            <a:pPr marL="342900" indent="-342900" algn="l">
              <a:buFont typeface="Wingdings" panose="05000000000000000000" pitchFamily="2" charset="2"/>
              <a:buChar char="v"/>
            </a:pPr>
            <a:r>
              <a:rPr lang="zh-CN" altLang="en-US" sz="2000" dirty="0">
                <a:solidFill>
                  <a:schemeClr val="tx1"/>
                </a:solidFill>
              </a:rPr>
              <a:t>没有标签，如何查找隐藏在数据集里面的内在结构</a:t>
            </a:r>
            <a:r>
              <a:rPr lang="en-US" altLang="zh-CN" sz="2000" dirty="0">
                <a:solidFill>
                  <a:schemeClr val="tx1"/>
                </a:solidFill>
              </a:rPr>
              <a:t>?</a:t>
            </a:r>
          </a:p>
          <a:p>
            <a:pPr marL="342900" indent="-342900" algn="l">
              <a:buFont typeface="Wingdings" panose="05000000000000000000" pitchFamily="2" charset="2"/>
              <a:buChar char="v"/>
            </a:pPr>
            <a:r>
              <a:rPr lang="zh-CN" altLang="en-US" sz="2000" dirty="0">
                <a:solidFill>
                  <a:schemeClr val="tx1"/>
                </a:solidFill>
              </a:rPr>
              <a:t>没有标签，如何总结出规律形成最有用的组合</a:t>
            </a:r>
            <a:r>
              <a:rPr lang="en-US" altLang="zh-CN" sz="2000" dirty="0">
                <a:solidFill>
                  <a:schemeClr val="tx1"/>
                </a:solidFill>
              </a:rPr>
              <a:t>?</a:t>
            </a:r>
            <a:endParaRPr lang="en-US" sz="2000" dirty="0">
              <a:solidFill>
                <a:schemeClr val="tx1"/>
              </a:solidFill>
            </a:endParaRPr>
          </a:p>
        </p:txBody>
      </p:sp>
      <p:pic>
        <p:nvPicPr>
          <p:cNvPr id="5" name="Picture">
            <a:extLst>
              <a:ext uri="{FF2B5EF4-FFF2-40B4-BE49-F238E27FC236}">
                <a16:creationId xmlns:a16="http://schemas.microsoft.com/office/drawing/2014/main" id="{41D7D73F-585C-4B57-B69B-20EAF7569028}"/>
              </a:ext>
            </a:extLst>
          </p:cNvPr>
          <p:cNvPicPr/>
          <p:nvPr/>
        </p:nvPicPr>
        <p:blipFill>
          <a:blip r:embed="rId3"/>
          <a:stretch>
            <a:fillRect/>
          </a:stretch>
        </p:blipFill>
        <p:spPr bwMode="auto">
          <a:xfrm>
            <a:off x="1313644" y="2609314"/>
            <a:ext cx="3966694" cy="3981986"/>
          </a:xfrm>
          <a:prstGeom prst="rect">
            <a:avLst/>
          </a:prstGeom>
          <a:noFill/>
          <a:ln w="9525">
            <a:noFill/>
            <a:headEnd/>
            <a:tailEnd/>
          </a:ln>
        </p:spPr>
      </p:pic>
      <p:pic>
        <p:nvPicPr>
          <p:cNvPr id="6" name="Picture">
            <a:extLst>
              <a:ext uri="{FF2B5EF4-FFF2-40B4-BE49-F238E27FC236}">
                <a16:creationId xmlns:a16="http://schemas.microsoft.com/office/drawing/2014/main" id="{ECE95555-AEC1-4048-8A3E-C3E5D43B6A5B}"/>
              </a:ext>
            </a:extLst>
          </p:cNvPr>
          <p:cNvPicPr/>
          <p:nvPr/>
        </p:nvPicPr>
        <p:blipFill>
          <a:blip r:embed="rId4"/>
          <a:stretch>
            <a:fillRect/>
          </a:stretch>
        </p:blipFill>
        <p:spPr bwMode="auto">
          <a:xfrm>
            <a:off x="6656231" y="2692366"/>
            <a:ext cx="3814293" cy="3787948"/>
          </a:xfrm>
          <a:prstGeom prst="rect">
            <a:avLst/>
          </a:prstGeom>
          <a:noFill/>
          <a:ln w="9525">
            <a:noFill/>
            <a:headEnd/>
            <a:tailEnd/>
          </a:ln>
        </p:spPr>
      </p:pic>
    </p:spTree>
    <p:extLst>
      <p:ext uri="{BB962C8B-B14F-4D97-AF65-F5344CB8AC3E}">
        <p14:creationId xmlns:p14="http://schemas.microsoft.com/office/powerpoint/2010/main" val="1126019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487759" y="215694"/>
            <a:ext cx="11074400" cy="646331"/>
          </a:xfrm>
          <a:prstGeom prst="rect">
            <a:avLst/>
          </a:prstGeom>
        </p:spPr>
        <p:txBody>
          <a:bodyPr/>
          <a:lstStyle>
            <a:lvl1pPr indent="0">
              <a:lnSpc>
                <a:spcPct val="100000"/>
              </a:lnSpc>
              <a:spcBef>
                <a:spcPts val="1000"/>
              </a:spcBef>
              <a:buFont typeface="Arial" panose="020B0604020202020204" pitchFamily="34" charset="0"/>
              <a:buNone/>
              <a:defRPr sz="3600" b="1">
                <a:solidFill>
                  <a:schemeClr val="tx2">
                    <a:lumMod val="75000"/>
                  </a:schemeClr>
                </a:solidFill>
                <a:latin typeface="微软雅黑 Light" panose="020B0502040204020203" pitchFamily="34" charset="-122"/>
                <a:ea typeface="微软雅黑 Light" panose="020B0502040204020203" pitchFamily="34" charset="-122"/>
                <a:cs typeface="Segoe UI" charset="0"/>
              </a:defRPr>
            </a:lvl1pPr>
            <a:lvl2pPr marL="685800" indent="-228600" algn="ctr">
              <a:lnSpc>
                <a:spcPct val="90000"/>
              </a:lnSpc>
              <a:spcBef>
                <a:spcPts val="500"/>
              </a:spcBef>
              <a:buFont typeface="Arial" panose="020B0604020202020204" pitchFamily="34" charset="0"/>
              <a:buChar char="•"/>
              <a:defRPr sz="2400">
                <a:solidFill>
                  <a:schemeClr val="tx1">
                    <a:lumMod val="75000"/>
                    <a:lumOff val="25000"/>
                  </a:schemeClr>
                </a:solidFill>
              </a:defRPr>
            </a:lvl2pPr>
            <a:lvl3pPr marL="1143000" indent="-228600" algn="ctr">
              <a:lnSpc>
                <a:spcPct val="90000"/>
              </a:lnSpc>
              <a:spcBef>
                <a:spcPts val="500"/>
              </a:spcBef>
              <a:buFont typeface="Arial" panose="020B0604020202020204" pitchFamily="34" charset="0"/>
              <a:buChar char="•"/>
              <a:defRPr sz="2000">
                <a:solidFill>
                  <a:schemeClr val="tx1">
                    <a:lumMod val="75000"/>
                    <a:lumOff val="25000"/>
                  </a:schemeClr>
                </a:solidFill>
              </a:defRPr>
            </a:lvl3pPr>
            <a:lvl4pPr marL="1600200" indent="-228600" algn="ctr">
              <a:lnSpc>
                <a:spcPct val="90000"/>
              </a:lnSpc>
              <a:spcBef>
                <a:spcPts val="500"/>
              </a:spcBef>
              <a:buFont typeface="Arial" panose="020B0604020202020204" pitchFamily="34" charset="0"/>
              <a:buChar char="•"/>
              <a:defRPr>
                <a:solidFill>
                  <a:schemeClr val="tx1">
                    <a:lumMod val="75000"/>
                    <a:lumOff val="25000"/>
                  </a:schemeClr>
                </a:solidFill>
              </a:defRPr>
            </a:lvl4pPr>
            <a:lvl5pPr marL="2057400" indent="-228600" algn="ctr">
              <a:lnSpc>
                <a:spcPct val="90000"/>
              </a:lnSpc>
              <a:spcBef>
                <a:spcPts val="500"/>
              </a:spcBef>
              <a:buFont typeface="Arial" panose="020B0604020202020204" pitchFamily="34" charset="0"/>
              <a:buChar char="•"/>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200" dirty="0">
                <a:latin typeface="微软雅黑" panose="020B0503020204020204" pitchFamily="34" charset="-122"/>
                <a:ea typeface="微软雅黑" panose="020B0503020204020204" pitchFamily="34" charset="-122"/>
              </a:rPr>
              <a:t>典型无监督学习 </a:t>
            </a: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聚类</a:t>
            </a:r>
            <a:endParaRPr lang="en-US" sz="3200" dirty="0">
              <a:latin typeface="微软雅黑" panose="020B0503020204020204" pitchFamily="34" charset="-122"/>
              <a:ea typeface="微软雅黑" panose="020B0503020204020204" pitchFamily="34" charset="-122"/>
            </a:endParaRPr>
          </a:p>
        </p:txBody>
      </p:sp>
      <p:pic>
        <p:nvPicPr>
          <p:cNvPr id="7" name="Picture 88"/>
          <p:cNvPicPr>
            <a:picLocks noChangeAspect="1" noChangeArrowheads="1"/>
          </p:cNvPicPr>
          <p:nvPr/>
        </p:nvPicPr>
        <p:blipFill>
          <a:blip r:embed="rId3" cstate="print"/>
          <a:srcRect/>
          <a:stretch>
            <a:fillRect/>
          </a:stretch>
        </p:blipFill>
        <p:spPr bwMode="auto">
          <a:xfrm>
            <a:off x="3875537" y="4017292"/>
            <a:ext cx="2073940" cy="2072069"/>
          </a:xfrm>
          <a:prstGeom prst="rect">
            <a:avLst/>
          </a:prstGeom>
          <a:noFill/>
          <a:ln w="9525">
            <a:noFill/>
            <a:miter lim="800000"/>
            <a:headEnd/>
            <a:tailEnd/>
          </a:ln>
        </p:spPr>
      </p:pic>
      <p:pic>
        <p:nvPicPr>
          <p:cNvPr id="8" name="Picture 89"/>
          <p:cNvPicPr>
            <a:picLocks noChangeAspect="1" noChangeArrowheads="1"/>
          </p:cNvPicPr>
          <p:nvPr/>
        </p:nvPicPr>
        <p:blipFill>
          <a:blip r:embed="rId4" cstate="print"/>
          <a:srcRect/>
          <a:stretch>
            <a:fillRect/>
          </a:stretch>
        </p:blipFill>
        <p:spPr bwMode="auto">
          <a:xfrm>
            <a:off x="6240111" y="4037131"/>
            <a:ext cx="2073940" cy="2072069"/>
          </a:xfrm>
          <a:prstGeom prst="rect">
            <a:avLst/>
          </a:prstGeom>
          <a:noFill/>
          <a:ln w="9525">
            <a:noFill/>
            <a:miter lim="800000"/>
            <a:headEnd/>
            <a:tailEnd/>
          </a:ln>
        </p:spPr>
      </p:pic>
      <p:sp>
        <p:nvSpPr>
          <p:cNvPr id="10" name="Text Box 90"/>
          <p:cNvSpPr txBox="1">
            <a:spLocks noChangeArrowheads="1"/>
          </p:cNvSpPr>
          <p:nvPr/>
        </p:nvSpPr>
        <p:spPr bwMode="auto">
          <a:xfrm>
            <a:off x="3863908" y="6093615"/>
            <a:ext cx="4497042" cy="400110"/>
          </a:xfrm>
          <a:prstGeom prst="rect">
            <a:avLst/>
          </a:prstGeom>
          <a:noFill/>
          <a:ln w="9525">
            <a:noFill/>
            <a:miter lim="800000"/>
            <a:headEnd/>
            <a:tailEnd/>
          </a:ln>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数据中心管理</a:t>
            </a:r>
            <a:endParaRPr lang="en-US" sz="2000" dirty="0">
              <a:latin typeface="微软雅黑" panose="020B0503020204020204" pitchFamily="34" charset="-122"/>
              <a:ea typeface="微软雅黑" panose="020B0503020204020204" pitchFamily="34" charset="-122"/>
            </a:endParaRPr>
          </a:p>
        </p:txBody>
      </p:sp>
      <p:sp>
        <p:nvSpPr>
          <p:cNvPr id="12" name="Text Box 91"/>
          <p:cNvSpPr txBox="1">
            <a:spLocks noChangeArrowheads="1"/>
          </p:cNvSpPr>
          <p:nvPr/>
        </p:nvSpPr>
        <p:spPr bwMode="auto">
          <a:xfrm>
            <a:off x="6967178" y="3261041"/>
            <a:ext cx="3168935" cy="400110"/>
          </a:xfrm>
          <a:prstGeom prst="rect">
            <a:avLst/>
          </a:prstGeom>
          <a:noFill/>
          <a:ln w="9525">
            <a:noFill/>
            <a:miter lim="800000"/>
            <a:headEnd/>
            <a:tailEnd/>
          </a:ln>
        </p:spPr>
        <p:txBody>
          <a:bodyPr>
            <a:spAutoFit/>
          </a:bodyPr>
          <a:lstStyle/>
          <a:p>
            <a:pPr algn="ctr"/>
            <a:r>
              <a:rPr lang="zh-CN" altLang="en-US" sz="2000" dirty="0">
                <a:latin typeface="微软雅黑" panose="020B0503020204020204" pitchFamily="34" charset="-122"/>
                <a:ea typeface="微软雅黑" panose="020B0503020204020204" pitchFamily="34" charset="-122"/>
              </a:rPr>
              <a:t>社交网络分析</a:t>
            </a:r>
            <a:endParaRPr lang="en-US" sz="2000" dirty="0">
              <a:latin typeface="微软雅黑" panose="020B0503020204020204" pitchFamily="34" charset="-122"/>
              <a:ea typeface="微软雅黑" panose="020B0503020204020204" pitchFamily="34" charset="-122"/>
            </a:endParaRPr>
          </a:p>
        </p:txBody>
      </p:sp>
      <p:grpSp>
        <p:nvGrpSpPr>
          <p:cNvPr id="37" name="Group 36"/>
          <p:cNvGrpSpPr/>
          <p:nvPr/>
        </p:nvGrpSpPr>
        <p:grpSpPr>
          <a:xfrm>
            <a:off x="6024959" y="745358"/>
            <a:ext cx="4685084" cy="2685212"/>
            <a:chOff x="4648200" y="-19050"/>
            <a:chExt cx="3973513" cy="2277382"/>
          </a:xfrm>
        </p:grpSpPr>
        <p:pic>
          <p:nvPicPr>
            <p:cNvPr id="38"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2"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3"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058196" y="472590"/>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51" name="Straight Arrow Connector 50"/>
            <p:cNvCxnSpPr>
              <a:endCxn id="38" idx="2"/>
            </p:cNvCxnSpPr>
            <p:nvPr/>
          </p:nvCxnSpPr>
          <p:spPr>
            <a:xfrm flipV="1">
              <a:off x="4965700" y="713774"/>
              <a:ext cx="184320" cy="28963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8" idx="2"/>
            </p:cNvCxnSpPr>
            <p:nvPr/>
          </p:nvCxnSpPr>
          <p:spPr>
            <a:xfrm flipH="1" flipV="1">
              <a:off x="5150020" y="713774"/>
              <a:ext cx="184320" cy="331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0" idx="1"/>
            </p:cNvCxnSpPr>
            <p:nvPr/>
          </p:nvCxnSpPr>
          <p:spPr>
            <a:xfrm flipH="1" flipV="1">
              <a:off x="5675914" y="1297934"/>
              <a:ext cx="267971" cy="15024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54"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55" name="Straight Arrow Connector 54"/>
            <p:cNvCxnSpPr>
              <a:stCxn id="44" idx="1"/>
              <a:endCxn id="39" idx="2"/>
            </p:cNvCxnSpPr>
            <p:nvPr/>
          </p:nvCxnSpPr>
          <p:spPr>
            <a:xfrm flipH="1" flipV="1">
              <a:off x="6234578" y="665406"/>
              <a:ext cx="270658" cy="338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4" idx="3"/>
              <a:endCxn id="40" idx="2"/>
            </p:cNvCxnSpPr>
            <p:nvPr/>
          </p:nvCxnSpPr>
          <p:spPr>
            <a:xfrm flipV="1">
              <a:off x="5778840" y="1742700"/>
              <a:ext cx="349365" cy="22111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1"/>
              <a:endCxn id="40" idx="3"/>
            </p:cNvCxnSpPr>
            <p:nvPr/>
          </p:nvCxnSpPr>
          <p:spPr>
            <a:xfrm flipH="1" flipV="1">
              <a:off x="6312525" y="1448179"/>
              <a:ext cx="302673" cy="36183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4" idx="3"/>
              <a:endCxn id="49" idx="1"/>
            </p:cNvCxnSpPr>
            <p:nvPr/>
          </p:nvCxnSpPr>
          <p:spPr>
            <a:xfrm flipV="1">
              <a:off x="5778840" y="1810016"/>
              <a:ext cx="836358" cy="1537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9" idx="3"/>
              <a:endCxn id="50" idx="1"/>
            </p:cNvCxnSpPr>
            <p:nvPr/>
          </p:nvCxnSpPr>
          <p:spPr>
            <a:xfrm flipV="1">
              <a:off x="6983838" y="1582811"/>
              <a:ext cx="234018" cy="2272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0" idx="1"/>
              <a:endCxn id="40" idx="3"/>
            </p:cNvCxnSpPr>
            <p:nvPr/>
          </p:nvCxnSpPr>
          <p:spPr>
            <a:xfrm flipH="1" flipV="1">
              <a:off x="6312525" y="1448179"/>
              <a:ext cx="905331" cy="13463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3" idx="1"/>
              <a:endCxn id="39" idx="3"/>
            </p:cNvCxnSpPr>
            <p:nvPr/>
          </p:nvCxnSpPr>
          <p:spPr>
            <a:xfrm flipH="1">
              <a:off x="6418898" y="275471"/>
              <a:ext cx="210502" cy="954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4965700" y="1003413"/>
              <a:ext cx="36864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3" idx="3"/>
              <a:endCxn id="45" idx="1"/>
            </p:cNvCxnSpPr>
            <p:nvPr/>
          </p:nvCxnSpPr>
          <p:spPr>
            <a:xfrm>
              <a:off x="6998040" y="275471"/>
              <a:ext cx="526372" cy="6330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5" idx="3"/>
              <a:endCxn id="47" idx="1"/>
            </p:cNvCxnSpPr>
            <p:nvPr/>
          </p:nvCxnSpPr>
          <p:spPr>
            <a:xfrm>
              <a:off x="7893052" y="338773"/>
              <a:ext cx="360021" cy="75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8" idx="3"/>
              <a:endCxn id="47" idx="2"/>
            </p:cNvCxnSpPr>
            <p:nvPr/>
          </p:nvCxnSpPr>
          <p:spPr>
            <a:xfrm flipV="1">
              <a:off x="8340363" y="708892"/>
              <a:ext cx="97030" cy="28969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5" idx="2"/>
              <a:endCxn id="48" idx="1"/>
            </p:cNvCxnSpPr>
            <p:nvPr/>
          </p:nvCxnSpPr>
          <p:spPr>
            <a:xfrm>
              <a:off x="7708732" y="633294"/>
              <a:ext cx="262991" cy="36529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5" idx="2"/>
              <a:endCxn id="46" idx="3"/>
            </p:cNvCxnSpPr>
            <p:nvPr/>
          </p:nvCxnSpPr>
          <p:spPr>
            <a:xfrm flipH="1">
              <a:off x="7426836" y="633294"/>
              <a:ext cx="281896" cy="13381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4" idx="3"/>
              <a:endCxn id="50" idx="1"/>
            </p:cNvCxnSpPr>
            <p:nvPr/>
          </p:nvCxnSpPr>
          <p:spPr>
            <a:xfrm>
              <a:off x="6873876" y="1003413"/>
              <a:ext cx="343980" cy="5793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6" idx="1"/>
              <a:endCxn id="43" idx="3"/>
            </p:cNvCxnSpPr>
            <p:nvPr/>
          </p:nvCxnSpPr>
          <p:spPr>
            <a:xfrm flipH="1" flipV="1">
              <a:off x="6998040" y="275471"/>
              <a:ext cx="60156" cy="49164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3" idx="2"/>
              <a:endCxn id="44" idx="3"/>
            </p:cNvCxnSpPr>
            <p:nvPr/>
          </p:nvCxnSpPr>
          <p:spPr>
            <a:xfrm>
              <a:off x="6813720" y="569992"/>
              <a:ext cx="60156" cy="4334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71" name="Text Box 280"/>
          <p:cNvSpPr txBox="1">
            <a:spLocks noChangeArrowheads="1"/>
          </p:cNvSpPr>
          <p:nvPr/>
        </p:nvSpPr>
        <p:spPr bwMode="auto">
          <a:xfrm>
            <a:off x="1615907" y="3263966"/>
            <a:ext cx="3168936" cy="461665"/>
          </a:xfrm>
          <a:prstGeom prst="rect">
            <a:avLst/>
          </a:prstGeom>
          <a:noFill/>
          <a:ln w="9525">
            <a:noFill/>
            <a:miter lim="800000"/>
            <a:headEnd/>
            <a:tailEnd/>
          </a:ln>
        </p:spPr>
        <p:txBody>
          <a:bodyPr>
            <a:spAutoFit/>
          </a:bodyPr>
          <a:lstStyle/>
          <a:p>
            <a:pPr algn="ctr"/>
            <a:r>
              <a:rPr lang="en-US" sz="2400" dirty="0"/>
              <a:t>Market segmentation</a:t>
            </a:r>
          </a:p>
        </p:txBody>
      </p:sp>
      <p:grpSp>
        <p:nvGrpSpPr>
          <p:cNvPr id="72" name="Group 71"/>
          <p:cNvGrpSpPr/>
          <p:nvPr/>
        </p:nvGrpSpPr>
        <p:grpSpPr>
          <a:xfrm>
            <a:off x="1083440" y="279401"/>
            <a:ext cx="4389448" cy="4317044"/>
            <a:chOff x="330111" y="1807705"/>
            <a:chExt cx="4016551" cy="3950298"/>
          </a:xfrm>
        </p:grpSpPr>
        <p:graphicFrame>
          <p:nvGraphicFramePr>
            <p:cNvPr id="73" name="Chart 72"/>
            <p:cNvGraphicFramePr/>
            <p:nvPr/>
          </p:nvGraphicFramePr>
          <p:xfrm>
            <a:off x="330111" y="1807705"/>
            <a:ext cx="4016551" cy="3950298"/>
          </p:xfrm>
          <a:graphic>
            <a:graphicData uri="http://schemas.openxmlformats.org/drawingml/2006/chart">
              <c:chart xmlns:c="http://schemas.openxmlformats.org/drawingml/2006/chart" xmlns:r="http://schemas.openxmlformats.org/officeDocument/2006/relationships" r:id="rId7"/>
            </a:graphicData>
          </a:graphic>
        </p:graphicFrame>
        <p:pic>
          <p:nvPicPr>
            <p:cNvPr id="74"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76639" y="2584709"/>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33239" y="3298029"/>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971800" y="3149213"/>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54497" y="3149214"/>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951534" y="3333750"/>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87281" y="3235850"/>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078909" y="3562350"/>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47800" y="3505077"/>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150399" y="2419350"/>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76400" y="2343150"/>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6"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43000" y="2419350"/>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7"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90026" y="2634604"/>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8"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092296" y="2600325"/>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569526" y="3466975"/>
              <a:ext cx="397730" cy="6355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3" name="文本占位符 2">
            <a:extLst>
              <a:ext uri="{FF2B5EF4-FFF2-40B4-BE49-F238E27FC236}">
                <a16:creationId xmlns:a16="http://schemas.microsoft.com/office/drawing/2014/main" id="{92F01B4E-4A01-45ED-A4A7-767BFEAC318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81882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361250" y="1245005"/>
            <a:ext cx="8437124" cy="3789450"/>
          </a:xfrm>
        </p:spPr>
        <p:txBody>
          <a:bodyPr>
            <a:normAutofit fontScale="62500" lnSpcReduction="20000"/>
          </a:bodyPr>
          <a:lstStyle/>
          <a:p>
            <a:r>
              <a:rPr lang="zh-CN" altLang="en-US" sz="6500" dirty="0"/>
              <a:t>目录</a:t>
            </a:r>
            <a:endParaRPr lang="en-US" altLang="zh-CN" sz="6500" dirty="0"/>
          </a:p>
          <a:p>
            <a:endParaRPr lang="en-US" altLang="zh-CN" dirty="0"/>
          </a:p>
          <a:p>
            <a:pPr marL="914400" indent="-914400">
              <a:buAutoNum type="arabicPeriod"/>
            </a:pPr>
            <a:r>
              <a:rPr lang="zh-CN" altLang="en-US" dirty="0"/>
              <a:t>人工智能简介与分类</a:t>
            </a:r>
            <a:endParaRPr lang="en-US" altLang="zh-CN" dirty="0"/>
          </a:p>
          <a:p>
            <a:pPr marL="914400" indent="-914400">
              <a:buAutoNum type="arabicPeriod"/>
            </a:pPr>
            <a:r>
              <a:rPr lang="zh-CN" altLang="en-US" dirty="0"/>
              <a:t>机器学习简介与分类</a:t>
            </a:r>
            <a:endParaRPr lang="en-US" altLang="zh-CN" dirty="0"/>
          </a:p>
          <a:p>
            <a:pPr marL="914400" indent="-914400">
              <a:buAutoNum type="arabicPeriod"/>
            </a:pPr>
            <a:r>
              <a:rPr lang="zh-CN" altLang="en-US" dirty="0"/>
              <a:t>机器学习的一般流程</a:t>
            </a:r>
            <a:endParaRPr lang="en-US" altLang="zh-CN" dirty="0"/>
          </a:p>
          <a:p>
            <a:pPr marL="914400" indent="-914400">
              <a:buAutoNum type="arabicPeriod"/>
            </a:pPr>
            <a:r>
              <a:rPr lang="zh-CN" altLang="en-US" dirty="0"/>
              <a:t>机器学习的常用算法简介</a:t>
            </a:r>
            <a:endParaRPr lang="en-US" altLang="zh-CN" dirty="0"/>
          </a:p>
          <a:p>
            <a:pPr marL="914400" indent="-914400">
              <a:buAutoNum type="arabicPeriod"/>
            </a:pPr>
            <a:r>
              <a:rPr lang="zh-CN" altLang="en-US" dirty="0"/>
              <a:t>深度学习与神经网络</a:t>
            </a:r>
            <a:endParaRPr lang="en-US" altLang="zh-CN" dirty="0"/>
          </a:p>
          <a:p>
            <a:pPr marL="914400" indent="-914400">
              <a:buAutoNum type="arabicPeriod"/>
            </a:pPr>
            <a:endParaRPr lang="zh-CN" altLang="en-US" dirty="0"/>
          </a:p>
        </p:txBody>
      </p:sp>
    </p:spTree>
    <p:extLst>
      <p:ext uri="{BB962C8B-B14F-4D97-AF65-F5344CB8AC3E}">
        <p14:creationId xmlns:p14="http://schemas.microsoft.com/office/powerpoint/2010/main" val="1317444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DDDB6E-65C4-496F-B726-EE4AB98BFB63}"/>
              </a:ext>
            </a:extLst>
          </p:cNvPr>
          <p:cNvSpPr>
            <a:spLocks noGrp="1"/>
          </p:cNvSpPr>
          <p:nvPr>
            <p:ph type="body" sz="quarter" idx="10"/>
          </p:nvPr>
        </p:nvSpPr>
        <p:spPr/>
        <p:txBody>
          <a:bodyPr/>
          <a:lstStyle/>
          <a:p>
            <a:pPr algn="l"/>
            <a:r>
              <a:rPr lang="zh-CN" altLang="en-US" dirty="0">
                <a:latin typeface="微软雅黑" panose="020B0503020204020204" pitchFamily="34" charset="-122"/>
                <a:ea typeface="微软雅黑" panose="020B0503020204020204" pitchFamily="34" charset="-122"/>
              </a:rPr>
              <a:t>无监督学习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推荐系统</a:t>
            </a:r>
            <a:endParaRPr 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5A00C8B3-B0BA-40EE-9036-D7DAAE3F2D11}"/>
              </a:ext>
            </a:extLst>
          </p:cNvPr>
          <p:cNvSpPr>
            <a:spLocks noGrp="1"/>
          </p:cNvSpPr>
          <p:nvPr>
            <p:ph type="body" sz="quarter" idx="12"/>
          </p:nvPr>
        </p:nvSpPr>
        <p:spPr>
          <a:xfrm>
            <a:off x="372525" y="1208423"/>
            <a:ext cx="7209470" cy="2859993"/>
          </a:xfrm>
        </p:spPr>
        <p:txBody>
          <a:bodyPr/>
          <a:lstStyle/>
          <a:p>
            <a:pPr marL="285750" indent="-285750" algn="l">
              <a:buFont typeface="Wingdings" panose="05000000000000000000" pitchFamily="2" charset="2"/>
              <a:buChar char="v"/>
            </a:pPr>
            <a:r>
              <a:rPr lang="zh-CN" altLang="en-US" sz="1800" dirty="0">
                <a:solidFill>
                  <a:schemeClr val="tx1"/>
                </a:solidFill>
                <a:latin typeface="微软雅黑" panose="020B0503020204020204" pitchFamily="34" charset="-122"/>
                <a:ea typeface="微软雅黑" panose="020B0503020204020204" pitchFamily="34" charset="-122"/>
              </a:rPr>
              <a:t>推荐系统的任务就是联系用户和信息，一方面帮助用户发现对自己有价值的信息，而另一方面让信息能够展现在对它感兴趣的用户面前，从而实现信息消费者和信息生产者的双赢。</a:t>
            </a:r>
            <a:endParaRPr lang="en-US" altLang="zh-CN" sz="1800" dirty="0">
              <a:solidFill>
                <a:schemeClr val="tx1"/>
              </a:solidFill>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v"/>
            </a:pPr>
            <a:r>
              <a:rPr lang="zh-CN" altLang="en-US" sz="1800" dirty="0">
                <a:solidFill>
                  <a:schemeClr val="tx1"/>
                </a:solidFill>
                <a:latin typeface="微软雅黑" panose="020B0503020204020204" pitchFamily="34" charset="-122"/>
                <a:ea typeface="微软雅黑" panose="020B0503020204020204" pitchFamily="34" charset="-122"/>
              </a:rPr>
              <a:t>和搜索引擎不同的是，推荐系统不需要用户提供明确的需求，而是通过分析用户的历史行为来给用户的兴趣建模，从而主动给用户推荐出能够满足他们兴趣和需求的信息。</a:t>
            </a:r>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225E792C-97AB-4E7D-9D3F-70A31B7942E5}"/>
              </a:ext>
            </a:extLst>
          </p:cNvPr>
          <p:cNvPicPr>
            <a:picLocks noChangeAspect="1"/>
          </p:cNvPicPr>
          <p:nvPr/>
        </p:nvPicPr>
        <p:blipFill rotWithShape="1">
          <a:blip r:embed="rId2"/>
          <a:srcRect b="5609"/>
          <a:stretch/>
        </p:blipFill>
        <p:spPr>
          <a:xfrm>
            <a:off x="7828557" y="803074"/>
            <a:ext cx="3105605" cy="5669401"/>
          </a:xfrm>
          <a:prstGeom prst="rect">
            <a:avLst/>
          </a:prstGeom>
        </p:spPr>
      </p:pic>
      <p:pic>
        <p:nvPicPr>
          <p:cNvPr id="5" name="Picture 12">
            <a:extLst>
              <a:ext uri="{FF2B5EF4-FFF2-40B4-BE49-F238E27FC236}">
                <a16:creationId xmlns:a16="http://schemas.microsoft.com/office/drawing/2014/main" id="{551EF1C0-9BB9-4508-97FC-439495FE1B4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07988" y="4178165"/>
            <a:ext cx="7209470" cy="1471411"/>
          </a:xfrm>
          <a:prstGeom prst="rect">
            <a:avLst/>
          </a:prstGeom>
        </p:spPr>
      </p:pic>
    </p:spTree>
    <p:extLst>
      <p:ext uri="{BB962C8B-B14F-4D97-AF65-F5344CB8AC3E}">
        <p14:creationId xmlns:p14="http://schemas.microsoft.com/office/powerpoint/2010/main" val="139122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8892CA-CDAB-4F44-9BEF-F78B881EE6E4}"/>
              </a:ext>
            </a:extLst>
          </p:cNvPr>
          <p:cNvSpPr>
            <a:spLocks noGrp="1"/>
          </p:cNvSpPr>
          <p:nvPr>
            <p:ph type="body" sz="quarter" idx="10"/>
          </p:nvPr>
        </p:nvSpPr>
        <p:spPr>
          <a:xfrm>
            <a:off x="372525" y="226697"/>
            <a:ext cx="10772553" cy="573404"/>
          </a:xfrm>
        </p:spPr>
        <p:txBody>
          <a:bodyPr/>
          <a:lstStyle/>
          <a:p>
            <a:pPr algn="l"/>
            <a:r>
              <a:rPr lang="zh-CN" altLang="en-US" dirty="0">
                <a:latin typeface="微软雅黑" panose="020B0503020204020204" pitchFamily="34" charset="-122"/>
                <a:ea typeface="微软雅黑" panose="020B0503020204020204" pitchFamily="34" charset="-122"/>
              </a:rPr>
              <a:t>机器学习分类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无监督学习</a:t>
            </a:r>
            <a:endParaRPr lang="en-US" dirty="0">
              <a:latin typeface="微软雅黑" panose="020B0503020204020204" pitchFamily="34" charset="-122"/>
              <a:ea typeface="微软雅黑" panose="020B0503020204020204" pitchFamily="34" charset="-122"/>
            </a:endParaRPr>
          </a:p>
        </p:txBody>
      </p:sp>
      <p:sp>
        <p:nvSpPr>
          <p:cNvPr id="35" name="文本占位符 34">
            <a:extLst>
              <a:ext uri="{FF2B5EF4-FFF2-40B4-BE49-F238E27FC236}">
                <a16:creationId xmlns:a16="http://schemas.microsoft.com/office/drawing/2014/main" id="{50AABA94-3631-4FD6-8EEE-ADE7CCC624C3}"/>
              </a:ext>
            </a:extLst>
          </p:cNvPr>
          <p:cNvSpPr>
            <a:spLocks noGrp="1"/>
          </p:cNvSpPr>
          <p:nvPr>
            <p:ph type="body" sz="quarter" idx="12"/>
          </p:nvPr>
        </p:nvSpPr>
        <p:spPr/>
        <p:txBody>
          <a:bodyPr/>
          <a:lstStyle/>
          <a:p>
            <a:endParaRPr lang="en-US"/>
          </a:p>
        </p:txBody>
      </p:sp>
      <p:sp>
        <p:nvSpPr>
          <p:cNvPr id="3" name="object 6">
            <a:extLst>
              <a:ext uri="{FF2B5EF4-FFF2-40B4-BE49-F238E27FC236}">
                <a16:creationId xmlns:a16="http://schemas.microsoft.com/office/drawing/2014/main" id="{8E535BD4-4460-4F7D-9CE5-E42505580163}"/>
              </a:ext>
            </a:extLst>
          </p:cNvPr>
          <p:cNvSpPr/>
          <p:nvPr/>
        </p:nvSpPr>
        <p:spPr>
          <a:xfrm>
            <a:off x="1092708" y="1306067"/>
            <a:ext cx="3953255" cy="502920"/>
          </a:xfrm>
          <a:custGeom>
            <a:avLst/>
            <a:gdLst/>
            <a:ahLst/>
            <a:cxnLst/>
            <a:rect l="l" t="t" r="r" b="b"/>
            <a:pathLst>
              <a:path w="3953255" h="502920">
                <a:moveTo>
                  <a:pt x="3869436" y="0"/>
                </a:moveTo>
                <a:lnTo>
                  <a:pt x="78888" y="142"/>
                </a:lnTo>
                <a:lnTo>
                  <a:pt x="38881" y="13036"/>
                </a:lnTo>
                <a:lnTo>
                  <a:pt x="10675" y="42826"/>
                </a:lnTo>
                <a:lnTo>
                  <a:pt x="0" y="83820"/>
                </a:lnTo>
                <a:lnTo>
                  <a:pt x="142" y="424038"/>
                </a:lnTo>
                <a:lnTo>
                  <a:pt x="13052" y="464066"/>
                </a:lnTo>
                <a:lnTo>
                  <a:pt x="42854" y="492257"/>
                </a:lnTo>
                <a:lnTo>
                  <a:pt x="83819" y="502920"/>
                </a:lnTo>
                <a:lnTo>
                  <a:pt x="3874361" y="502777"/>
                </a:lnTo>
                <a:lnTo>
                  <a:pt x="3914345" y="489883"/>
                </a:lnTo>
                <a:lnTo>
                  <a:pt x="3942567" y="460093"/>
                </a:lnTo>
                <a:lnTo>
                  <a:pt x="3953255" y="419100"/>
                </a:lnTo>
                <a:lnTo>
                  <a:pt x="3953113" y="78881"/>
                </a:lnTo>
                <a:lnTo>
                  <a:pt x="3940188" y="38853"/>
                </a:lnTo>
                <a:lnTo>
                  <a:pt x="3910372" y="10662"/>
                </a:lnTo>
                <a:lnTo>
                  <a:pt x="3869436" y="0"/>
                </a:lnTo>
                <a:close/>
              </a:path>
            </a:pathLst>
          </a:custGeom>
          <a:solidFill>
            <a:srgbClr val="FFC1C1"/>
          </a:solidFill>
        </p:spPr>
        <p:txBody>
          <a:bodyPr wrap="square" lIns="0" tIns="0" rIns="0" bIns="0" rtlCol="0">
            <a:noAutofit/>
          </a:bodyPr>
          <a:lstStyle/>
          <a:p>
            <a:endParaRPr/>
          </a:p>
        </p:txBody>
      </p:sp>
      <p:sp>
        <p:nvSpPr>
          <p:cNvPr id="4" name="object 7">
            <a:extLst>
              <a:ext uri="{FF2B5EF4-FFF2-40B4-BE49-F238E27FC236}">
                <a16:creationId xmlns:a16="http://schemas.microsoft.com/office/drawing/2014/main" id="{0971C9F6-2F71-45D0-B2E5-E4CA6CBB239A}"/>
              </a:ext>
            </a:extLst>
          </p:cNvPr>
          <p:cNvSpPr/>
          <p:nvPr/>
        </p:nvSpPr>
        <p:spPr>
          <a:xfrm>
            <a:off x="1092708" y="1306067"/>
            <a:ext cx="3953255" cy="502920"/>
          </a:xfrm>
          <a:custGeom>
            <a:avLst/>
            <a:gdLst/>
            <a:ahLst/>
            <a:cxnLst/>
            <a:rect l="l" t="t" r="r" b="b"/>
            <a:pathLst>
              <a:path w="3953255" h="502920">
                <a:moveTo>
                  <a:pt x="0" y="83820"/>
                </a:moveTo>
                <a:lnTo>
                  <a:pt x="10675" y="42826"/>
                </a:lnTo>
                <a:lnTo>
                  <a:pt x="38881" y="13036"/>
                </a:lnTo>
                <a:lnTo>
                  <a:pt x="78888" y="142"/>
                </a:lnTo>
                <a:lnTo>
                  <a:pt x="3869436" y="0"/>
                </a:lnTo>
                <a:lnTo>
                  <a:pt x="3883961" y="1254"/>
                </a:lnTo>
                <a:lnTo>
                  <a:pt x="3921831" y="18392"/>
                </a:lnTo>
                <a:lnTo>
                  <a:pt x="3946657" y="51162"/>
                </a:lnTo>
                <a:lnTo>
                  <a:pt x="3953255" y="419100"/>
                </a:lnTo>
                <a:lnTo>
                  <a:pt x="3951997" y="433657"/>
                </a:lnTo>
                <a:lnTo>
                  <a:pt x="3934823" y="471549"/>
                </a:lnTo>
                <a:lnTo>
                  <a:pt x="3902039" y="496339"/>
                </a:lnTo>
                <a:lnTo>
                  <a:pt x="83819" y="502920"/>
                </a:lnTo>
                <a:lnTo>
                  <a:pt x="69278" y="501665"/>
                </a:lnTo>
                <a:lnTo>
                  <a:pt x="31397" y="484527"/>
                </a:lnTo>
                <a:lnTo>
                  <a:pt x="6589" y="451757"/>
                </a:lnTo>
                <a:lnTo>
                  <a:pt x="0" y="83820"/>
                </a:lnTo>
                <a:close/>
              </a:path>
            </a:pathLst>
          </a:custGeom>
          <a:ln w="9144">
            <a:solidFill>
              <a:srgbClr val="000000"/>
            </a:solidFill>
          </a:ln>
        </p:spPr>
        <p:txBody>
          <a:bodyPr wrap="square" lIns="0" tIns="0" rIns="0" bIns="0" rtlCol="0">
            <a:noAutofit/>
          </a:bodyPr>
          <a:lstStyle/>
          <a:p>
            <a:endParaRPr/>
          </a:p>
        </p:txBody>
      </p:sp>
      <p:sp>
        <p:nvSpPr>
          <p:cNvPr id="5" name="object 8">
            <a:extLst>
              <a:ext uri="{FF2B5EF4-FFF2-40B4-BE49-F238E27FC236}">
                <a16:creationId xmlns:a16="http://schemas.microsoft.com/office/drawing/2014/main" id="{CBF6C1C4-928D-4C9F-84A2-27A8CDB1512B}"/>
              </a:ext>
            </a:extLst>
          </p:cNvPr>
          <p:cNvSpPr/>
          <p:nvPr/>
        </p:nvSpPr>
        <p:spPr>
          <a:xfrm>
            <a:off x="1167383" y="2097023"/>
            <a:ext cx="1289304" cy="591312"/>
          </a:xfrm>
          <a:custGeom>
            <a:avLst/>
            <a:gdLst/>
            <a:ahLst/>
            <a:cxnLst/>
            <a:rect l="l" t="t" r="r" b="b"/>
            <a:pathLst>
              <a:path w="1289303" h="591312">
                <a:moveTo>
                  <a:pt x="0" y="98551"/>
                </a:moveTo>
                <a:lnTo>
                  <a:pt x="9200" y="56892"/>
                </a:lnTo>
                <a:lnTo>
                  <a:pt x="34039" y="24028"/>
                </a:lnTo>
                <a:lnTo>
                  <a:pt x="70372" y="4082"/>
                </a:lnTo>
                <a:lnTo>
                  <a:pt x="1190752" y="0"/>
                </a:lnTo>
                <a:lnTo>
                  <a:pt x="1205360" y="1072"/>
                </a:lnTo>
                <a:lnTo>
                  <a:pt x="1244546" y="15934"/>
                </a:lnTo>
                <a:lnTo>
                  <a:pt x="1273563" y="45055"/>
                </a:lnTo>
                <a:lnTo>
                  <a:pt x="1288285" y="84310"/>
                </a:lnTo>
                <a:lnTo>
                  <a:pt x="1289304" y="492760"/>
                </a:lnTo>
                <a:lnTo>
                  <a:pt x="1288231" y="507368"/>
                </a:lnTo>
                <a:lnTo>
                  <a:pt x="1273369" y="546554"/>
                </a:lnTo>
                <a:lnTo>
                  <a:pt x="1244248" y="575571"/>
                </a:lnTo>
                <a:lnTo>
                  <a:pt x="1204993" y="590293"/>
                </a:lnTo>
                <a:lnTo>
                  <a:pt x="98552" y="591312"/>
                </a:lnTo>
                <a:lnTo>
                  <a:pt x="83954" y="590239"/>
                </a:lnTo>
                <a:lnTo>
                  <a:pt x="44779" y="575377"/>
                </a:lnTo>
                <a:lnTo>
                  <a:pt x="15753" y="546256"/>
                </a:lnTo>
                <a:lnTo>
                  <a:pt x="1019" y="507001"/>
                </a:lnTo>
                <a:lnTo>
                  <a:pt x="0" y="98551"/>
                </a:lnTo>
                <a:close/>
              </a:path>
            </a:pathLst>
          </a:custGeom>
          <a:ln w="24384">
            <a:solidFill>
              <a:srgbClr val="BBBBBB"/>
            </a:solidFill>
          </a:ln>
        </p:spPr>
        <p:txBody>
          <a:bodyPr wrap="square" lIns="0" tIns="0" rIns="0" bIns="0" rtlCol="0">
            <a:noAutofit/>
          </a:bodyPr>
          <a:lstStyle/>
          <a:p>
            <a:endParaRPr/>
          </a:p>
        </p:txBody>
      </p:sp>
      <p:sp>
        <p:nvSpPr>
          <p:cNvPr id="6" name="object 9">
            <a:extLst>
              <a:ext uri="{FF2B5EF4-FFF2-40B4-BE49-F238E27FC236}">
                <a16:creationId xmlns:a16="http://schemas.microsoft.com/office/drawing/2014/main" id="{95D55C9A-099D-45BC-BDCF-69F31110EE0F}"/>
              </a:ext>
            </a:extLst>
          </p:cNvPr>
          <p:cNvSpPr/>
          <p:nvPr/>
        </p:nvSpPr>
        <p:spPr>
          <a:xfrm>
            <a:off x="3755135" y="2097023"/>
            <a:ext cx="1289303" cy="591312"/>
          </a:xfrm>
          <a:custGeom>
            <a:avLst/>
            <a:gdLst/>
            <a:ahLst/>
            <a:cxnLst/>
            <a:rect l="l" t="t" r="r" b="b"/>
            <a:pathLst>
              <a:path w="1289303" h="591312">
                <a:moveTo>
                  <a:pt x="0" y="98551"/>
                </a:moveTo>
                <a:lnTo>
                  <a:pt x="9192" y="56892"/>
                </a:lnTo>
                <a:lnTo>
                  <a:pt x="34018" y="24028"/>
                </a:lnTo>
                <a:lnTo>
                  <a:pt x="70354" y="4082"/>
                </a:lnTo>
                <a:lnTo>
                  <a:pt x="1190752" y="0"/>
                </a:lnTo>
                <a:lnTo>
                  <a:pt x="1205360" y="1072"/>
                </a:lnTo>
                <a:lnTo>
                  <a:pt x="1244546" y="15934"/>
                </a:lnTo>
                <a:lnTo>
                  <a:pt x="1273563" y="45055"/>
                </a:lnTo>
                <a:lnTo>
                  <a:pt x="1288285" y="84310"/>
                </a:lnTo>
                <a:lnTo>
                  <a:pt x="1289303" y="492760"/>
                </a:lnTo>
                <a:lnTo>
                  <a:pt x="1288231" y="507368"/>
                </a:lnTo>
                <a:lnTo>
                  <a:pt x="1273369" y="546554"/>
                </a:lnTo>
                <a:lnTo>
                  <a:pt x="1244248" y="575571"/>
                </a:lnTo>
                <a:lnTo>
                  <a:pt x="1204993" y="590293"/>
                </a:lnTo>
                <a:lnTo>
                  <a:pt x="98551" y="591312"/>
                </a:lnTo>
                <a:lnTo>
                  <a:pt x="83943" y="590239"/>
                </a:lnTo>
                <a:lnTo>
                  <a:pt x="44757" y="575377"/>
                </a:lnTo>
                <a:lnTo>
                  <a:pt x="15740" y="546256"/>
                </a:lnTo>
                <a:lnTo>
                  <a:pt x="1018" y="507001"/>
                </a:lnTo>
                <a:lnTo>
                  <a:pt x="0" y="98551"/>
                </a:lnTo>
                <a:close/>
              </a:path>
            </a:pathLst>
          </a:custGeom>
          <a:ln w="24384">
            <a:solidFill>
              <a:srgbClr val="BBBBBB"/>
            </a:solidFill>
          </a:ln>
        </p:spPr>
        <p:txBody>
          <a:bodyPr wrap="square" lIns="0" tIns="0" rIns="0" bIns="0" rtlCol="0">
            <a:noAutofit/>
          </a:bodyPr>
          <a:lstStyle/>
          <a:p>
            <a:endParaRPr/>
          </a:p>
        </p:txBody>
      </p:sp>
      <p:sp>
        <p:nvSpPr>
          <p:cNvPr id="7" name="object 10">
            <a:extLst>
              <a:ext uri="{FF2B5EF4-FFF2-40B4-BE49-F238E27FC236}">
                <a16:creationId xmlns:a16="http://schemas.microsoft.com/office/drawing/2014/main" id="{8B42ABF3-7AD7-437D-9D06-DB20363879CB}"/>
              </a:ext>
            </a:extLst>
          </p:cNvPr>
          <p:cNvSpPr/>
          <p:nvPr/>
        </p:nvSpPr>
        <p:spPr>
          <a:xfrm>
            <a:off x="1167383" y="2868167"/>
            <a:ext cx="1289304" cy="591312"/>
          </a:xfrm>
          <a:custGeom>
            <a:avLst/>
            <a:gdLst/>
            <a:ahLst/>
            <a:cxnLst/>
            <a:rect l="l" t="t" r="r" b="b"/>
            <a:pathLst>
              <a:path w="1289303" h="591312">
                <a:moveTo>
                  <a:pt x="0" y="98552"/>
                </a:moveTo>
                <a:lnTo>
                  <a:pt x="9200" y="56892"/>
                </a:lnTo>
                <a:lnTo>
                  <a:pt x="34039" y="24028"/>
                </a:lnTo>
                <a:lnTo>
                  <a:pt x="70372" y="4082"/>
                </a:lnTo>
                <a:lnTo>
                  <a:pt x="1190752" y="0"/>
                </a:lnTo>
                <a:lnTo>
                  <a:pt x="1205360" y="1072"/>
                </a:lnTo>
                <a:lnTo>
                  <a:pt x="1244546" y="15934"/>
                </a:lnTo>
                <a:lnTo>
                  <a:pt x="1273563" y="45055"/>
                </a:lnTo>
                <a:lnTo>
                  <a:pt x="1288285" y="84310"/>
                </a:lnTo>
                <a:lnTo>
                  <a:pt x="1289304" y="492760"/>
                </a:lnTo>
                <a:lnTo>
                  <a:pt x="1288231" y="507368"/>
                </a:lnTo>
                <a:lnTo>
                  <a:pt x="1273369" y="546554"/>
                </a:lnTo>
                <a:lnTo>
                  <a:pt x="1244248" y="575571"/>
                </a:lnTo>
                <a:lnTo>
                  <a:pt x="1204993" y="590293"/>
                </a:lnTo>
                <a:lnTo>
                  <a:pt x="98552" y="591312"/>
                </a:lnTo>
                <a:lnTo>
                  <a:pt x="83954" y="590239"/>
                </a:lnTo>
                <a:lnTo>
                  <a:pt x="44779" y="575377"/>
                </a:lnTo>
                <a:lnTo>
                  <a:pt x="15753" y="546256"/>
                </a:lnTo>
                <a:lnTo>
                  <a:pt x="1019" y="507001"/>
                </a:lnTo>
                <a:lnTo>
                  <a:pt x="0" y="98552"/>
                </a:lnTo>
                <a:close/>
              </a:path>
            </a:pathLst>
          </a:custGeom>
          <a:ln w="24384">
            <a:solidFill>
              <a:srgbClr val="BBBBBB"/>
            </a:solidFill>
          </a:ln>
        </p:spPr>
        <p:txBody>
          <a:bodyPr wrap="square" lIns="0" tIns="0" rIns="0" bIns="0" rtlCol="0">
            <a:noAutofit/>
          </a:bodyPr>
          <a:lstStyle/>
          <a:p>
            <a:endParaRPr/>
          </a:p>
        </p:txBody>
      </p:sp>
      <p:sp>
        <p:nvSpPr>
          <p:cNvPr id="8" name="object 11">
            <a:extLst>
              <a:ext uri="{FF2B5EF4-FFF2-40B4-BE49-F238E27FC236}">
                <a16:creationId xmlns:a16="http://schemas.microsoft.com/office/drawing/2014/main" id="{B4520B0B-E543-4935-AFFD-93F3A448803D}"/>
              </a:ext>
            </a:extLst>
          </p:cNvPr>
          <p:cNvSpPr/>
          <p:nvPr/>
        </p:nvSpPr>
        <p:spPr>
          <a:xfrm>
            <a:off x="3755135" y="2868167"/>
            <a:ext cx="1289303" cy="591312"/>
          </a:xfrm>
          <a:custGeom>
            <a:avLst/>
            <a:gdLst/>
            <a:ahLst/>
            <a:cxnLst/>
            <a:rect l="l" t="t" r="r" b="b"/>
            <a:pathLst>
              <a:path w="1289303" h="591312">
                <a:moveTo>
                  <a:pt x="0" y="98552"/>
                </a:moveTo>
                <a:lnTo>
                  <a:pt x="9192" y="56892"/>
                </a:lnTo>
                <a:lnTo>
                  <a:pt x="34018" y="24028"/>
                </a:lnTo>
                <a:lnTo>
                  <a:pt x="70354" y="4082"/>
                </a:lnTo>
                <a:lnTo>
                  <a:pt x="1190752" y="0"/>
                </a:lnTo>
                <a:lnTo>
                  <a:pt x="1205360" y="1072"/>
                </a:lnTo>
                <a:lnTo>
                  <a:pt x="1244546" y="15934"/>
                </a:lnTo>
                <a:lnTo>
                  <a:pt x="1273563" y="45055"/>
                </a:lnTo>
                <a:lnTo>
                  <a:pt x="1288285" y="84310"/>
                </a:lnTo>
                <a:lnTo>
                  <a:pt x="1289303" y="492760"/>
                </a:lnTo>
                <a:lnTo>
                  <a:pt x="1288231" y="507368"/>
                </a:lnTo>
                <a:lnTo>
                  <a:pt x="1273369" y="546554"/>
                </a:lnTo>
                <a:lnTo>
                  <a:pt x="1244248" y="575571"/>
                </a:lnTo>
                <a:lnTo>
                  <a:pt x="1204993" y="590293"/>
                </a:lnTo>
                <a:lnTo>
                  <a:pt x="98551" y="591312"/>
                </a:lnTo>
                <a:lnTo>
                  <a:pt x="83943" y="590239"/>
                </a:lnTo>
                <a:lnTo>
                  <a:pt x="44757" y="575377"/>
                </a:lnTo>
                <a:lnTo>
                  <a:pt x="15740" y="546256"/>
                </a:lnTo>
                <a:lnTo>
                  <a:pt x="1018" y="507001"/>
                </a:lnTo>
                <a:lnTo>
                  <a:pt x="0" y="98552"/>
                </a:lnTo>
                <a:close/>
              </a:path>
            </a:pathLst>
          </a:custGeom>
          <a:ln w="24384">
            <a:solidFill>
              <a:srgbClr val="BBBBBB"/>
            </a:solidFill>
          </a:ln>
        </p:spPr>
        <p:txBody>
          <a:bodyPr wrap="square" lIns="0" tIns="0" rIns="0" bIns="0" rtlCol="0">
            <a:noAutofit/>
          </a:bodyPr>
          <a:lstStyle/>
          <a:p>
            <a:endParaRPr/>
          </a:p>
        </p:txBody>
      </p:sp>
      <p:sp>
        <p:nvSpPr>
          <p:cNvPr id="9" name="object 12">
            <a:extLst>
              <a:ext uri="{FF2B5EF4-FFF2-40B4-BE49-F238E27FC236}">
                <a16:creationId xmlns:a16="http://schemas.microsoft.com/office/drawing/2014/main" id="{E27207B6-DC50-40C8-BE7E-C355D5C85AC3}"/>
              </a:ext>
            </a:extLst>
          </p:cNvPr>
          <p:cNvSpPr/>
          <p:nvPr/>
        </p:nvSpPr>
        <p:spPr>
          <a:xfrm>
            <a:off x="1167383" y="3636264"/>
            <a:ext cx="1289304" cy="591312"/>
          </a:xfrm>
          <a:custGeom>
            <a:avLst/>
            <a:gdLst/>
            <a:ahLst/>
            <a:cxnLst/>
            <a:rect l="l" t="t" r="r" b="b"/>
            <a:pathLst>
              <a:path w="1289303" h="591312">
                <a:moveTo>
                  <a:pt x="0" y="98552"/>
                </a:moveTo>
                <a:lnTo>
                  <a:pt x="9200" y="56892"/>
                </a:lnTo>
                <a:lnTo>
                  <a:pt x="34039" y="24028"/>
                </a:lnTo>
                <a:lnTo>
                  <a:pt x="70372" y="4082"/>
                </a:lnTo>
                <a:lnTo>
                  <a:pt x="1190752" y="0"/>
                </a:lnTo>
                <a:lnTo>
                  <a:pt x="1205360" y="1072"/>
                </a:lnTo>
                <a:lnTo>
                  <a:pt x="1244546" y="15934"/>
                </a:lnTo>
                <a:lnTo>
                  <a:pt x="1273563" y="45055"/>
                </a:lnTo>
                <a:lnTo>
                  <a:pt x="1288285" y="84310"/>
                </a:lnTo>
                <a:lnTo>
                  <a:pt x="1289304" y="492760"/>
                </a:lnTo>
                <a:lnTo>
                  <a:pt x="1288231" y="507368"/>
                </a:lnTo>
                <a:lnTo>
                  <a:pt x="1273369" y="546554"/>
                </a:lnTo>
                <a:lnTo>
                  <a:pt x="1244248" y="575571"/>
                </a:lnTo>
                <a:lnTo>
                  <a:pt x="1204993" y="590293"/>
                </a:lnTo>
                <a:lnTo>
                  <a:pt x="98552" y="591312"/>
                </a:lnTo>
                <a:lnTo>
                  <a:pt x="83954" y="590239"/>
                </a:lnTo>
                <a:lnTo>
                  <a:pt x="44779" y="575377"/>
                </a:lnTo>
                <a:lnTo>
                  <a:pt x="15753" y="546256"/>
                </a:lnTo>
                <a:lnTo>
                  <a:pt x="1019" y="507001"/>
                </a:lnTo>
                <a:lnTo>
                  <a:pt x="0" y="98552"/>
                </a:lnTo>
                <a:close/>
              </a:path>
            </a:pathLst>
          </a:custGeom>
          <a:ln w="24384">
            <a:solidFill>
              <a:srgbClr val="BBBBBB"/>
            </a:solidFill>
          </a:ln>
        </p:spPr>
        <p:txBody>
          <a:bodyPr wrap="square" lIns="0" tIns="0" rIns="0" bIns="0" rtlCol="0">
            <a:noAutofit/>
          </a:bodyPr>
          <a:lstStyle/>
          <a:p>
            <a:endParaRPr/>
          </a:p>
        </p:txBody>
      </p:sp>
      <p:sp>
        <p:nvSpPr>
          <p:cNvPr id="10" name="object 13">
            <a:extLst>
              <a:ext uri="{FF2B5EF4-FFF2-40B4-BE49-F238E27FC236}">
                <a16:creationId xmlns:a16="http://schemas.microsoft.com/office/drawing/2014/main" id="{7FE11F4B-231A-4C16-83E6-439EBED8C699}"/>
              </a:ext>
            </a:extLst>
          </p:cNvPr>
          <p:cNvSpPr/>
          <p:nvPr/>
        </p:nvSpPr>
        <p:spPr>
          <a:xfrm>
            <a:off x="3755135" y="3636264"/>
            <a:ext cx="1289303" cy="591312"/>
          </a:xfrm>
          <a:custGeom>
            <a:avLst/>
            <a:gdLst/>
            <a:ahLst/>
            <a:cxnLst/>
            <a:rect l="l" t="t" r="r" b="b"/>
            <a:pathLst>
              <a:path w="1289303" h="591312">
                <a:moveTo>
                  <a:pt x="0" y="98552"/>
                </a:moveTo>
                <a:lnTo>
                  <a:pt x="9192" y="56892"/>
                </a:lnTo>
                <a:lnTo>
                  <a:pt x="34018" y="24028"/>
                </a:lnTo>
                <a:lnTo>
                  <a:pt x="70354" y="4082"/>
                </a:lnTo>
                <a:lnTo>
                  <a:pt x="1190752" y="0"/>
                </a:lnTo>
                <a:lnTo>
                  <a:pt x="1205360" y="1072"/>
                </a:lnTo>
                <a:lnTo>
                  <a:pt x="1244546" y="15934"/>
                </a:lnTo>
                <a:lnTo>
                  <a:pt x="1273563" y="45055"/>
                </a:lnTo>
                <a:lnTo>
                  <a:pt x="1288285" y="84310"/>
                </a:lnTo>
                <a:lnTo>
                  <a:pt x="1289303" y="492760"/>
                </a:lnTo>
                <a:lnTo>
                  <a:pt x="1288231" y="507368"/>
                </a:lnTo>
                <a:lnTo>
                  <a:pt x="1273369" y="546554"/>
                </a:lnTo>
                <a:lnTo>
                  <a:pt x="1244248" y="575571"/>
                </a:lnTo>
                <a:lnTo>
                  <a:pt x="1204993" y="590293"/>
                </a:lnTo>
                <a:lnTo>
                  <a:pt x="98551" y="591312"/>
                </a:lnTo>
                <a:lnTo>
                  <a:pt x="83943" y="590239"/>
                </a:lnTo>
                <a:lnTo>
                  <a:pt x="44757" y="575377"/>
                </a:lnTo>
                <a:lnTo>
                  <a:pt x="15740" y="546256"/>
                </a:lnTo>
                <a:lnTo>
                  <a:pt x="1018" y="507001"/>
                </a:lnTo>
                <a:lnTo>
                  <a:pt x="0" y="98552"/>
                </a:lnTo>
                <a:close/>
              </a:path>
            </a:pathLst>
          </a:custGeom>
          <a:ln w="24384">
            <a:solidFill>
              <a:srgbClr val="BBBBBB"/>
            </a:solidFill>
          </a:ln>
        </p:spPr>
        <p:txBody>
          <a:bodyPr wrap="square" lIns="0" tIns="0" rIns="0" bIns="0" rtlCol="0">
            <a:noAutofit/>
          </a:bodyPr>
          <a:lstStyle/>
          <a:p>
            <a:endParaRPr/>
          </a:p>
        </p:txBody>
      </p:sp>
      <p:sp>
        <p:nvSpPr>
          <p:cNvPr id="11" name="object 14">
            <a:extLst>
              <a:ext uri="{FF2B5EF4-FFF2-40B4-BE49-F238E27FC236}">
                <a16:creationId xmlns:a16="http://schemas.microsoft.com/office/drawing/2014/main" id="{E506E889-B5B1-46D1-916D-5256C3B55BE7}"/>
              </a:ext>
            </a:extLst>
          </p:cNvPr>
          <p:cNvSpPr txBox="1"/>
          <p:nvPr/>
        </p:nvSpPr>
        <p:spPr>
          <a:xfrm>
            <a:off x="1564639" y="2233548"/>
            <a:ext cx="61722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特</a:t>
            </a:r>
            <a:r>
              <a:rPr sz="1800" spc="-5" dirty="0">
                <a:latin typeface="Microsoft YaHei UI"/>
                <a:cs typeface="Microsoft YaHei UI"/>
              </a:rPr>
              <a:t>征</a:t>
            </a:r>
            <a:r>
              <a:rPr sz="1800" spc="0" dirty="0">
                <a:latin typeface="Microsoft YaHei UI"/>
                <a:cs typeface="Microsoft YaHei UI"/>
              </a:rPr>
              <a:t>1</a:t>
            </a:r>
            <a:endParaRPr sz="1800">
              <a:latin typeface="Microsoft YaHei UI"/>
              <a:cs typeface="Microsoft YaHei UI"/>
            </a:endParaRPr>
          </a:p>
        </p:txBody>
      </p:sp>
      <p:sp>
        <p:nvSpPr>
          <p:cNvPr id="12" name="object 15">
            <a:extLst>
              <a:ext uri="{FF2B5EF4-FFF2-40B4-BE49-F238E27FC236}">
                <a16:creationId xmlns:a16="http://schemas.microsoft.com/office/drawing/2014/main" id="{8248BBB9-DEB5-45F4-ADFF-12B5A042CE82}"/>
              </a:ext>
            </a:extLst>
          </p:cNvPr>
          <p:cNvSpPr txBox="1"/>
          <p:nvPr/>
        </p:nvSpPr>
        <p:spPr>
          <a:xfrm>
            <a:off x="1564639" y="3058667"/>
            <a:ext cx="61722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特</a:t>
            </a:r>
            <a:r>
              <a:rPr sz="1800" spc="-5" dirty="0">
                <a:latin typeface="Microsoft YaHei UI"/>
                <a:cs typeface="Microsoft YaHei UI"/>
              </a:rPr>
              <a:t>征</a:t>
            </a:r>
            <a:r>
              <a:rPr sz="1800" spc="0" dirty="0">
                <a:latin typeface="Microsoft YaHei UI"/>
                <a:cs typeface="Microsoft YaHei UI"/>
              </a:rPr>
              <a:t>1</a:t>
            </a:r>
            <a:endParaRPr sz="1800">
              <a:latin typeface="Microsoft YaHei UI"/>
              <a:cs typeface="Microsoft YaHei UI"/>
            </a:endParaRPr>
          </a:p>
        </p:txBody>
      </p:sp>
      <p:sp>
        <p:nvSpPr>
          <p:cNvPr id="13" name="object 16">
            <a:extLst>
              <a:ext uri="{FF2B5EF4-FFF2-40B4-BE49-F238E27FC236}">
                <a16:creationId xmlns:a16="http://schemas.microsoft.com/office/drawing/2014/main" id="{EDD80403-265B-4C3E-922B-C3F03D3B8E01}"/>
              </a:ext>
            </a:extLst>
          </p:cNvPr>
          <p:cNvSpPr txBox="1"/>
          <p:nvPr/>
        </p:nvSpPr>
        <p:spPr>
          <a:xfrm>
            <a:off x="1564639" y="3810000"/>
            <a:ext cx="61722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特</a:t>
            </a:r>
            <a:r>
              <a:rPr sz="1800" spc="-5" dirty="0">
                <a:latin typeface="Microsoft YaHei UI"/>
                <a:cs typeface="Microsoft YaHei UI"/>
              </a:rPr>
              <a:t>征</a:t>
            </a:r>
            <a:r>
              <a:rPr sz="1800" spc="0" dirty="0">
                <a:latin typeface="Microsoft YaHei UI"/>
                <a:cs typeface="Microsoft YaHei UI"/>
              </a:rPr>
              <a:t>1</a:t>
            </a:r>
            <a:endParaRPr sz="1800">
              <a:latin typeface="Microsoft YaHei UI"/>
              <a:cs typeface="Microsoft YaHei UI"/>
            </a:endParaRPr>
          </a:p>
        </p:txBody>
      </p:sp>
      <p:sp>
        <p:nvSpPr>
          <p:cNvPr id="14" name="object 17">
            <a:extLst>
              <a:ext uri="{FF2B5EF4-FFF2-40B4-BE49-F238E27FC236}">
                <a16:creationId xmlns:a16="http://schemas.microsoft.com/office/drawing/2014/main" id="{21A98DEF-A2D8-4F10-8C72-CAA6ABD68D4E}"/>
              </a:ext>
            </a:extLst>
          </p:cNvPr>
          <p:cNvSpPr txBox="1"/>
          <p:nvPr/>
        </p:nvSpPr>
        <p:spPr>
          <a:xfrm>
            <a:off x="4089653" y="2268601"/>
            <a:ext cx="624205" cy="287020"/>
          </a:xfrm>
          <a:prstGeom prst="rect">
            <a:avLst/>
          </a:prstGeom>
        </p:spPr>
        <p:txBody>
          <a:bodyPr vert="horz" wrap="square" lIns="0" tIns="0" rIns="0" bIns="0" rtlCol="0">
            <a:noAutofit/>
          </a:bodyPr>
          <a:lstStyle/>
          <a:p>
            <a:pPr marL="12700">
              <a:lnSpc>
                <a:spcPct val="100000"/>
              </a:lnSpc>
            </a:pPr>
            <a:r>
              <a:rPr sz="1800" spc="-5" dirty="0">
                <a:latin typeface="Microsoft YaHei UI"/>
                <a:cs typeface="Microsoft YaHei UI"/>
              </a:rPr>
              <a:t>特征</a:t>
            </a:r>
            <a:r>
              <a:rPr sz="1800" spc="0" dirty="0">
                <a:latin typeface="Microsoft YaHei UI"/>
                <a:cs typeface="Microsoft YaHei UI"/>
              </a:rPr>
              <a:t>n</a:t>
            </a:r>
            <a:endParaRPr sz="1800">
              <a:latin typeface="Microsoft YaHei UI"/>
              <a:cs typeface="Microsoft YaHei UI"/>
            </a:endParaRPr>
          </a:p>
        </p:txBody>
      </p:sp>
      <p:sp>
        <p:nvSpPr>
          <p:cNvPr id="15" name="object 18">
            <a:extLst>
              <a:ext uri="{FF2B5EF4-FFF2-40B4-BE49-F238E27FC236}">
                <a16:creationId xmlns:a16="http://schemas.microsoft.com/office/drawing/2014/main" id="{62B29730-18FE-4C4F-97C4-05238682040B}"/>
              </a:ext>
            </a:extLst>
          </p:cNvPr>
          <p:cNvSpPr txBox="1"/>
          <p:nvPr/>
        </p:nvSpPr>
        <p:spPr>
          <a:xfrm>
            <a:off x="4068317" y="3035808"/>
            <a:ext cx="62357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特征n</a:t>
            </a:r>
            <a:endParaRPr sz="1800">
              <a:latin typeface="Microsoft YaHei UI"/>
              <a:cs typeface="Microsoft YaHei UI"/>
            </a:endParaRPr>
          </a:p>
        </p:txBody>
      </p:sp>
      <p:sp>
        <p:nvSpPr>
          <p:cNvPr id="16" name="object 19">
            <a:extLst>
              <a:ext uri="{FF2B5EF4-FFF2-40B4-BE49-F238E27FC236}">
                <a16:creationId xmlns:a16="http://schemas.microsoft.com/office/drawing/2014/main" id="{64E4DE00-8EC9-4D9F-97A7-AA5ABF8938B9}"/>
              </a:ext>
            </a:extLst>
          </p:cNvPr>
          <p:cNvSpPr txBox="1"/>
          <p:nvPr/>
        </p:nvSpPr>
        <p:spPr>
          <a:xfrm>
            <a:off x="4089653" y="3810000"/>
            <a:ext cx="62357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特征n</a:t>
            </a:r>
            <a:endParaRPr sz="1800">
              <a:latin typeface="Microsoft YaHei UI"/>
              <a:cs typeface="Microsoft YaHei UI"/>
            </a:endParaRPr>
          </a:p>
        </p:txBody>
      </p:sp>
      <p:sp>
        <p:nvSpPr>
          <p:cNvPr id="17" name="object 20">
            <a:extLst>
              <a:ext uri="{FF2B5EF4-FFF2-40B4-BE49-F238E27FC236}">
                <a16:creationId xmlns:a16="http://schemas.microsoft.com/office/drawing/2014/main" id="{C3F189DF-92D9-4788-8858-3391EE860D06}"/>
              </a:ext>
            </a:extLst>
          </p:cNvPr>
          <p:cNvSpPr txBox="1"/>
          <p:nvPr/>
        </p:nvSpPr>
        <p:spPr>
          <a:xfrm>
            <a:off x="2840227" y="2268601"/>
            <a:ext cx="354965" cy="287020"/>
          </a:xfrm>
          <a:prstGeom prst="rect">
            <a:avLst/>
          </a:prstGeom>
        </p:spPr>
        <p:txBody>
          <a:bodyPr vert="horz" wrap="square" lIns="0" tIns="0" rIns="0" bIns="0" rtlCol="0">
            <a:noAutofit/>
          </a:bodyPr>
          <a:lstStyle/>
          <a:p>
            <a:pPr marL="12700">
              <a:lnSpc>
                <a:spcPct val="100000"/>
              </a:lnSpc>
            </a:pPr>
            <a:r>
              <a:rPr sz="1800" spc="-5" dirty="0">
                <a:latin typeface="Microsoft YaHei UI"/>
                <a:cs typeface="Microsoft YaHei UI"/>
              </a:rPr>
              <a:t>······</a:t>
            </a:r>
            <a:endParaRPr sz="1800">
              <a:latin typeface="Microsoft YaHei UI"/>
              <a:cs typeface="Microsoft YaHei UI"/>
            </a:endParaRPr>
          </a:p>
        </p:txBody>
      </p:sp>
      <p:sp>
        <p:nvSpPr>
          <p:cNvPr id="18" name="object 21">
            <a:extLst>
              <a:ext uri="{FF2B5EF4-FFF2-40B4-BE49-F238E27FC236}">
                <a16:creationId xmlns:a16="http://schemas.microsoft.com/office/drawing/2014/main" id="{17E7013D-AC53-4F22-829F-0B5845905B15}"/>
              </a:ext>
            </a:extLst>
          </p:cNvPr>
          <p:cNvSpPr txBox="1"/>
          <p:nvPr/>
        </p:nvSpPr>
        <p:spPr>
          <a:xfrm>
            <a:off x="2877057" y="3033395"/>
            <a:ext cx="354965" cy="287020"/>
          </a:xfrm>
          <a:prstGeom prst="rect">
            <a:avLst/>
          </a:prstGeom>
        </p:spPr>
        <p:txBody>
          <a:bodyPr vert="horz" wrap="square" lIns="0" tIns="0" rIns="0" bIns="0" rtlCol="0">
            <a:noAutofit/>
          </a:bodyPr>
          <a:lstStyle/>
          <a:p>
            <a:pPr marL="12700">
              <a:lnSpc>
                <a:spcPct val="100000"/>
              </a:lnSpc>
            </a:pPr>
            <a:r>
              <a:rPr sz="1800" spc="-5" dirty="0">
                <a:latin typeface="Microsoft YaHei UI"/>
                <a:cs typeface="Microsoft YaHei UI"/>
              </a:rPr>
              <a:t>······</a:t>
            </a:r>
            <a:endParaRPr sz="1800">
              <a:latin typeface="Microsoft YaHei UI"/>
              <a:cs typeface="Microsoft YaHei UI"/>
            </a:endParaRPr>
          </a:p>
        </p:txBody>
      </p:sp>
      <p:sp>
        <p:nvSpPr>
          <p:cNvPr id="19" name="object 22">
            <a:extLst>
              <a:ext uri="{FF2B5EF4-FFF2-40B4-BE49-F238E27FC236}">
                <a16:creationId xmlns:a16="http://schemas.microsoft.com/office/drawing/2014/main" id="{4092C021-4DBC-4487-BB6A-676F5801644F}"/>
              </a:ext>
            </a:extLst>
          </p:cNvPr>
          <p:cNvSpPr txBox="1"/>
          <p:nvPr/>
        </p:nvSpPr>
        <p:spPr>
          <a:xfrm>
            <a:off x="2867405" y="3812158"/>
            <a:ext cx="354965" cy="287020"/>
          </a:xfrm>
          <a:prstGeom prst="rect">
            <a:avLst/>
          </a:prstGeom>
        </p:spPr>
        <p:txBody>
          <a:bodyPr vert="horz" wrap="square" lIns="0" tIns="0" rIns="0" bIns="0" rtlCol="0">
            <a:noAutofit/>
          </a:bodyPr>
          <a:lstStyle/>
          <a:p>
            <a:pPr marL="12700">
              <a:lnSpc>
                <a:spcPct val="100000"/>
              </a:lnSpc>
            </a:pPr>
            <a:r>
              <a:rPr sz="1800" spc="-5" dirty="0">
                <a:latin typeface="Microsoft YaHei UI"/>
                <a:cs typeface="Microsoft YaHei UI"/>
              </a:rPr>
              <a:t>······</a:t>
            </a:r>
            <a:endParaRPr sz="1800">
              <a:latin typeface="Microsoft YaHei UI"/>
              <a:cs typeface="Microsoft YaHei UI"/>
            </a:endParaRPr>
          </a:p>
        </p:txBody>
      </p:sp>
      <p:sp>
        <p:nvSpPr>
          <p:cNvPr id="20" name="object 23">
            <a:extLst>
              <a:ext uri="{FF2B5EF4-FFF2-40B4-BE49-F238E27FC236}">
                <a16:creationId xmlns:a16="http://schemas.microsoft.com/office/drawing/2014/main" id="{F3997629-FF8E-4D2D-9DBA-E82A7A5B48DB}"/>
              </a:ext>
            </a:extLst>
          </p:cNvPr>
          <p:cNvSpPr/>
          <p:nvPr/>
        </p:nvSpPr>
        <p:spPr>
          <a:xfrm>
            <a:off x="5154167" y="2066544"/>
            <a:ext cx="975360" cy="2249423"/>
          </a:xfrm>
          <a:prstGeom prst="rect">
            <a:avLst/>
          </a:prstGeom>
          <a:blipFill>
            <a:blip r:embed="rId2" cstate="print"/>
            <a:stretch>
              <a:fillRect/>
            </a:stretch>
          </a:blipFill>
        </p:spPr>
        <p:txBody>
          <a:bodyPr wrap="square" lIns="0" tIns="0" rIns="0" bIns="0" rtlCol="0">
            <a:noAutofit/>
          </a:bodyPr>
          <a:lstStyle/>
          <a:p>
            <a:endParaRPr/>
          </a:p>
        </p:txBody>
      </p:sp>
      <p:sp>
        <p:nvSpPr>
          <p:cNvPr id="21" name="object 24">
            <a:extLst>
              <a:ext uri="{FF2B5EF4-FFF2-40B4-BE49-F238E27FC236}">
                <a16:creationId xmlns:a16="http://schemas.microsoft.com/office/drawing/2014/main" id="{DB1FD3FD-DDB0-4C8C-A9C4-8CE9AB4E49A0}"/>
              </a:ext>
            </a:extLst>
          </p:cNvPr>
          <p:cNvSpPr/>
          <p:nvPr/>
        </p:nvSpPr>
        <p:spPr>
          <a:xfrm>
            <a:off x="5234940" y="2098548"/>
            <a:ext cx="862584" cy="2130552"/>
          </a:xfrm>
          <a:custGeom>
            <a:avLst/>
            <a:gdLst/>
            <a:ahLst/>
            <a:cxnLst/>
            <a:rect l="l" t="t" r="r" b="b"/>
            <a:pathLst>
              <a:path w="862584" h="2130552">
                <a:moveTo>
                  <a:pt x="0" y="0"/>
                </a:moveTo>
                <a:lnTo>
                  <a:pt x="69971" y="939"/>
                </a:lnTo>
                <a:lnTo>
                  <a:pt x="136343" y="3659"/>
                </a:lnTo>
                <a:lnTo>
                  <a:pt x="198228" y="8013"/>
                </a:lnTo>
                <a:lnTo>
                  <a:pt x="254739" y="13854"/>
                </a:lnTo>
                <a:lnTo>
                  <a:pt x="304990" y="21034"/>
                </a:lnTo>
                <a:lnTo>
                  <a:pt x="348093" y="29407"/>
                </a:lnTo>
                <a:lnTo>
                  <a:pt x="397406" y="43880"/>
                </a:lnTo>
                <a:lnTo>
                  <a:pt x="429862" y="65979"/>
                </a:lnTo>
                <a:lnTo>
                  <a:pt x="431292" y="71881"/>
                </a:lnTo>
                <a:lnTo>
                  <a:pt x="431292" y="993393"/>
                </a:lnTo>
                <a:lnTo>
                  <a:pt x="432721" y="999296"/>
                </a:lnTo>
                <a:lnTo>
                  <a:pt x="465177" y="1021395"/>
                </a:lnTo>
                <a:lnTo>
                  <a:pt x="514490" y="1035868"/>
                </a:lnTo>
                <a:lnTo>
                  <a:pt x="557593" y="1044241"/>
                </a:lnTo>
                <a:lnTo>
                  <a:pt x="607844" y="1051421"/>
                </a:lnTo>
                <a:lnTo>
                  <a:pt x="664355" y="1057262"/>
                </a:lnTo>
                <a:lnTo>
                  <a:pt x="726240" y="1061616"/>
                </a:lnTo>
                <a:lnTo>
                  <a:pt x="792612" y="1064336"/>
                </a:lnTo>
                <a:lnTo>
                  <a:pt x="862584" y="1065276"/>
                </a:lnTo>
                <a:lnTo>
                  <a:pt x="827203" y="1065513"/>
                </a:lnTo>
                <a:lnTo>
                  <a:pt x="758921" y="1067362"/>
                </a:lnTo>
                <a:lnTo>
                  <a:pt x="694682" y="1070917"/>
                </a:lnTo>
                <a:lnTo>
                  <a:pt x="635372" y="1076033"/>
                </a:lnTo>
                <a:lnTo>
                  <a:pt x="581880" y="1082562"/>
                </a:lnTo>
                <a:lnTo>
                  <a:pt x="535092" y="1090356"/>
                </a:lnTo>
                <a:lnTo>
                  <a:pt x="495896" y="1099270"/>
                </a:lnTo>
                <a:lnTo>
                  <a:pt x="453274" y="1114417"/>
                </a:lnTo>
                <a:lnTo>
                  <a:pt x="431292" y="1137157"/>
                </a:lnTo>
                <a:lnTo>
                  <a:pt x="431292" y="2058670"/>
                </a:lnTo>
                <a:lnTo>
                  <a:pt x="429862" y="2064572"/>
                </a:lnTo>
                <a:lnTo>
                  <a:pt x="397406" y="2086671"/>
                </a:lnTo>
                <a:lnTo>
                  <a:pt x="348093" y="2101144"/>
                </a:lnTo>
                <a:lnTo>
                  <a:pt x="304990" y="2109517"/>
                </a:lnTo>
                <a:lnTo>
                  <a:pt x="254739" y="2116697"/>
                </a:lnTo>
                <a:lnTo>
                  <a:pt x="198228" y="2122538"/>
                </a:lnTo>
                <a:lnTo>
                  <a:pt x="136343" y="2126892"/>
                </a:lnTo>
                <a:lnTo>
                  <a:pt x="69971" y="2129612"/>
                </a:lnTo>
                <a:lnTo>
                  <a:pt x="35380" y="2130314"/>
                </a:lnTo>
                <a:lnTo>
                  <a:pt x="0" y="2130552"/>
                </a:lnTo>
              </a:path>
            </a:pathLst>
          </a:custGeom>
          <a:ln w="9144">
            <a:solidFill>
              <a:srgbClr val="000000"/>
            </a:solidFill>
          </a:ln>
        </p:spPr>
        <p:txBody>
          <a:bodyPr wrap="square" lIns="0" tIns="0" rIns="0" bIns="0" rtlCol="0">
            <a:noAutofit/>
          </a:bodyPr>
          <a:lstStyle/>
          <a:p>
            <a:endParaRPr/>
          </a:p>
        </p:txBody>
      </p:sp>
      <p:sp>
        <p:nvSpPr>
          <p:cNvPr id="22" name="object 25">
            <a:extLst>
              <a:ext uri="{FF2B5EF4-FFF2-40B4-BE49-F238E27FC236}">
                <a16:creationId xmlns:a16="http://schemas.microsoft.com/office/drawing/2014/main" id="{9015F23D-1F97-48EB-B0CC-563C53BB3625}"/>
              </a:ext>
            </a:extLst>
          </p:cNvPr>
          <p:cNvSpPr txBox="1"/>
          <p:nvPr/>
        </p:nvSpPr>
        <p:spPr>
          <a:xfrm>
            <a:off x="2636901" y="1429765"/>
            <a:ext cx="941069"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数据特征</a:t>
            </a:r>
            <a:endParaRPr sz="1800">
              <a:latin typeface="Microsoft YaHei UI"/>
              <a:cs typeface="Microsoft YaHei UI"/>
            </a:endParaRPr>
          </a:p>
        </p:txBody>
      </p:sp>
      <p:sp>
        <p:nvSpPr>
          <p:cNvPr id="23" name="object 26">
            <a:extLst>
              <a:ext uri="{FF2B5EF4-FFF2-40B4-BE49-F238E27FC236}">
                <a16:creationId xmlns:a16="http://schemas.microsoft.com/office/drawing/2014/main" id="{8B0E1A7F-1078-4DD3-9339-95E69349545C}"/>
              </a:ext>
            </a:extLst>
          </p:cNvPr>
          <p:cNvSpPr/>
          <p:nvPr/>
        </p:nvSpPr>
        <p:spPr>
          <a:xfrm>
            <a:off x="6097523" y="2729483"/>
            <a:ext cx="3032760" cy="856488"/>
          </a:xfrm>
          <a:custGeom>
            <a:avLst/>
            <a:gdLst/>
            <a:ahLst/>
            <a:cxnLst/>
            <a:rect l="l" t="t" r="r" b="b"/>
            <a:pathLst>
              <a:path w="3032760" h="856488">
                <a:moveTo>
                  <a:pt x="0" y="856488"/>
                </a:moveTo>
                <a:lnTo>
                  <a:pt x="3032760" y="856488"/>
                </a:lnTo>
                <a:lnTo>
                  <a:pt x="3032760" y="0"/>
                </a:lnTo>
                <a:lnTo>
                  <a:pt x="0" y="0"/>
                </a:lnTo>
                <a:lnTo>
                  <a:pt x="0" y="856488"/>
                </a:lnTo>
                <a:close/>
              </a:path>
            </a:pathLst>
          </a:custGeom>
          <a:solidFill>
            <a:srgbClr val="CCFF99"/>
          </a:solidFill>
        </p:spPr>
        <p:txBody>
          <a:bodyPr wrap="square" lIns="0" tIns="0" rIns="0" bIns="0" rtlCol="0">
            <a:noAutofit/>
          </a:bodyPr>
          <a:lstStyle/>
          <a:p>
            <a:endParaRPr/>
          </a:p>
        </p:txBody>
      </p:sp>
      <p:sp>
        <p:nvSpPr>
          <p:cNvPr id="24" name="object 27">
            <a:extLst>
              <a:ext uri="{FF2B5EF4-FFF2-40B4-BE49-F238E27FC236}">
                <a16:creationId xmlns:a16="http://schemas.microsoft.com/office/drawing/2014/main" id="{5D82EC88-4A3E-4DA0-90EE-85C4B125326D}"/>
              </a:ext>
            </a:extLst>
          </p:cNvPr>
          <p:cNvSpPr/>
          <p:nvPr/>
        </p:nvSpPr>
        <p:spPr>
          <a:xfrm>
            <a:off x="6097523" y="2729483"/>
            <a:ext cx="3032760" cy="856488"/>
          </a:xfrm>
          <a:custGeom>
            <a:avLst/>
            <a:gdLst/>
            <a:ahLst/>
            <a:cxnLst/>
            <a:rect l="l" t="t" r="r" b="b"/>
            <a:pathLst>
              <a:path w="3032760" h="856488">
                <a:moveTo>
                  <a:pt x="0" y="856488"/>
                </a:moveTo>
                <a:lnTo>
                  <a:pt x="3032760" y="856488"/>
                </a:lnTo>
                <a:lnTo>
                  <a:pt x="3032760" y="0"/>
                </a:lnTo>
                <a:lnTo>
                  <a:pt x="0" y="0"/>
                </a:lnTo>
                <a:lnTo>
                  <a:pt x="0" y="856488"/>
                </a:lnTo>
                <a:close/>
              </a:path>
            </a:pathLst>
          </a:custGeom>
          <a:ln w="9144">
            <a:solidFill>
              <a:srgbClr val="000000"/>
            </a:solidFill>
          </a:ln>
        </p:spPr>
        <p:txBody>
          <a:bodyPr wrap="square" lIns="0" tIns="0" rIns="0" bIns="0" rtlCol="0">
            <a:noAutofit/>
          </a:bodyPr>
          <a:lstStyle/>
          <a:p>
            <a:endParaRPr/>
          </a:p>
        </p:txBody>
      </p:sp>
      <p:sp>
        <p:nvSpPr>
          <p:cNvPr id="25" name="object 28">
            <a:extLst>
              <a:ext uri="{FF2B5EF4-FFF2-40B4-BE49-F238E27FC236}">
                <a16:creationId xmlns:a16="http://schemas.microsoft.com/office/drawing/2014/main" id="{CD28305E-3702-4F86-9492-8261E23BC90B}"/>
              </a:ext>
            </a:extLst>
          </p:cNvPr>
          <p:cNvSpPr txBox="1"/>
          <p:nvPr/>
        </p:nvSpPr>
        <p:spPr>
          <a:xfrm>
            <a:off x="6716014" y="3020186"/>
            <a:ext cx="1796414" cy="316865"/>
          </a:xfrm>
          <a:prstGeom prst="rect">
            <a:avLst/>
          </a:prstGeom>
        </p:spPr>
        <p:txBody>
          <a:bodyPr vert="horz" wrap="square" lIns="0" tIns="0" rIns="0" bIns="0" rtlCol="0">
            <a:noAutofit/>
          </a:bodyPr>
          <a:lstStyle/>
          <a:p>
            <a:pPr marL="12700">
              <a:lnSpc>
                <a:spcPct val="100000"/>
              </a:lnSpc>
            </a:pPr>
            <a:r>
              <a:rPr sz="2000" spc="-20" dirty="0">
                <a:latin typeface="Microsoft YaHei UI"/>
                <a:cs typeface="Microsoft YaHei UI"/>
              </a:rPr>
              <a:t>无监督学习算法</a:t>
            </a:r>
            <a:endParaRPr sz="2000">
              <a:latin typeface="Microsoft YaHei UI"/>
              <a:cs typeface="Microsoft YaHei UI"/>
            </a:endParaRPr>
          </a:p>
        </p:txBody>
      </p:sp>
      <p:sp>
        <p:nvSpPr>
          <p:cNvPr id="26" name="object 30">
            <a:extLst>
              <a:ext uri="{FF2B5EF4-FFF2-40B4-BE49-F238E27FC236}">
                <a16:creationId xmlns:a16="http://schemas.microsoft.com/office/drawing/2014/main" id="{79284962-DFEA-47A8-AC20-2824E31C1E82}"/>
              </a:ext>
            </a:extLst>
          </p:cNvPr>
          <p:cNvSpPr/>
          <p:nvPr/>
        </p:nvSpPr>
        <p:spPr>
          <a:xfrm>
            <a:off x="9130283" y="2967227"/>
            <a:ext cx="530351" cy="374904"/>
          </a:xfrm>
          <a:custGeom>
            <a:avLst/>
            <a:gdLst/>
            <a:ahLst/>
            <a:cxnLst/>
            <a:rect l="l" t="t" r="r" b="b"/>
            <a:pathLst>
              <a:path w="530351" h="374904">
                <a:moveTo>
                  <a:pt x="0" y="93725"/>
                </a:moveTo>
                <a:lnTo>
                  <a:pt x="342900" y="93725"/>
                </a:lnTo>
                <a:lnTo>
                  <a:pt x="342900" y="0"/>
                </a:lnTo>
                <a:lnTo>
                  <a:pt x="530351" y="187451"/>
                </a:lnTo>
                <a:lnTo>
                  <a:pt x="342900" y="374904"/>
                </a:lnTo>
                <a:lnTo>
                  <a:pt x="342900" y="281177"/>
                </a:lnTo>
                <a:lnTo>
                  <a:pt x="0" y="281177"/>
                </a:lnTo>
                <a:lnTo>
                  <a:pt x="0" y="93725"/>
                </a:lnTo>
                <a:close/>
              </a:path>
            </a:pathLst>
          </a:custGeom>
          <a:ln w="9144">
            <a:solidFill>
              <a:srgbClr val="000000"/>
            </a:solidFill>
          </a:ln>
        </p:spPr>
        <p:txBody>
          <a:bodyPr wrap="square" lIns="0" tIns="0" rIns="0" bIns="0" rtlCol="0">
            <a:noAutofit/>
          </a:bodyPr>
          <a:lstStyle/>
          <a:p>
            <a:endParaRPr/>
          </a:p>
        </p:txBody>
      </p:sp>
      <p:sp>
        <p:nvSpPr>
          <p:cNvPr id="27" name="object 31">
            <a:extLst>
              <a:ext uri="{FF2B5EF4-FFF2-40B4-BE49-F238E27FC236}">
                <a16:creationId xmlns:a16="http://schemas.microsoft.com/office/drawing/2014/main" id="{5CE46936-1993-4A53-A5B9-E3DCDEB5F1D5}"/>
              </a:ext>
            </a:extLst>
          </p:cNvPr>
          <p:cNvSpPr/>
          <p:nvPr/>
        </p:nvSpPr>
        <p:spPr>
          <a:xfrm>
            <a:off x="9660635" y="2577083"/>
            <a:ext cx="1813560" cy="1082039"/>
          </a:xfrm>
          <a:custGeom>
            <a:avLst/>
            <a:gdLst/>
            <a:ahLst/>
            <a:cxnLst/>
            <a:rect l="l" t="t" r="r" b="b"/>
            <a:pathLst>
              <a:path w="1813560" h="1082039">
                <a:moveTo>
                  <a:pt x="906780" y="0"/>
                </a:moveTo>
                <a:lnTo>
                  <a:pt x="832415" y="1793"/>
                </a:lnTo>
                <a:lnTo>
                  <a:pt x="759705" y="7080"/>
                </a:lnTo>
                <a:lnTo>
                  <a:pt x="688883" y="15721"/>
                </a:lnTo>
                <a:lnTo>
                  <a:pt x="620182" y="27578"/>
                </a:lnTo>
                <a:lnTo>
                  <a:pt x="553837" y="42511"/>
                </a:lnTo>
                <a:lnTo>
                  <a:pt x="490079" y="60381"/>
                </a:lnTo>
                <a:lnTo>
                  <a:pt x="429144" y="81049"/>
                </a:lnTo>
                <a:lnTo>
                  <a:pt x="371264" y="104375"/>
                </a:lnTo>
                <a:lnTo>
                  <a:pt x="316673" y="130221"/>
                </a:lnTo>
                <a:lnTo>
                  <a:pt x="265604" y="158448"/>
                </a:lnTo>
                <a:lnTo>
                  <a:pt x="218291" y="188916"/>
                </a:lnTo>
                <a:lnTo>
                  <a:pt x="174967" y="221485"/>
                </a:lnTo>
                <a:lnTo>
                  <a:pt x="135865" y="256018"/>
                </a:lnTo>
                <a:lnTo>
                  <a:pt x="101220" y="292375"/>
                </a:lnTo>
                <a:lnTo>
                  <a:pt x="71264" y="330416"/>
                </a:lnTo>
                <a:lnTo>
                  <a:pt x="46232" y="370002"/>
                </a:lnTo>
                <a:lnTo>
                  <a:pt x="26355" y="410995"/>
                </a:lnTo>
                <a:lnTo>
                  <a:pt x="11869" y="453255"/>
                </a:lnTo>
                <a:lnTo>
                  <a:pt x="3006" y="496643"/>
                </a:lnTo>
                <a:lnTo>
                  <a:pt x="0" y="541019"/>
                </a:lnTo>
                <a:lnTo>
                  <a:pt x="3006" y="585396"/>
                </a:lnTo>
                <a:lnTo>
                  <a:pt x="11869" y="628784"/>
                </a:lnTo>
                <a:lnTo>
                  <a:pt x="26355" y="671044"/>
                </a:lnTo>
                <a:lnTo>
                  <a:pt x="46232" y="712037"/>
                </a:lnTo>
                <a:lnTo>
                  <a:pt x="71264" y="751623"/>
                </a:lnTo>
                <a:lnTo>
                  <a:pt x="101220" y="789664"/>
                </a:lnTo>
                <a:lnTo>
                  <a:pt x="135865" y="826021"/>
                </a:lnTo>
                <a:lnTo>
                  <a:pt x="174967" y="860554"/>
                </a:lnTo>
                <a:lnTo>
                  <a:pt x="218291" y="893123"/>
                </a:lnTo>
                <a:lnTo>
                  <a:pt x="265604" y="923591"/>
                </a:lnTo>
                <a:lnTo>
                  <a:pt x="316673" y="951818"/>
                </a:lnTo>
                <a:lnTo>
                  <a:pt x="371264" y="977664"/>
                </a:lnTo>
                <a:lnTo>
                  <a:pt x="429144" y="1000990"/>
                </a:lnTo>
                <a:lnTo>
                  <a:pt x="490079" y="1021658"/>
                </a:lnTo>
                <a:lnTo>
                  <a:pt x="553837" y="1039528"/>
                </a:lnTo>
                <a:lnTo>
                  <a:pt x="620182" y="1054461"/>
                </a:lnTo>
                <a:lnTo>
                  <a:pt x="688883" y="1066318"/>
                </a:lnTo>
                <a:lnTo>
                  <a:pt x="759705" y="1074959"/>
                </a:lnTo>
                <a:lnTo>
                  <a:pt x="832415" y="1080246"/>
                </a:lnTo>
                <a:lnTo>
                  <a:pt x="906780" y="1082039"/>
                </a:lnTo>
                <a:lnTo>
                  <a:pt x="981144" y="1080246"/>
                </a:lnTo>
                <a:lnTo>
                  <a:pt x="1053854" y="1074959"/>
                </a:lnTo>
                <a:lnTo>
                  <a:pt x="1124676" y="1066318"/>
                </a:lnTo>
                <a:lnTo>
                  <a:pt x="1193377" y="1054461"/>
                </a:lnTo>
                <a:lnTo>
                  <a:pt x="1259722" y="1039528"/>
                </a:lnTo>
                <a:lnTo>
                  <a:pt x="1323480" y="1021658"/>
                </a:lnTo>
                <a:lnTo>
                  <a:pt x="1384415" y="1000990"/>
                </a:lnTo>
                <a:lnTo>
                  <a:pt x="1442295" y="977664"/>
                </a:lnTo>
                <a:lnTo>
                  <a:pt x="1496886" y="951818"/>
                </a:lnTo>
                <a:lnTo>
                  <a:pt x="1547955" y="923591"/>
                </a:lnTo>
                <a:lnTo>
                  <a:pt x="1595268" y="893123"/>
                </a:lnTo>
                <a:lnTo>
                  <a:pt x="1638592" y="860554"/>
                </a:lnTo>
                <a:lnTo>
                  <a:pt x="1677694" y="826021"/>
                </a:lnTo>
                <a:lnTo>
                  <a:pt x="1712339" y="789664"/>
                </a:lnTo>
                <a:lnTo>
                  <a:pt x="1742295" y="751623"/>
                </a:lnTo>
                <a:lnTo>
                  <a:pt x="1767327" y="712037"/>
                </a:lnTo>
                <a:lnTo>
                  <a:pt x="1787204" y="671044"/>
                </a:lnTo>
                <a:lnTo>
                  <a:pt x="1801690" y="628784"/>
                </a:lnTo>
                <a:lnTo>
                  <a:pt x="1810553" y="585396"/>
                </a:lnTo>
                <a:lnTo>
                  <a:pt x="1813560" y="541019"/>
                </a:lnTo>
                <a:lnTo>
                  <a:pt x="1810553" y="496643"/>
                </a:lnTo>
                <a:lnTo>
                  <a:pt x="1801690" y="453255"/>
                </a:lnTo>
                <a:lnTo>
                  <a:pt x="1787204" y="410995"/>
                </a:lnTo>
                <a:lnTo>
                  <a:pt x="1767327" y="370002"/>
                </a:lnTo>
                <a:lnTo>
                  <a:pt x="1742295" y="330416"/>
                </a:lnTo>
                <a:lnTo>
                  <a:pt x="1712339" y="292375"/>
                </a:lnTo>
                <a:lnTo>
                  <a:pt x="1677694" y="256018"/>
                </a:lnTo>
                <a:lnTo>
                  <a:pt x="1638592" y="221485"/>
                </a:lnTo>
                <a:lnTo>
                  <a:pt x="1595268" y="188916"/>
                </a:lnTo>
                <a:lnTo>
                  <a:pt x="1547955" y="158448"/>
                </a:lnTo>
                <a:lnTo>
                  <a:pt x="1496886" y="130221"/>
                </a:lnTo>
                <a:lnTo>
                  <a:pt x="1442295" y="104375"/>
                </a:lnTo>
                <a:lnTo>
                  <a:pt x="1384415" y="81049"/>
                </a:lnTo>
                <a:lnTo>
                  <a:pt x="1323480" y="60381"/>
                </a:lnTo>
                <a:lnTo>
                  <a:pt x="1259722" y="42511"/>
                </a:lnTo>
                <a:lnTo>
                  <a:pt x="1193377" y="27578"/>
                </a:lnTo>
                <a:lnTo>
                  <a:pt x="1124676" y="15721"/>
                </a:lnTo>
                <a:lnTo>
                  <a:pt x="1053854" y="7080"/>
                </a:lnTo>
                <a:lnTo>
                  <a:pt x="981144" y="1793"/>
                </a:lnTo>
                <a:lnTo>
                  <a:pt x="906780" y="0"/>
                </a:lnTo>
                <a:close/>
              </a:path>
            </a:pathLst>
          </a:custGeom>
          <a:solidFill>
            <a:srgbClr val="C2DFDF"/>
          </a:solidFill>
        </p:spPr>
        <p:txBody>
          <a:bodyPr wrap="square" lIns="0" tIns="0" rIns="0" bIns="0" rtlCol="0">
            <a:noAutofit/>
          </a:bodyPr>
          <a:lstStyle/>
          <a:p>
            <a:endParaRPr/>
          </a:p>
        </p:txBody>
      </p:sp>
      <p:sp>
        <p:nvSpPr>
          <p:cNvPr id="28" name="object 32">
            <a:extLst>
              <a:ext uri="{FF2B5EF4-FFF2-40B4-BE49-F238E27FC236}">
                <a16:creationId xmlns:a16="http://schemas.microsoft.com/office/drawing/2014/main" id="{B01ED8E0-79EF-4CC1-92E7-7A818910A859}"/>
              </a:ext>
            </a:extLst>
          </p:cNvPr>
          <p:cNvSpPr/>
          <p:nvPr/>
        </p:nvSpPr>
        <p:spPr>
          <a:xfrm>
            <a:off x="9660635" y="2577083"/>
            <a:ext cx="1813560" cy="1082039"/>
          </a:xfrm>
          <a:custGeom>
            <a:avLst/>
            <a:gdLst/>
            <a:ahLst/>
            <a:cxnLst/>
            <a:rect l="l" t="t" r="r" b="b"/>
            <a:pathLst>
              <a:path w="1813560" h="1082039">
                <a:moveTo>
                  <a:pt x="0" y="541019"/>
                </a:moveTo>
                <a:lnTo>
                  <a:pt x="3006" y="496643"/>
                </a:lnTo>
                <a:lnTo>
                  <a:pt x="11869" y="453255"/>
                </a:lnTo>
                <a:lnTo>
                  <a:pt x="26355" y="410995"/>
                </a:lnTo>
                <a:lnTo>
                  <a:pt x="46232" y="370002"/>
                </a:lnTo>
                <a:lnTo>
                  <a:pt x="71264" y="330416"/>
                </a:lnTo>
                <a:lnTo>
                  <a:pt x="101220" y="292375"/>
                </a:lnTo>
                <a:lnTo>
                  <a:pt x="135865" y="256018"/>
                </a:lnTo>
                <a:lnTo>
                  <a:pt x="174967" y="221485"/>
                </a:lnTo>
                <a:lnTo>
                  <a:pt x="218291" y="188916"/>
                </a:lnTo>
                <a:lnTo>
                  <a:pt x="265604" y="158448"/>
                </a:lnTo>
                <a:lnTo>
                  <a:pt x="316673" y="130221"/>
                </a:lnTo>
                <a:lnTo>
                  <a:pt x="371264" y="104375"/>
                </a:lnTo>
                <a:lnTo>
                  <a:pt x="429144" y="81049"/>
                </a:lnTo>
                <a:lnTo>
                  <a:pt x="490079" y="60381"/>
                </a:lnTo>
                <a:lnTo>
                  <a:pt x="553837" y="42511"/>
                </a:lnTo>
                <a:lnTo>
                  <a:pt x="620182" y="27578"/>
                </a:lnTo>
                <a:lnTo>
                  <a:pt x="688883" y="15721"/>
                </a:lnTo>
                <a:lnTo>
                  <a:pt x="759705" y="7080"/>
                </a:lnTo>
                <a:lnTo>
                  <a:pt x="832415" y="1793"/>
                </a:lnTo>
                <a:lnTo>
                  <a:pt x="906780" y="0"/>
                </a:lnTo>
                <a:lnTo>
                  <a:pt x="981144" y="1793"/>
                </a:lnTo>
                <a:lnTo>
                  <a:pt x="1053854" y="7080"/>
                </a:lnTo>
                <a:lnTo>
                  <a:pt x="1124676" y="15721"/>
                </a:lnTo>
                <a:lnTo>
                  <a:pt x="1193377" y="27578"/>
                </a:lnTo>
                <a:lnTo>
                  <a:pt x="1259722" y="42511"/>
                </a:lnTo>
                <a:lnTo>
                  <a:pt x="1323480" y="60381"/>
                </a:lnTo>
                <a:lnTo>
                  <a:pt x="1384415" y="81049"/>
                </a:lnTo>
                <a:lnTo>
                  <a:pt x="1442295" y="104375"/>
                </a:lnTo>
                <a:lnTo>
                  <a:pt x="1496886" y="130221"/>
                </a:lnTo>
                <a:lnTo>
                  <a:pt x="1547955" y="158448"/>
                </a:lnTo>
                <a:lnTo>
                  <a:pt x="1595268" y="188916"/>
                </a:lnTo>
                <a:lnTo>
                  <a:pt x="1638592" y="221485"/>
                </a:lnTo>
                <a:lnTo>
                  <a:pt x="1677694" y="256018"/>
                </a:lnTo>
                <a:lnTo>
                  <a:pt x="1712339" y="292375"/>
                </a:lnTo>
                <a:lnTo>
                  <a:pt x="1742295" y="330416"/>
                </a:lnTo>
                <a:lnTo>
                  <a:pt x="1767327" y="370002"/>
                </a:lnTo>
                <a:lnTo>
                  <a:pt x="1787204" y="410995"/>
                </a:lnTo>
                <a:lnTo>
                  <a:pt x="1801690" y="453255"/>
                </a:lnTo>
                <a:lnTo>
                  <a:pt x="1810553" y="496643"/>
                </a:lnTo>
                <a:lnTo>
                  <a:pt x="1813560" y="541019"/>
                </a:lnTo>
                <a:lnTo>
                  <a:pt x="1810553" y="585396"/>
                </a:lnTo>
                <a:lnTo>
                  <a:pt x="1801690" y="628784"/>
                </a:lnTo>
                <a:lnTo>
                  <a:pt x="1787204" y="671044"/>
                </a:lnTo>
                <a:lnTo>
                  <a:pt x="1767327" y="712037"/>
                </a:lnTo>
                <a:lnTo>
                  <a:pt x="1742295" y="751623"/>
                </a:lnTo>
                <a:lnTo>
                  <a:pt x="1712339" y="789664"/>
                </a:lnTo>
                <a:lnTo>
                  <a:pt x="1677694" y="826021"/>
                </a:lnTo>
                <a:lnTo>
                  <a:pt x="1638592" y="860554"/>
                </a:lnTo>
                <a:lnTo>
                  <a:pt x="1595268" y="893123"/>
                </a:lnTo>
                <a:lnTo>
                  <a:pt x="1547955" y="923591"/>
                </a:lnTo>
                <a:lnTo>
                  <a:pt x="1496886" y="951818"/>
                </a:lnTo>
                <a:lnTo>
                  <a:pt x="1442295" y="977664"/>
                </a:lnTo>
                <a:lnTo>
                  <a:pt x="1384415" y="1000990"/>
                </a:lnTo>
                <a:lnTo>
                  <a:pt x="1323480" y="1021658"/>
                </a:lnTo>
                <a:lnTo>
                  <a:pt x="1259722" y="1039528"/>
                </a:lnTo>
                <a:lnTo>
                  <a:pt x="1193377" y="1054461"/>
                </a:lnTo>
                <a:lnTo>
                  <a:pt x="1124676" y="1066318"/>
                </a:lnTo>
                <a:lnTo>
                  <a:pt x="1053854" y="1074959"/>
                </a:lnTo>
                <a:lnTo>
                  <a:pt x="981144" y="1080246"/>
                </a:lnTo>
                <a:lnTo>
                  <a:pt x="906780" y="1082039"/>
                </a:lnTo>
                <a:lnTo>
                  <a:pt x="832415" y="1080246"/>
                </a:lnTo>
                <a:lnTo>
                  <a:pt x="759705" y="1074959"/>
                </a:lnTo>
                <a:lnTo>
                  <a:pt x="688883" y="1066318"/>
                </a:lnTo>
                <a:lnTo>
                  <a:pt x="620182" y="1054461"/>
                </a:lnTo>
                <a:lnTo>
                  <a:pt x="553837" y="1039528"/>
                </a:lnTo>
                <a:lnTo>
                  <a:pt x="490079" y="1021658"/>
                </a:lnTo>
                <a:lnTo>
                  <a:pt x="429144" y="1000990"/>
                </a:lnTo>
                <a:lnTo>
                  <a:pt x="371264" y="977664"/>
                </a:lnTo>
                <a:lnTo>
                  <a:pt x="316673" y="951818"/>
                </a:lnTo>
                <a:lnTo>
                  <a:pt x="265604" y="923591"/>
                </a:lnTo>
                <a:lnTo>
                  <a:pt x="218291" y="893123"/>
                </a:lnTo>
                <a:lnTo>
                  <a:pt x="174967" y="860554"/>
                </a:lnTo>
                <a:lnTo>
                  <a:pt x="135865" y="826021"/>
                </a:lnTo>
                <a:lnTo>
                  <a:pt x="101220" y="789664"/>
                </a:lnTo>
                <a:lnTo>
                  <a:pt x="71264" y="751623"/>
                </a:lnTo>
                <a:lnTo>
                  <a:pt x="46232" y="712037"/>
                </a:lnTo>
                <a:lnTo>
                  <a:pt x="26355" y="671044"/>
                </a:lnTo>
                <a:lnTo>
                  <a:pt x="11869" y="628784"/>
                </a:lnTo>
                <a:lnTo>
                  <a:pt x="3006" y="585396"/>
                </a:lnTo>
                <a:lnTo>
                  <a:pt x="0" y="541019"/>
                </a:lnTo>
                <a:close/>
              </a:path>
            </a:pathLst>
          </a:custGeom>
          <a:ln w="9144">
            <a:solidFill>
              <a:srgbClr val="000000"/>
            </a:solidFill>
          </a:ln>
        </p:spPr>
        <p:txBody>
          <a:bodyPr wrap="square" lIns="0" tIns="0" rIns="0" bIns="0" rtlCol="0">
            <a:noAutofit/>
          </a:bodyPr>
          <a:lstStyle/>
          <a:p>
            <a:endParaRPr/>
          </a:p>
        </p:txBody>
      </p:sp>
      <p:sp>
        <p:nvSpPr>
          <p:cNvPr id="29" name="object 33">
            <a:extLst>
              <a:ext uri="{FF2B5EF4-FFF2-40B4-BE49-F238E27FC236}">
                <a16:creationId xmlns:a16="http://schemas.microsoft.com/office/drawing/2014/main" id="{39F865B3-9D9F-4014-8685-100E74F6229D}"/>
              </a:ext>
            </a:extLst>
          </p:cNvPr>
          <p:cNvSpPr txBox="1"/>
          <p:nvPr/>
        </p:nvSpPr>
        <p:spPr>
          <a:xfrm>
            <a:off x="10210545" y="2855340"/>
            <a:ext cx="711200" cy="561340"/>
          </a:xfrm>
          <a:prstGeom prst="rect">
            <a:avLst/>
          </a:prstGeom>
        </p:spPr>
        <p:txBody>
          <a:bodyPr vert="horz" wrap="square" lIns="0" tIns="0" rIns="0" bIns="0" rtlCol="0">
            <a:noAutofit/>
          </a:bodyPr>
          <a:lstStyle/>
          <a:p>
            <a:pPr marL="128270" marR="12700" indent="-116205">
              <a:lnSpc>
                <a:spcPct val="100000"/>
              </a:lnSpc>
            </a:pPr>
            <a:r>
              <a:rPr sz="1800" dirty="0">
                <a:latin typeface="Microsoft YaHei UI"/>
                <a:cs typeface="Microsoft YaHei UI"/>
              </a:rPr>
              <a:t>内在相 似性</a:t>
            </a:r>
            <a:endParaRPr sz="1800">
              <a:latin typeface="Microsoft YaHei UI"/>
              <a:cs typeface="Microsoft YaHei UI"/>
            </a:endParaRPr>
          </a:p>
        </p:txBody>
      </p:sp>
      <p:sp>
        <p:nvSpPr>
          <p:cNvPr id="30" name="object 35">
            <a:extLst>
              <a:ext uri="{FF2B5EF4-FFF2-40B4-BE49-F238E27FC236}">
                <a16:creationId xmlns:a16="http://schemas.microsoft.com/office/drawing/2014/main" id="{CC6DAF82-8015-4C38-B8A2-C2EBDBB349C3}"/>
              </a:ext>
            </a:extLst>
          </p:cNvPr>
          <p:cNvSpPr/>
          <p:nvPr/>
        </p:nvSpPr>
        <p:spPr>
          <a:xfrm>
            <a:off x="5664580" y="5009134"/>
            <a:ext cx="4392549" cy="139319"/>
          </a:xfrm>
          <a:custGeom>
            <a:avLst/>
            <a:gdLst/>
            <a:ahLst/>
            <a:cxnLst/>
            <a:rect l="l" t="t" r="r" b="b"/>
            <a:pathLst>
              <a:path w="4392549" h="139319">
                <a:moveTo>
                  <a:pt x="4317238" y="63246"/>
                </a:moveTo>
                <a:lnTo>
                  <a:pt x="4316549" y="94969"/>
                </a:lnTo>
                <a:lnTo>
                  <a:pt x="4329303" y="95250"/>
                </a:lnTo>
                <a:lnTo>
                  <a:pt x="4328922" y="107950"/>
                </a:lnTo>
                <a:lnTo>
                  <a:pt x="4316267" y="107950"/>
                </a:lnTo>
                <a:lnTo>
                  <a:pt x="4315587" y="139319"/>
                </a:lnTo>
                <a:lnTo>
                  <a:pt x="4382054" y="107950"/>
                </a:lnTo>
                <a:lnTo>
                  <a:pt x="4328922" y="107950"/>
                </a:lnTo>
                <a:lnTo>
                  <a:pt x="4316273" y="107671"/>
                </a:lnTo>
                <a:lnTo>
                  <a:pt x="4382643" y="107671"/>
                </a:lnTo>
                <a:lnTo>
                  <a:pt x="4392549" y="102997"/>
                </a:lnTo>
                <a:lnTo>
                  <a:pt x="4317238" y="63246"/>
                </a:lnTo>
                <a:close/>
              </a:path>
              <a:path w="4392549" h="139319">
                <a:moveTo>
                  <a:pt x="4316549" y="94969"/>
                </a:moveTo>
                <a:lnTo>
                  <a:pt x="4316273" y="107671"/>
                </a:lnTo>
                <a:lnTo>
                  <a:pt x="4328922" y="107950"/>
                </a:lnTo>
                <a:lnTo>
                  <a:pt x="4329303" y="95250"/>
                </a:lnTo>
                <a:lnTo>
                  <a:pt x="4316549" y="94969"/>
                </a:lnTo>
                <a:close/>
              </a:path>
              <a:path w="4392549" h="139319">
                <a:moveTo>
                  <a:pt x="254" y="0"/>
                </a:moveTo>
                <a:lnTo>
                  <a:pt x="0" y="12700"/>
                </a:lnTo>
                <a:lnTo>
                  <a:pt x="4316273" y="107671"/>
                </a:lnTo>
                <a:lnTo>
                  <a:pt x="4316549" y="94969"/>
                </a:lnTo>
                <a:lnTo>
                  <a:pt x="254" y="0"/>
                </a:lnTo>
                <a:close/>
              </a:path>
            </a:pathLst>
          </a:custGeom>
          <a:solidFill>
            <a:srgbClr val="000000"/>
          </a:solidFill>
        </p:spPr>
        <p:txBody>
          <a:bodyPr wrap="square" lIns="0" tIns="0" rIns="0" bIns="0" rtlCol="0">
            <a:noAutofit/>
          </a:bodyPr>
          <a:lstStyle/>
          <a:p>
            <a:endParaRPr/>
          </a:p>
        </p:txBody>
      </p:sp>
      <p:sp>
        <p:nvSpPr>
          <p:cNvPr id="31" name="object 36">
            <a:extLst>
              <a:ext uri="{FF2B5EF4-FFF2-40B4-BE49-F238E27FC236}">
                <a16:creationId xmlns:a16="http://schemas.microsoft.com/office/drawing/2014/main" id="{2A14FC58-DA06-4FBD-8E52-1F447277DC4F}"/>
              </a:ext>
            </a:extLst>
          </p:cNvPr>
          <p:cNvSpPr/>
          <p:nvPr/>
        </p:nvSpPr>
        <p:spPr>
          <a:xfrm>
            <a:off x="5664200" y="5077840"/>
            <a:ext cx="4392930" cy="373887"/>
          </a:xfrm>
          <a:custGeom>
            <a:avLst/>
            <a:gdLst/>
            <a:ahLst/>
            <a:cxnLst/>
            <a:rect l="l" t="t" r="r" b="b"/>
            <a:pathLst>
              <a:path w="4392930" h="373888">
                <a:moveTo>
                  <a:pt x="4316491" y="31575"/>
                </a:moveTo>
                <a:lnTo>
                  <a:pt x="0" y="361187"/>
                </a:lnTo>
                <a:lnTo>
                  <a:pt x="1015" y="373887"/>
                </a:lnTo>
                <a:lnTo>
                  <a:pt x="4317469" y="44278"/>
                </a:lnTo>
                <a:lnTo>
                  <a:pt x="4316491" y="31575"/>
                </a:lnTo>
                <a:close/>
              </a:path>
              <a:path w="4392930" h="373888">
                <a:moveTo>
                  <a:pt x="4389189" y="30606"/>
                </a:moveTo>
                <a:lnTo>
                  <a:pt x="4329176" y="30606"/>
                </a:lnTo>
                <a:lnTo>
                  <a:pt x="4330192" y="43306"/>
                </a:lnTo>
                <a:lnTo>
                  <a:pt x="4317469" y="44278"/>
                </a:lnTo>
                <a:lnTo>
                  <a:pt x="4319905" y="75945"/>
                </a:lnTo>
                <a:lnTo>
                  <a:pt x="4392930" y="32130"/>
                </a:lnTo>
                <a:lnTo>
                  <a:pt x="4389189" y="30606"/>
                </a:lnTo>
                <a:close/>
              </a:path>
              <a:path w="4392930" h="373888">
                <a:moveTo>
                  <a:pt x="4329176" y="30606"/>
                </a:moveTo>
                <a:lnTo>
                  <a:pt x="4316491" y="31575"/>
                </a:lnTo>
                <a:lnTo>
                  <a:pt x="4317469" y="44278"/>
                </a:lnTo>
                <a:lnTo>
                  <a:pt x="4330192" y="43306"/>
                </a:lnTo>
                <a:lnTo>
                  <a:pt x="4329176" y="30606"/>
                </a:lnTo>
                <a:close/>
              </a:path>
              <a:path w="4392930" h="373888">
                <a:moveTo>
                  <a:pt x="4314063" y="0"/>
                </a:moveTo>
                <a:lnTo>
                  <a:pt x="4316491" y="31575"/>
                </a:lnTo>
                <a:lnTo>
                  <a:pt x="4329176" y="30606"/>
                </a:lnTo>
                <a:lnTo>
                  <a:pt x="4389189" y="30606"/>
                </a:lnTo>
                <a:lnTo>
                  <a:pt x="4314063" y="0"/>
                </a:lnTo>
                <a:close/>
              </a:path>
            </a:pathLst>
          </a:custGeom>
          <a:solidFill>
            <a:srgbClr val="000000"/>
          </a:solidFill>
        </p:spPr>
        <p:txBody>
          <a:bodyPr wrap="square" lIns="0" tIns="0" rIns="0" bIns="0" rtlCol="0">
            <a:noAutofit/>
          </a:bodyPr>
          <a:lstStyle/>
          <a:p>
            <a:endParaRPr/>
          </a:p>
        </p:txBody>
      </p:sp>
      <p:sp>
        <p:nvSpPr>
          <p:cNvPr id="32" name="object 37">
            <a:extLst>
              <a:ext uri="{FF2B5EF4-FFF2-40B4-BE49-F238E27FC236}">
                <a16:creationId xmlns:a16="http://schemas.microsoft.com/office/drawing/2014/main" id="{1421B999-88AA-462F-9F3C-C67B8AEEAF2F}"/>
              </a:ext>
            </a:extLst>
          </p:cNvPr>
          <p:cNvSpPr/>
          <p:nvPr/>
        </p:nvSpPr>
        <p:spPr>
          <a:xfrm>
            <a:off x="5664072" y="5414771"/>
            <a:ext cx="4393057" cy="468845"/>
          </a:xfrm>
          <a:custGeom>
            <a:avLst/>
            <a:gdLst/>
            <a:ahLst/>
            <a:cxnLst/>
            <a:rect l="l" t="t" r="r" b="b"/>
            <a:pathLst>
              <a:path w="4393057" h="468845">
                <a:moveTo>
                  <a:pt x="4316677" y="31594"/>
                </a:moveTo>
                <a:lnTo>
                  <a:pt x="0" y="456209"/>
                </a:lnTo>
                <a:lnTo>
                  <a:pt x="1269" y="468845"/>
                </a:lnTo>
                <a:lnTo>
                  <a:pt x="4317932" y="44296"/>
                </a:lnTo>
                <a:lnTo>
                  <a:pt x="4316677" y="31594"/>
                </a:lnTo>
                <a:close/>
              </a:path>
              <a:path w="4393057" h="468845">
                <a:moveTo>
                  <a:pt x="4392725" y="30352"/>
                </a:moveTo>
                <a:lnTo>
                  <a:pt x="4329303" y="30352"/>
                </a:lnTo>
                <a:lnTo>
                  <a:pt x="4330573" y="43052"/>
                </a:lnTo>
                <a:lnTo>
                  <a:pt x="4317932" y="44296"/>
                </a:lnTo>
                <a:lnTo>
                  <a:pt x="4321048" y="75818"/>
                </a:lnTo>
                <a:lnTo>
                  <a:pt x="4393057" y="30479"/>
                </a:lnTo>
                <a:lnTo>
                  <a:pt x="4392725" y="30352"/>
                </a:lnTo>
                <a:close/>
              </a:path>
              <a:path w="4393057" h="468845">
                <a:moveTo>
                  <a:pt x="4329303" y="30352"/>
                </a:moveTo>
                <a:lnTo>
                  <a:pt x="4316677" y="31594"/>
                </a:lnTo>
                <a:lnTo>
                  <a:pt x="4317932" y="44296"/>
                </a:lnTo>
                <a:lnTo>
                  <a:pt x="4330573" y="43052"/>
                </a:lnTo>
                <a:lnTo>
                  <a:pt x="4329303" y="30352"/>
                </a:lnTo>
                <a:close/>
              </a:path>
              <a:path w="4393057" h="468845">
                <a:moveTo>
                  <a:pt x="4313555" y="0"/>
                </a:moveTo>
                <a:lnTo>
                  <a:pt x="4316677" y="31594"/>
                </a:lnTo>
                <a:lnTo>
                  <a:pt x="4329303" y="30352"/>
                </a:lnTo>
                <a:lnTo>
                  <a:pt x="4392725" y="30352"/>
                </a:lnTo>
                <a:lnTo>
                  <a:pt x="4313555" y="0"/>
                </a:lnTo>
                <a:close/>
              </a:path>
            </a:pathLst>
          </a:custGeom>
          <a:solidFill>
            <a:srgbClr val="000000"/>
          </a:solidFill>
        </p:spPr>
        <p:txBody>
          <a:bodyPr wrap="square" lIns="0" tIns="0" rIns="0" bIns="0" rtlCol="0">
            <a:noAutofit/>
          </a:bodyPr>
          <a:lstStyle/>
          <a:p>
            <a:endParaRPr/>
          </a:p>
        </p:txBody>
      </p:sp>
      <p:graphicFrame>
        <p:nvGraphicFramePr>
          <p:cNvPr id="33" name="object 29">
            <a:extLst>
              <a:ext uri="{FF2B5EF4-FFF2-40B4-BE49-F238E27FC236}">
                <a16:creationId xmlns:a16="http://schemas.microsoft.com/office/drawing/2014/main" id="{F4F6F4A6-5C1B-44CD-92FA-249D4ECBEAB9}"/>
              </a:ext>
            </a:extLst>
          </p:cNvPr>
          <p:cNvGraphicFramePr>
            <a:graphicFrameLocks noGrp="1"/>
          </p:cNvGraphicFramePr>
          <p:nvPr/>
        </p:nvGraphicFramePr>
        <p:xfrm>
          <a:off x="1149159" y="4566856"/>
          <a:ext cx="4496053" cy="1478265"/>
        </p:xfrm>
        <a:graphic>
          <a:graphicData uri="http://schemas.openxmlformats.org/drawingml/2006/table">
            <a:tbl>
              <a:tblPr firstRow="1" bandRow="1">
                <a:tableStyleId>{2D5ABB26-0587-4C30-8999-92F81FD0307C}</a:tableStyleId>
              </a:tblPr>
              <a:tblGrid>
                <a:gridCol w="1498727">
                  <a:extLst>
                    <a:ext uri="{9D8B030D-6E8A-4147-A177-3AD203B41FA5}">
                      <a16:colId xmlns:a16="http://schemas.microsoft.com/office/drawing/2014/main" val="20000"/>
                    </a:ext>
                  </a:extLst>
                </a:gridCol>
                <a:gridCol w="1498599">
                  <a:extLst>
                    <a:ext uri="{9D8B030D-6E8A-4147-A177-3AD203B41FA5}">
                      <a16:colId xmlns:a16="http://schemas.microsoft.com/office/drawing/2014/main" val="20001"/>
                    </a:ext>
                  </a:extLst>
                </a:gridCol>
                <a:gridCol w="1498727">
                  <a:extLst>
                    <a:ext uri="{9D8B030D-6E8A-4147-A177-3AD203B41FA5}">
                      <a16:colId xmlns:a16="http://schemas.microsoft.com/office/drawing/2014/main" val="20002"/>
                    </a:ext>
                  </a:extLst>
                </a:gridCol>
              </a:tblGrid>
              <a:tr h="370839">
                <a:tc>
                  <a:txBody>
                    <a:bodyPr/>
                    <a:lstStyle/>
                    <a:p>
                      <a:pPr marL="391795">
                        <a:lnSpc>
                          <a:spcPct val="100000"/>
                        </a:lnSpc>
                      </a:pPr>
                      <a:r>
                        <a:rPr sz="1800" b="1" dirty="0">
                          <a:latin typeface="Microsoft YaHei UI"/>
                          <a:cs typeface="Microsoft YaHei UI"/>
                        </a:rPr>
                        <a:t>月消费</a:t>
                      </a:r>
                      <a:endParaRPr sz="180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D9D9D9"/>
                    </a:solidFill>
                  </a:tcPr>
                </a:tc>
                <a:tc>
                  <a:txBody>
                    <a:bodyPr/>
                    <a:lstStyle/>
                    <a:p>
                      <a:pPr marR="1905" algn="ctr">
                        <a:lnSpc>
                          <a:spcPct val="100000"/>
                        </a:lnSpc>
                      </a:pPr>
                      <a:r>
                        <a:rPr sz="1800" b="1" dirty="0">
                          <a:latin typeface="Microsoft YaHei UI"/>
                          <a:cs typeface="Microsoft YaHei UI"/>
                        </a:rPr>
                        <a:t>商品</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D9D9D9"/>
                    </a:solidFill>
                  </a:tcPr>
                </a:tc>
                <a:tc>
                  <a:txBody>
                    <a:bodyPr/>
                    <a:lstStyle/>
                    <a:p>
                      <a:pPr marL="285115">
                        <a:lnSpc>
                          <a:spcPct val="100000"/>
                        </a:lnSpc>
                      </a:pPr>
                      <a:r>
                        <a:rPr sz="1800" b="1" dirty="0">
                          <a:latin typeface="Microsoft YaHei UI"/>
                          <a:cs typeface="Microsoft YaHei UI"/>
                        </a:rPr>
                        <a:t>消费时间</a:t>
                      </a:r>
                      <a:endParaRPr sz="180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D9D9D9"/>
                    </a:solidFill>
                  </a:tcPr>
                </a:tc>
                <a:extLst>
                  <a:ext uri="{0D108BD9-81ED-4DB2-BD59-A6C34878D82A}">
                    <a16:rowId xmlns:a16="http://schemas.microsoft.com/office/drawing/2014/main" val="10000"/>
                  </a:ext>
                </a:extLst>
              </a:tr>
              <a:tr h="370840">
                <a:tc>
                  <a:txBody>
                    <a:bodyPr/>
                    <a:lstStyle/>
                    <a:p>
                      <a:pPr marL="76835">
                        <a:lnSpc>
                          <a:spcPct val="100000"/>
                        </a:lnSpc>
                      </a:pPr>
                      <a:r>
                        <a:rPr sz="1800" dirty="0">
                          <a:latin typeface="Microsoft YaHei UI"/>
                          <a:cs typeface="Microsoft YaHei UI"/>
                        </a:rPr>
                        <a:t>1000</a:t>
                      </a:r>
                      <a:r>
                        <a:rPr sz="1800" spc="-15" dirty="0">
                          <a:latin typeface="Microsoft YaHei UI"/>
                          <a:cs typeface="Microsoft YaHei UI"/>
                        </a:rPr>
                        <a:t>-</a:t>
                      </a:r>
                      <a:r>
                        <a:rPr sz="1800" spc="0" dirty="0">
                          <a:latin typeface="Microsoft YaHei UI"/>
                          <a:cs typeface="Microsoft YaHei UI"/>
                        </a:rPr>
                        <a:t>2000</a:t>
                      </a:r>
                      <a:endParaRPr sz="180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a:lnSpc>
                          <a:spcPct val="100000"/>
                        </a:lnSpc>
                      </a:pPr>
                      <a:r>
                        <a:rPr sz="1800" dirty="0">
                          <a:latin typeface="Microsoft YaHei UI"/>
                          <a:cs typeface="Microsoft YaHei UI"/>
                        </a:rPr>
                        <a:t>羽毛球拍</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800" dirty="0">
                          <a:latin typeface="Microsoft YaHei UI"/>
                          <a:cs typeface="Microsoft YaHei UI"/>
                        </a:rPr>
                        <a:t>6:00</a:t>
                      </a:r>
                      <a:r>
                        <a:rPr sz="1800" spc="-15" dirty="0">
                          <a:latin typeface="Microsoft YaHei UI"/>
                          <a:cs typeface="Microsoft YaHei UI"/>
                        </a:rPr>
                        <a:t>-</a:t>
                      </a:r>
                      <a:r>
                        <a:rPr sz="1800" spc="0" dirty="0">
                          <a:latin typeface="Microsoft YaHei UI"/>
                          <a:cs typeface="Microsoft YaHei UI"/>
                        </a:rPr>
                        <a:t>12:00</a:t>
                      </a:r>
                      <a:endParaRPr sz="180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70827">
                <a:tc>
                  <a:txBody>
                    <a:bodyPr/>
                    <a:lstStyle/>
                    <a:p>
                      <a:pPr marL="76835">
                        <a:lnSpc>
                          <a:spcPct val="100000"/>
                        </a:lnSpc>
                      </a:pPr>
                      <a:r>
                        <a:rPr sz="1800" spc="-5" dirty="0">
                          <a:latin typeface="Microsoft YaHei UI"/>
                          <a:cs typeface="Microsoft YaHei UI"/>
                        </a:rPr>
                        <a:t>50</a:t>
                      </a:r>
                      <a:r>
                        <a:rPr sz="1800" spc="0" dirty="0">
                          <a:latin typeface="Microsoft YaHei UI"/>
                          <a:cs typeface="Microsoft YaHei UI"/>
                        </a:rPr>
                        <a:t>0</a:t>
                      </a:r>
                      <a:r>
                        <a:rPr sz="1800" spc="-15" dirty="0">
                          <a:latin typeface="Microsoft YaHei UI"/>
                          <a:cs typeface="Microsoft YaHei UI"/>
                        </a:rPr>
                        <a:t>-</a:t>
                      </a:r>
                      <a:r>
                        <a:rPr sz="1800" spc="-5" dirty="0">
                          <a:latin typeface="Microsoft YaHei UI"/>
                          <a:cs typeface="Microsoft YaHei UI"/>
                        </a:rPr>
                        <a:t>1000</a:t>
                      </a:r>
                      <a:endParaRPr sz="180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a:lnSpc>
                          <a:spcPct val="100000"/>
                        </a:lnSpc>
                      </a:pPr>
                      <a:r>
                        <a:rPr sz="1800" dirty="0">
                          <a:latin typeface="Microsoft YaHei UI"/>
                          <a:cs typeface="Microsoft YaHei UI"/>
                        </a:rPr>
                        <a:t>篮球</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800" dirty="0">
                          <a:latin typeface="Microsoft YaHei UI"/>
                          <a:cs typeface="Microsoft YaHei UI"/>
                        </a:rPr>
                        <a:t>18:0</a:t>
                      </a:r>
                      <a:r>
                        <a:rPr sz="1800" spc="-10" dirty="0">
                          <a:latin typeface="Microsoft YaHei UI"/>
                          <a:cs typeface="Microsoft YaHei UI"/>
                        </a:rPr>
                        <a:t>0</a:t>
                      </a:r>
                      <a:r>
                        <a:rPr sz="1800" spc="-15" dirty="0">
                          <a:latin typeface="Microsoft YaHei UI"/>
                          <a:cs typeface="Microsoft YaHei UI"/>
                        </a:rPr>
                        <a:t>-</a:t>
                      </a:r>
                      <a:r>
                        <a:rPr sz="1800" spc="0" dirty="0">
                          <a:latin typeface="Microsoft YaHei UI"/>
                          <a:cs typeface="Microsoft YaHei UI"/>
                        </a:rPr>
                        <a:t>24:00</a:t>
                      </a:r>
                      <a:endParaRPr sz="180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65759">
                <a:tc>
                  <a:txBody>
                    <a:bodyPr/>
                    <a:lstStyle/>
                    <a:p>
                      <a:pPr marL="76835">
                        <a:lnSpc>
                          <a:spcPct val="100000"/>
                        </a:lnSpc>
                      </a:pPr>
                      <a:r>
                        <a:rPr sz="1800" dirty="0">
                          <a:latin typeface="Microsoft YaHei UI"/>
                          <a:cs typeface="Microsoft YaHei UI"/>
                        </a:rPr>
                        <a:t>1000</a:t>
                      </a:r>
                      <a:r>
                        <a:rPr sz="1800" spc="-15" dirty="0">
                          <a:latin typeface="Microsoft YaHei UI"/>
                          <a:cs typeface="Microsoft YaHei UI"/>
                        </a:rPr>
                        <a:t>-</a:t>
                      </a:r>
                      <a:r>
                        <a:rPr sz="1800" spc="0" dirty="0">
                          <a:latin typeface="Microsoft YaHei UI"/>
                          <a:cs typeface="Microsoft YaHei UI"/>
                        </a:rPr>
                        <a:t>2000</a:t>
                      </a:r>
                      <a:endParaRPr sz="180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5090">
                        <a:lnSpc>
                          <a:spcPct val="100000"/>
                        </a:lnSpc>
                      </a:pPr>
                      <a:r>
                        <a:rPr sz="1800" dirty="0">
                          <a:latin typeface="Microsoft YaHei UI"/>
                          <a:cs typeface="Microsoft YaHei UI"/>
                        </a:rPr>
                        <a:t>游戏机</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6360">
                        <a:lnSpc>
                          <a:spcPct val="100000"/>
                        </a:lnSpc>
                      </a:pPr>
                      <a:r>
                        <a:rPr sz="1800" dirty="0">
                          <a:latin typeface="Microsoft YaHei UI"/>
                          <a:cs typeface="Microsoft YaHei UI"/>
                        </a:rPr>
                        <a:t>00:00</a:t>
                      </a:r>
                      <a:r>
                        <a:rPr sz="1800" spc="-15" dirty="0">
                          <a:latin typeface="Microsoft YaHei UI"/>
                          <a:cs typeface="Microsoft YaHei UI"/>
                        </a:rPr>
                        <a:t>-</a:t>
                      </a:r>
                      <a:r>
                        <a:rPr sz="1800" spc="0" dirty="0">
                          <a:latin typeface="Microsoft YaHei UI"/>
                          <a:cs typeface="Microsoft YaHei UI"/>
                        </a:rPr>
                        <a:t>6:00</a:t>
                      </a:r>
                      <a:endParaRPr sz="180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34" name="object 34">
            <a:extLst>
              <a:ext uri="{FF2B5EF4-FFF2-40B4-BE49-F238E27FC236}">
                <a16:creationId xmlns:a16="http://schemas.microsoft.com/office/drawing/2014/main" id="{578923A9-18EF-4B20-BAF2-30298EED8E84}"/>
              </a:ext>
            </a:extLst>
          </p:cNvPr>
          <p:cNvGraphicFramePr>
            <a:graphicFrameLocks noGrp="1"/>
          </p:cNvGraphicFramePr>
          <p:nvPr/>
        </p:nvGraphicFramePr>
        <p:xfrm>
          <a:off x="10050144" y="4547108"/>
          <a:ext cx="1262633" cy="1112582"/>
        </p:xfrm>
        <a:graphic>
          <a:graphicData uri="http://schemas.openxmlformats.org/drawingml/2006/table">
            <a:tbl>
              <a:tblPr firstRow="1" bandRow="1">
                <a:tableStyleId>{2D5ABB26-0587-4C30-8999-92F81FD0307C}</a:tableStyleId>
              </a:tblPr>
              <a:tblGrid>
                <a:gridCol w="1262633">
                  <a:extLst>
                    <a:ext uri="{9D8B030D-6E8A-4147-A177-3AD203B41FA5}">
                      <a16:colId xmlns:a16="http://schemas.microsoft.com/office/drawing/2014/main" val="20000"/>
                    </a:ext>
                  </a:extLst>
                </a:gridCol>
              </a:tblGrid>
              <a:tr h="370840">
                <a:tc>
                  <a:txBody>
                    <a:bodyPr/>
                    <a:lstStyle/>
                    <a:p>
                      <a:pPr marL="398780">
                        <a:lnSpc>
                          <a:spcPct val="100000"/>
                        </a:lnSpc>
                      </a:pPr>
                      <a:r>
                        <a:rPr sz="1800" b="1" spc="-5" dirty="0">
                          <a:latin typeface="Microsoft YaHei UI"/>
                          <a:cs typeface="Microsoft YaHei UI"/>
                        </a:rPr>
                        <a:t>类别</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extLst>
                  <a:ext uri="{0D108BD9-81ED-4DB2-BD59-A6C34878D82A}">
                    <a16:rowId xmlns:a16="http://schemas.microsoft.com/office/drawing/2014/main" val="10000"/>
                  </a:ext>
                </a:extLst>
              </a:tr>
              <a:tr h="370839">
                <a:tc>
                  <a:txBody>
                    <a:bodyPr/>
                    <a:lstStyle/>
                    <a:p>
                      <a:pPr marL="87630">
                        <a:lnSpc>
                          <a:spcPct val="100000"/>
                        </a:lnSpc>
                      </a:pPr>
                      <a:r>
                        <a:rPr sz="1800" dirty="0">
                          <a:latin typeface="Microsoft YaHei UI"/>
                          <a:cs typeface="Microsoft YaHei UI"/>
                        </a:rPr>
                        <a:t>聚类1</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70903">
                <a:tc>
                  <a:txBody>
                    <a:bodyPr/>
                    <a:lstStyle/>
                    <a:p>
                      <a:pPr marL="87630">
                        <a:lnSpc>
                          <a:spcPct val="100000"/>
                        </a:lnSpc>
                      </a:pPr>
                      <a:r>
                        <a:rPr sz="1800" dirty="0">
                          <a:latin typeface="Microsoft YaHei UI"/>
                          <a:cs typeface="Microsoft YaHei UI"/>
                        </a:rPr>
                        <a:t>聚类2</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45241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F4ACF1-5AA3-42E1-A611-B1F7C511F374}"/>
              </a:ext>
            </a:extLst>
          </p:cNvPr>
          <p:cNvSpPr>
            <a:spLocks noGrp="1"/>
          </p:cNvSpPr>
          <p:nvPr>
            <p:ph type="body" sz="quarter" idx="10"/>
          </p:nvPr>
        </p:nvSpPr>
        <p:spPr/>
        <p:txBody>
          <a:bodyPr/>
          <a:lstStyle/>
          <a:p>
            <a:pPr algn="l"/>
            <a:r>
              <a:rPr lang="zh-CN" altLang="en-US" dirty="0">
                <a:latin typeface="微软雅黑" panose="020B0503020204020204" pitchFamily="34" charset="-122"/>
                <a:ea typeface="微软雅黑" panose="020B0503020204020204" pitchFamily="34" charset="-122"/>
              </a:rPr>
              <a:t>机器学习</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集成学习（</a:t>
            </a:r>
            <a:r>
              <a:rPr lang="en-US" dirty="0">
                <a:latin typeface="微软雅黑" panose="020B0503020204020204" pitchFamily="34" charset="-122"/>
                <a:ea typeface="微软雅黑" panose="020B0503020204020204" pitchFamily="34" charset="-122"/>
              </a:rPr>
              <a:t>Ensemble Learning） </a:t>
            </a:r>
          </a:p>
          <a:p>
            <a:pPr algn="l"/>
            <a:endParaRPr 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9C3DC93C-22DA-4985-A557-148234EFFECF}"/>
              </a:ext>
            </a:extLst>
          </p:cNvPr>
          <p:cNvSpPr>
            <a:spLocks noGrp="1"/>
          </p:cNvSpPr>
          <p:nvPr>
            <p:ph type="body" sz="quarter" idx="12"/>
          </p:nvPr>
        </p:nvSpPr>
        <p:spPr/>
        <p:txBody>
          <a:bodyPr/>
          <a:lstStyle/>
          <a:p>
            <a:endParaRPr lang="en-US"/>
          </a:p>
        </p:txBody>
      </p:sp>
      <p:pic>
        <p:nvPicPr>
          <p:cNvPr id="5" name="图片 4">
            <a:extLst>
              <a:ext uri="{FF2B5EF4-FFF2-40B4-BE49-F238E27FC236}">
                <a16:creationId xmlns:a16="http://schemas.microsoft.com/office/drawing/2014/main" id="{276DA8F6-4A81-4F48-831F-E66B7231A26F}"/>
              </a:ext>
            </a:extLst>
          </p:cNvPr>
          <p:cNvPicPr>
            <a:picLocks noChangeAspect="1"/>
          </p:cNvPicPr>
          <p:nvPr/>
        </p:nvPicPr>
        <p:blipFill>
          <a:blip r:embed="rId3"/>
          <a:stretch>
            <a:fillRect/>
          </a:stretch>
        </p:blipFill>
        <p:spPr>
          <a:xfrm>
            <a:off x="586854" y="856284"/>
            <a:ext cx="5104263" cy="6001716"/>
          </a:xfrm>
          <a:prstGeom prst="rect">
            <a:avLst/>
          </a:prstGeom>
        </p:spPr>
      </p:pic>
      <p:sp>
        <p:nvSpPr>
          <p:cNvPr id="6" name="矩形 5">
            <a:extLst>
              <a:ext uri="{FF2B5EF4-FFF2-40B4-BE49-F238E27FC236}">
                <a16:creationId xmlns:a16="http://schemas.microsoft.com/office/drawing/2014/main" id="{19608E94-9421-4146-8D79-63220D717A51}"/>
              </a:ext>
            </a:extLst>
          </p:cNvPr>
          <p:cNvSpPr/>
          <p:nvPr/>
        </p:nvSpPr>
        <p:spPr>
          <a:xfrm>
            <a:off x="6275388" y="1805735"/>
            <a:ext cx="5025480" cy="3246530"/>
          </a:xfrm>
          <a:prstGeom prst="rect">
            <a:avLst/>
          </a:prstGeom>
        </p:spPr>
        <p:txBody>
          <a:bodyPr wrap="square">
            <a:spAutoFit/>
          </a:bodyPr>
          <a:lstStyle/>
          <a:p>
            <a:pPr marL="342900" indent="-342900">
              <a:lnSpc>
                <a:spcPct val="120000"/>
              </a:lnSpc>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集成学习是机器学习中一个非常重要且热门的分支</a:t>
            </a: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“三个臭皮匠赛过诸葛亮”</a:t>
            </a: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数据集较大，可以分为不同的子集，分别进行训练，然后再合成分类器</a:t>
            </a: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spcBef>
                <a:spcPts val="600"/>
              </a:spcBef>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数据集过小，可从原样本集有放回的抽取多个子集，训练多个子分类器，进行集成。</a:t>
            </a:r>
            <a:endParaRPr 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78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A4BC7BAA-57BE-4E94-AD55-0F8D2FDCF994}"/>
              </a:ext>
            </a:extLst>
          </p:cNvPr>
          <p:cNvSpPr>
            <a:spLocks noGrp="1"/>
          </p:cNvSpPr>
          <p:nvPr>
            <p:ph type="body" sz="quarter" idx="10"/>
          </p:nvPr>
        </p:nvSpPr>
        <p:spPr>
          <a:xfrm>
            <a:off x="372525" y="226697"/>
            <a:ext cx="6969179" cy="573404"/>
          </a:xfrm>
        </p:spPr>
        <p:txBody>
          <a:bodyPr/>
          <a:lstStyle/>
          <a:p>
            <a:pPr algn="l"/>
            <a:r>
              <a:rPr lang="zh-CN" altLang="en-US" dirty="0">
                <a:latin typeface="微软雅黑" panose="020B0503020204020204" pitchFamily="34" charset="-122"/>
                <a:ea typeface="微软雅黑" panose="020B0503020204020204" pitchFamily="34" charset="-122"/>
              </a:rPr>
              <a:t>机器学习分类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强化学习</a:t>
            </a:r>
            <a:endParaRPr 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72C84673-BC49-43EC-A86E-19E4F617C20F}"/>
              </a:ext>
            </a:extLst>
          </p:cNvPr>
          <p:cNvSpPr>
            <a:spLocks noGrp="1"/>
          </p:cNvSpPr>
          <p:nvPr>
            <p:ph type="body" sz="quarter" idx="12"/>
          </p:nvPr>
        </p:nvSpPr>
        <p:spPr/>
        <p:txBody>
          <a:bodyPr/>
          <a:lstStyle/>
          <a:p>
            <a:endParaRPr lang="en-US"/>
          </a:p>
        </p:txBody>
      </p:sp>
      <p:sp>
        <p:nvSpPr>
          <p:cNvPr id="2" name="矩形 1">
            <a:extLst>
              <a:ext uri="{FF2B5EF4-FFF2-40B4-BE49-F238E27FC236}">
                <a16:creationId xmlns:a16="http://schemas.microsoft.com/office/drawing/2014/main" id="{770D7082-6A3C-4943-95DE-C5C0F22ECE15}"/>
              </a:ext>
            </a:extLst>
          </p:cNvPr>
          <p:cNvSpPr/>
          <p:nvPr/>
        </p:nvSpPr>
        <p:spPr>
          <a:xfrm>
            <a:off x="502023" y="1178921"/>
            <a:ext cx="11187953" cy="923330"/>
          </a:xfrm>
          <a:prstGeom prst="rect">
            <a:avLst/>
          </a:prstGeom>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强化学习会在没有任何标签的情况下，通过先尝试做出一些行为（</a:t>
            </a:r>
            <a:r>
              <a:rPr lang="en-US" altLang="zh-CN" dirty="0">
                <a:latin typeface="微软雅黑" panose="020B0503020204020204" pitchFamily="34" charset="-122"/>
                <a:ea typeface="微软雅黑" panose="020B0503020204020204" pitchFamily="34" charset="-122"/>
              </a:rPr>
              <a:t>Action</a:t>
            </a:r>
            <a:r>
              <a:rPr lang="zh-CN" altLang="en-US" dirty="0">
                <a:latin typeface="微软雅黑" panose="020B0503020204020204" pitchFamily="34" charset="-122"/>
                <a:ea typeface="微软雅黑" panose="020B0503020204020204" pitchFamily="34" charset="-122"/>
              </a:rPr>
              <a:t>）得到一个结果状态（</a:t>
            </a:r>
            <a:r>
              <a:rPr lang="en-US" altLang="zh-CN" dirty="0">
                <a:latin typeface="微软雅黑" panose="020B0503020204020204" pitchFamily="34" charset="-122"/>
                <a:ea typeface="微软雅黑" panose="020B0503020204020204" pitchFamily="34" charset="-122"/>
              </a:rPr>
              <a:t>State</a:t>
            </a:r>
            <a:r>
              <a:rPr lang="zh-CN" altLang="en-US" dirty="0">
                <a:latin typeface="微软雅黑" panose="020B0503020204020204" pitchFamily="34" charset="-122"/>
                <a:ea typeface="微软雅黑" panose="020B0503020204020204" pitchFamily="34" charset="-122"/>
              </a:rPr>
              <a:t>），通过这个</a:t>
            </a:r>
            <a:r>
              <a:rPr lang="en-US" altLang="zh-CN" dirty="0">
                <a:latin typeface="微软雅黑" panose="020B0503020204020204" pitchFamily="34" charset="-122"/>
                <a:ea typeface="微软雅黑" panose="020B0503020204020204" pitchFamily="34" charset="-122"/>
              </a:rPr>
              <a:t>State</a:t>
            </a:r>
            <a:r>
              <a:rPr lang="zh-CN" altLang="en-US" dirty="0">
                <a:latin typeface="微软雅黑" panose="020B0503020204020204" pitchFamily="34" charset="-122"/>
                <a:ea typeface="微软雅黑" panose="020B0503020204020204" pitchFamily="34" charset="-122"/>
              </a:rPr>
              <a:t>是对还是错的反馈（</a:t>
            </a:r>
            <a:r>
              <a:rPr lang="en-US" altLang="zh-CN" dirty="0">
                <a:latin typeface="微软雅黑" panose="020B0503020204020204" pitchFamily="34" charset="-122"/>
                <a:ea typeface="微软雅黑" panose="020B0503020204020204" pitchFamily="34" charset="-122"/>
              </a:rPr>
              <a:t>Reward</a:t>
            </a:r>
            <a:r>
              <a:rPr lang="zh-CN" altLang="en-US" dirty="0">
                <a:latin typeface="微软雅黑" panose="020B0503020204020204" pitchFamily="34" charset="-122"/>
                <a:ea typeface="微软雅黑" panose="020B0503020204020204" pitchFamily="34" charset="-122"/>
              </a:rPr>
              <a:t>），调整之前的行为，就这样不断的调整，算法能够学习到在什么样的情况下选择什么样的行为可以得到最好的结果。</a:t>
            </a:r>
          </a:p>
        </p:txBody>
      </p:sp>
      <p:sp>
        <p:nvSpPr>
          <p:cNvPr id="23" name="object 8">
            <a:extLst>
              <a:ext uri="{FF2B5EF4-FFF2-40B4-BE49-F238E27FC236}">
                <a16:creationId xmlns:a16="http://schemas.microsoft.com/office/drawing/2014/main" id="{7CE84BF0-E9A2-469A-BDEB-2B16CAAD059A}"/>
              </a:ext>
            </a:extLst>
          </p:cNvPr>
          <p:cNvSpPr/>
          <p:nvPr/>
        </p:nvSpPr>
        <p:spPr>
          <a:xfrm>
            <a:off x="4971288" y="2471927"/>
            <a:ext cx="1737360" cy="850392"/>
          </a:xfrm>
          <a:custGeom>
            <a:avLst/>
            <a:gdLst/>
            <a:ahLst/>
            <a:cxnLst/>
            <a:rect l="l" t="t" r="r" b="b"/>
            <a:pathLst>
              <a:path w="1737359" h="850392">
                <a:moveTo>
                  <a:pt x="0" y="141732"/>
                </a:moveTo>
                <a:lnTo>
                  <a:pt x="6548" y="99052"/>
                </a:lnTo>
                <a:lnTo>
                  <a:pt x="24852" y="61575"/>
                </a:lnTo>
                <a:lnTo>
                  <a:pt x="52903" y="31312"/>
                </a:lnTo>
                <a:lnTo>
                  <a:pt x="88692" y="10271"/>
                </a:lnTo>
                <a:lnTo>
                  <a:pt x="130208" y="462"/>
                </a:lnTo>
                <a:lnTo>
                  <a:pt x="1595628" y="0"/>
                </a:lnTo>
                <a:lnTo>
                  <a:pt x="1610308" y="752"/>
                </a:lnTo>
                <a:lnTo>
                  <a:pt x="1651477" y="11442"/>
                </a:lnTo>
                <a:lnTo>
                  <a:pt x="1686772" y="33219"/>
                </a:lnTo>
                <a:lnTo>
                  <a:pt x="1714185" y="64072"/>
                </a:lnTo>
                <a:lnTo>
                  <a:pt x="1731705" y="101994"/>
                </a:lnTo>
                <a:lnTo>
                  <a:pt x="1737360" y="708660"/>
                </a:lnTo>
                <a:lnTo>
                  <a:pt x="1736607" y="723340"/>
                </a:lnTo>
                <a:lnTo>
                  <a:pt x="1725917" y="764509"/>
                </a:lnTo>
                <a:lnTo>
                  <a:pt x="1704140" y="799804"/>
                </a:lnTo>
                <a:lnTo>
                  <a:pt x="1673287" y="827217"/>
                </a:lnTo>
                <a:lnTo>
                  <a:pt x="1635365" y="844737"/>
                </a:lnTo>
                <a:lnTo>
                  <a:pt x="141732" y="850392"/>
                </a:lnTo>
                <a:lnTo>
                  <a:pt x="127051" y="849639"/>
                </a:lnTo>
                <a:lnTo>
                  <a:pt x="85882" y="838949"/>
                </a:lnTo>
                <a:lnTo>
                  <a:pt x="50587" y="817172"/>
                </a:lnTo>
                <a:lnTo>
                  <a:pt x="23174" y="786319"/>
                </a:lnTo>
                <a:lnTo>
                  <a:pt x="5654" y="748397"/>
                </a:lnTo>
                <a:lnTo>
                  <a:pt x="0" y="141732"/>
                </a:lnTo>
                <a:close/>
              </a:path>
            </a:pathLst>
          </a:custGeom>
          <a:ln w="24383">
            <a:solidFill>
              <a:srgbClr val="BBBBBB"/>
            </a:solidFill>
          </a:ln>
        </p:spPr>
        <p:txBody>
          <a:bodyPr wrap="square" lIns="0" tIns="0" rIns="0" bIns="0" rtlCol="0">
            <a:noAutofit/>
          </a:bodyPr>
          <a:lstStyle/>
          <a:p>
            <a:endParaRPr/>
          </a:p>
        </p:txBody>
      </p:sp>
      <p:sp>
        <p:nvSpPr>
          <p:cNvPr id="24" name="object 9">
            <a:extLst>
              <a:ext uri="{FF2B5EF4-FFF2-40B4-BE49-F238E27FC236}">
                <a16:creationId xmlns:a16="http://schemas.microsoft.com/office/drawing/2014/main" id="{FDEC11A6-0679-4E5F-9367-8504CECE3EA7}"/>
              </a:ext>
            </a:extLst>
          </p:cNvPr>
          <p:cNvSpPr txBox="1"/>
          <p:nvPr/>
        </p:nvSpPr>
        <p:spPr>
          <a:xfrm>
            <a:off x="5533135" y="2671698"/>
            <a:ext cx="739140" cy="439420"/>
          </a:xfrm>
          <a:prstGeom prst="rect">
            <a:avLst/>
          </a:prstGeom>
        </p:spPr>
        <p:txBody>
          <a:bodyPr vert="horz" wrap="square" lIns="0" tIns="0" rIns="0" bIns="0" rtlCol="0">
            <a:noAutofit/>
          </a:bodyPr>
          <a:lstStyle/>
          <a:p>
            <a:pPr marL="12700">
              <a:lnSpc>
                <a:spcPct val="100000"/>
              </a:lnSpc>
            </a:pPr>
            <a:r>
              <a:rPr sz="2800" spc="-5" dirty="0">
                <a:latin typeface="Microsoft YaHei UI"/>
                <a:cs typeface="Microsoft YaHei UI"/>
              </a:rPr>
              <a:t>模型</a:t>
            </a:r>
            <a:endParaRPr sz="2800" dirty="0">
              <a:latin typeface="Microsoft YaHei UI"/>
              <a:cs typeface="Microsoft YaHei UI"/>
            </a:endParaRPr>
          </a:p>
        </p:txBody>
      </p:sp>
      <p:sp>
        <p:nvSpPr>
          <p:cNvPr id="25" name="object 10">
            <a:extLst>
              <a:ext uri="{FF2B5EF4-FFF2-40B4-BE49-F238E27FC236}">
                <a16:creationId xmlns:a16="http://schemas.microsoft.com/office/drawing/2014/main" id="{E177CC1C-F318-4217-825B-7A42CB2F60DE}"/>
              </a:ext>
            </a:extLst>
          </p:cNvPr>
          <p:cNvSpPr/>
          <p:nvPr/>
        </p:nvSpPr>
        <p:spPr>
          <a:xfrm>
            <a:off x="4864608" y="5230367"/>
            <a:ext cx="1950719" cy="847344"/>
          </a:xfrm>
          <a:custGeom>
            <a:avLst/>
            <a:gdLst/>
            <a:ahLst/>
            <a:cxnLst/>
            <a:rect l="l" t="t" r="r" b="b"/>
            <a:pathLst>
              <a:path w="1950719" h="847344">
                <a:moveTo>
                  <a:pt x="0" y="141223"/>
                </a:moveTo>
                <a:lnTo>
                  <a:pt x="6568" y="98542"/>
                </a:lnTo>
                <a:lnTo>
                  <a:pt x="24925" y="61098"/>
                </a:lnTo>
                <a:lnTo>
                  <a:pt x="53050" y="30912"/>
                </a:lnTo>
                <a:lnTo>
                  <a:pt x="88923" y="10006"/>
                </a:lnTo>
                <a:lnTo>
                  <a:pt x="130522" y="399"/>
                </a:lnTo>
                <a:lnTo>
                  <a:pt x="1809495" y="0"/>
                </a:lnTo>
                <a:lnTo>
                  <a:pt x="1824180" y="754"/>
                </a:lnTo>
                <a:lnTo>
                  <a:pt x="1865340" y="11477"/>
                </a:lnTo>
                <a:lnTo>
                  <a:pt x="1900589" y="33314"/>
                </a:lnTo>
                <a:lnTo>
                  <a:pt x="1927906" y="64247"/>
                </a:lnTo>
                <a:lnTo>
                  <a:pt x="1945271" y="102253"/>
                </a:lnTo>
                <a:lnTo>
                  <a:pt x="1950719" y="706119"/>
                </a:lnTo>
                <a:lnTo>
                  <a:pt x="1949965" y="720806"/>
                </a:lnTo>
                <a:lnTo>
                  <a:pt x="1939242" y="761969"/>
                </a:lnTo>
                <a:lnTo>
                  <a:pt x="1917405" y="797218"/>
                </a:lnTo>
                <a:lnTo>
                  <a:pt x="1886472" y="824534"/>
                </a:lnTo>
                <a:lnTo>
                  <a:pt x="1848466" y="841896"/>
                </a:lnTo>
                <a:lnTo>
                  <a:pt x="141224" y="847343"/>
                </a:lnTo>
                <a:lnTo>
                  <a:pt x="126539" y="846589"/>
                </a:lnTo>
                <a:lnTo>
                  <a:pt x="85379" y="835868"/>
                </a:lnTo>
                <a:lnTo>
                  <a:pt x="50130" y="814033"/>
                </a:lnTo>
                <a:lnTo>
                  <a:pt x="22813" y="783102"/>
                </a:lnTo>
                <a:lnTo>
                  <a:pt x="5448" y="745095"/>
                </a:lnTo>
                <a:lnTo>
                  <a:pt x="0" y="141223"/>
                </a:lnTo>
                <a:close/>
              </a:path>
            </a:pathLst>
          </a:custGeom>
          <a:ln w="24384">
            <a:solidFill>
              <a:srgbClr val="BBBBBB"/>
            </a:solidFill>
          </a:ln>
        </p:spPr>
        <p:txBody>
          <a:bodyPr wrap="square" lIns="0" tIns="0" rIns="0" bIns="0" rtlCol="0">
            <a:noAutofit/>
          </a:bodyPr>
          <a:lstStyle/>
          <a:p>
            <a:endParaRPr/>
          </a:p>
        </p:txBody>
      </p:sp>
      <p:sp>
        <p:nvSpPr>
          <p:cNvPr id="26" name="object 11">
            <a:extLst>
              <a:ext uri="{FF2B5EF4-FFF2-40B4-BE49-F238E27FC236}">
                <a16:creationId xmlns:a16="http://schemas.microsoft.com/office/drawing/2014/main" id="{74BF5877-1CE5-45F3-AEA1-019458D33810}"/>
              </a:ext>
            </a:extLst>
          </p:cNvPr>
          <p:cNvSpPr txBox="1"/>
          <p:nvPr/>
        </p:nvSpPr>
        <p:spPr>
          <a:xfrm>
            <a:off x="5533135" y="5429808"/>
            <a:ext cx="739140" cy="439420"/>
          </a:xfrm>
          <a:prstGeom prst="rect">
            <a:avLst/>
          </a:prstGeom>
        </p:spPr>
        <p:txBody>
          <a:bodyPr vert="horz" wrap="square" lIns="0" tIns="0" rIns="0" bIns="0" rtlCol="0">
            <a:noAutofit/>
          </a:bodyPr>
          <a:lstStyle/>
          <a:p>
            <a:pPr marL="12700">
              <a:lnSpc>
                <a:spcPct val="100000"/>
              </a:lnSpc>
            </a:pPr>
            <a:r>
              <a:rPr sz="2800" spc="-5" dirty="0">
                <a:latin typeface="Microsoft YaHei UI"/>
                <a:cs typeface="Microsoft YaHei UI"/>
              </a:rPr>
              <a:t>环境</a:t>
            </a:r>
            <a:endParaRPr sz="2800">
              <a:latin typeface="Microsoft YaHei UI"/>
              <a:cs typeface="Microsoft YaHei UI"/>
            </a:endParaRPr>
          </a:p>
        </p:txBody>
      </p:sp>
      <p:sp>
        <p:nvSpPr>
          <p:cNvPr id="27" name="object 12">
            <a:extLst>
              <a:ext uri="{FF2B5EF4-FFF2-40B4-BE49-F238E27FC236}">
                <a16:creationId xmlns:a16="http://schemas.microsoft.com/office/drawing/2014/main" id="{4955C4C7-EDD0-49A4-8C13-485F245EA4CE}"/>
              </a:ext>
            </a:extLst>
          </p:cNvPr>
          <p:cNvSpPr/>
          <p:nvPr/>
        </p:nvSpPr>
        <p:spPr>
          <a:xfrm>
            <a:off x="6708647" y="2886455"/>
            <a:ext cx="2875153" cy="2829483"/>
          </a:xfrm>
          <a:custGeom>
            <a:avLst/>
            <a:gdLst/>
            <a:ahLst/>
            <a:cxnLst/>
            <a:rect l="l" t="t" r="r" b="b"/>
            <a:pathLst>
              <a:path w="2875153" h="2829483">
                <a:moveTo>
                  <a:pt x="234950" y="2702483"/>
                </a:moveTo>
                <a:lnTo>
                  <a:pt x="107950" y="2765983"/>
                </a:lnTo>
                <a:lnTo>
                  <a:pt x="234950" y="2829483"/>
                </a:lnTo>
                <a:lnTo>
                  <a:pt x="191465" y="2775127"/>
                </a:lnTo>
                <a:lnTo>
                  <a:pt x="184150" y="2775127"/>
                </a:lnTo>
                <a:lnTo>
                  <a:pt x="184150" y="2756839"/>
                </a:lnTo>
                <a:lnTo>
                  <a:pt x="191465" y="2756839"/>
                </a:lnTo>
                <a:lnTo>
                  <a:pt x="234950" y="2702483"/>
                </a:lnTo>
                <a:close/>
              </a:path>
              <a:path w="2875153" h="2829483">
                <a:moveTo>
                  <a:pt x="184150" y="2765983"/>
                </a:moveTo>
                <a:lnTo>
                  <a:pt x="184150" y="2775127"/>
                </a:lnTo>
                <a:lnTo>
                  <a:pt x="191465" y="2775127"/>
                </a:lnTo>
                <a:lnTo>
                  <a:pt x="184150" y="2765983"/>
                </a:lnTo>
                <a:close/>
              </a:path>
              <a:path w="2875153" h="2829483">
                <a:moveTo>
                  <a:pt x="2856865" y="2756839"/>
                </a:moveTo>
                <a:lnTo>
                  <a:pt x="191465" y="2756839"/>
                </a:lnTo>
                <a:lnTo>
                  <a:pt x="184150" y="2765983"/>
                </a:lnTo>
                <a:lnTo>
                  <a:pt x="191465" y="2775127"/>
                </a:lnTo>
                <a:lnTo>
                  <a:pt x="2871088" y="2775127"/>
                </a:lnTo>
                <a:lnTo>
                  <a:pt x="2875153" y="2771038"/>
                </a:lnTo>
                <a:lnTo>
                  <a:pt x="2875153" y="2765983"/>
                </a:lnTo>
                <a:lnTo>
                  <a:pt x="2856865" y="2765983"/>
                </a:lnTo>
                <a:lnTo>
                  <a:pt x="2856865" y="2756839"/>
                </a:lnTo>
                <a:close/>
              </a:path>
              <a:path w="2875153" h="2829483">
                <a:moveTo>
                  <a:pt x="191465" y="2756839"/>
                </a:moveTo>
                <a:lnTo>
                  <a:pt x="184150" y="2756839"/>
                </a:lnTo>
                <a:lnTo>
                  <a:pt x="184150" y="2765983"/>
                </a:lnTo>
                <a:lnTo>
                  <a:pt x="191465" y="2756839"/>
                </a:lnTo>
                <a:close/>
              </a:path>
              <a:path w="2875153" h="2829483">
                <a:moveTo>
                  <a:pt x="2856865" y="9144"/>
                </a:moveTo>
                <a:lnTo>
                  <a:pt x="2856865" y="2765983"/>
                </a:lnTo>
                <a:lnTo>
                  <a:pt x="2866008" y="2756839"/>
                </a:lnTo>
                <a:lnTo>
                  <a:pt x="2875153" y="2756839"/>
                </a:lnTo>
                <a:lnTo>
                  <a:pt x="2875153" y="18288"/>
                </a:lnTo>
                <a:lnTo>
                  <a:pt x="2866008" y="18288"/>
                </a:lnTo>
                <a:lnTo>
                  <a:pt x="2856865" y="9144"/>
                </a:lnTo>
                <a:close/>
              </a:path>
              <a:path w="2875153" h="2829483">
                <a:moveTo>
                  <a:pt x="2875153" y="2756839"/>
                </a:moveTo>
                <a:lnTo>
                  <a:pt x="2866008" y="2756839"/>
                </a:lnTo>
                <a:lnTo>
                  <a:pt x="2856865" y="2765983"/>
                </a:lnTo>
                <a:lnTo>
                  <a:pt x="2875153" y="2765983"/>
                </a:lnTo>
                <a:lnTo>
                  <a:pt x="2875153" y="2756839"/>
                </a:lnTo>
                <a:close/>
              </a:path>
              <a:path w="2875153" h="2829483">
                <a:moveTo>
                  <a:pt x="2871088" y="0"/>
                </a:moveTo>
                <a:lnTo>
                  <a:pt x="0" y="0"/>
                </a:lnTo>
                <a:lnTo>
                  <a:pt x="0" y="18288"/>
                </a:lnTo>
                <a:lnTo>
                  <a:pt x="2856865" y="18288"/>
                </a:lnTo>
                <a:lnTo>
                  <a:pt x="2856865" y="9144"/>
                </a:lnTo>
                <a:lnTo>
                  <a:pt x="2875153" y="9144"/>
                </a:lnTo>
                <a:lnTo>
                  <a:pt x="2875153" y="4064"/>
                </a:lnTo>
                <a:lnTo>
                  <a:pt x="2871088" y="0"/>
                </a:lnTo>
                <a:close/>
              </a:path>
              <a:path w="2875153" h="2829483">
                <a:moveTo>
                  <a:pt x="2875153" y="9144"/>
                </a:moveTo>
                <a:lnTo>
                  <a:pt x="2856865" y="9144"/>
                </a:lnTo>
                <a:lnTo>
                  <a:pt x="2866008" y="18288"/>
                </a:lnTo>
                <a:lnTo>
                  <a:pt x="2875153" y="18288"/>
                </a:lnTo>
                <a:lnTo>
                  <a:pt x="2875153" y="9144"/>
                </a:lnTo>
                <a:close/>
              </a:path>
            </a:pathLst>
          </a:custGeom>
          <a:solidFill>
            <a:srgbClr val="000000"/>
          </a:solidFill>
        </p:spPr>
        <p:txBody>
          <a:bodyPr wrap="square" lIns="0" tIns="0" rIns="0" bIns="0" rtlCol="0">
            <a:noAutofit/>
          </a:bodyPr>
          <a:lstStyle/>
          <a:p>
            <a:endParaRPr/>
          </a:p>
        </p:txBody>
      </p:sp>
      <p:sp>
        <p:nvSpPr>
          <p:cNvPr id="28" name="object 13">
            <a:extLst>
              <a:ext uri="{FF2B5EF4-FFF2-40B4-BE49-F238E27FC236}">
                <a16:creationId xmlns:a16="http://schemas.microsoft.com/office/drawing/2014/main" id="{C7DE1074-5A4A-401F-8B17-D73E36D87D29}"/>
              </a:ext>
            </a:extLst>
          </p:cNvPr>
          <p:cNvSpPr/>
          <p:nvPr/>
        </p:nvSpPr>
        <p:spPr>
          <a:xfrm>
            <a:off x="3142488" y="3044951"/>
            <a:ext cx="0" cy="2391156"/>
          </a:xfrm>
          <a:custGeom>
            <a:avLst/>
            <a:gdLst/>
            <a:ahLst/>
            <a:cxnLst/>
            <a:rect l="l" t="t" r="r" b="b"/>
            <a:pathLst>
              <a:path h="2391156">
                <a:moveTo>
                  <a:pt x="0" y="0"/>
                </a:moveTo>
                <a:lnTo>
                  <a:pt x="0" y="2391156"/>
                </a:lnTo>
              </a:path>
            </a:pathLst>
          </a:custGeom>
          <a:ln w="18288">
            <a:solidFill>
              <a:srgbClr val="000000"/>
            </a:solidFill>
          </a:ln>
        </p:spPr>
        <p:txBody>
          <a:bodyPr wrap="square" lIns="0" tIns="0" rIns="0" bIns="0" rtlCol="0">
            <a:noAutofit/>
          </a:bodyPr>
          <a:lstStyle/>
          <a:p>
            <a:endParaRPr/>
          </a:p>
        </p:txBody>
      </p:sp>
      <p:sp>
        <p:nvSpPr>
          <p:cNvPr id="29" name="object 14">
            <a:extLst>
              <a:ext uri="{FF2B5EF4-FFF2-40B4-BE49-F238E27FC236}">
                <a16:creationId xmlns:a16="http://schemas.microsoft.com/office/drawing/2014/main" id="{F35D1EDA-9A0F-457B-B57F-CDCC17E27189}"/>
              </a:ext>
            </a:extLst>
          </p:cNvPr>
          <p:cNvSpPr/>
          <p:nvPr/>
        </p:nvSpPr>
        <p:spPr>
          <a:xfrm>
            <a:off x="3142488" y="2981451"/>
            <a:ext cx="1829053" cy="127000"/>
          </a:xfrm>
          <a:custGeom>
            <a:avLst/>
            <a:gdLst/>
            <a:ahLst/>
            <a:cxnLst/>
            <a:rect l="l" t="t" r="r" b="b"/>
            <a:pathLst>
              <a:path w="1829053" h="127000">
                <a:moveTo>
                  <a:pt x="1752853" y="63500"/>
                </a:moveTo>
                <a:lnTo>
                  <a:pt x="1702053" y="127000"/>
                </a:lnTo>
                <a:lnTo>
                  <a:pt x="1810765" y="72644"/>
                </a:lnTo>
                <a:lnTo>
                  <a:pt x="1752853" y="72644"/>
                </a:lnTo>
                <a:lnTo>
                  <a:pt x="1752853" y="63500"/>
                </a:lnTo>
                <a:close/>
              </a:path>
              <a:path w="1829053" h="127000">
                <a:moveTo>
                  <a:pt x="1745538" y="54356"/>
                </a:moveTo>
                <a:lnTo>
                  <a:pt x="0" y="54356"/>
                </a:lnTo>
                <a:lnTo>
                  <a:pt x="0" y="72644"/>
                </a:lnTo>
                <a:lnTo>
                  <a:pt x="1745538" y="72644"/>
                </a:lnTo>
                <a:lnTo>
                  <a:pt x="1752853" y="63500"/>
                </a:lnTo>
                <a:lnTo>
                  <a:pt x="1745538" y="54356"/>
                </a:lnTo>
                <a:close/>
              </a:path>
              <a:path w="1829053" h="127000">
                <a:moveTo>
                  <a:pt x="1810766" y="54356"/>
                </a:moveTo>
                <a:lnTo>
                  <a:pt x="1752853" y="54356"/>
                </a:lnTo>
                <a:lnTo>
                  <a:pt x="1752853" y="72644"/>
                </a:lnTo>
                <a:lnTo>
                  <a:pt x="1810765" y="72644"/>
                </a:lnTo>
                <a:lnTo>
                  <a:pt x="1829053" y="63500"/>
                </a:lnTo>
                <a:lnTo>
                  <a:pt x="1810766" y="54356"/>
                </a:lnTo>
                <a:close/>
              </a:path>
              <a:path w="1829053" h="127000">
                <a:moveTo>
                  <a:pt x="1702053" y="0"/>
                </a:moveTo>
                <a:lnTo>
                  <a:pt x="1752853" y="63500"/>
                </a:lnTo>
                <a:lnTo>
                  <a:pt x="1752853" y="54356"/>
                </a:lnTo>
                <a:lnTo>
                  <a:pt x="1810766" y="54356"/>
                </a:lnTo>
                <a:lnTo>
                  <a:pt x="1702053" y="0"/>
                </a:lnTo>
                <a:close/>
              </a:path>
            </a:pathLst>
          </a:custGeom>
          <a:solidFill>
            <a:srgbClr val="000000"/>
          </a:solidFill>
        </p:spPr>
        <p:txBody>
          <a:bodyPr wrap="square" lIns="0" tIns="0" rIns="0" bIns="0" rtlCol="0">
            <a:noAutofit/>
          </a:bodyPr>
          <a:lstStyle/>
          <a:p>
            <a:endParaRPr/>
          </a:p>
        </p:txBody>
      </p:sp>
      <p:sp>
        <p:nvSpPr>
          <p:cNvPr id="30" name="object 15">
            <a:extLst>
              <a:ext uri="{FF2B5EF4-FFF2-40B4-BE49-F238E27FC236}">
                <a16:creationId xmlns:a16="http://schemas.microsoft.com/office/drawing/2014/main" id="{2C2F31B6-9D48-4A20-968B-BFEF7A342FF0}"/>
              </a:ext>
            </a:extLst>
          </p:cNvPr>
          <p:cNvSpPr/>
          <p:nvPr/>
        </p:nvSpPr>
        <p:spPr>
          <a:xfrm>
            <a:off x="3142488" y="5434584"/>
            <a:ext cx="1721103" cy="0"/>
          </a:xfrm>
          <a:custGeom>
            <a:avLst/>
            <a:gdLst/>
            <a:ahLst/>
            <a:cxnLst/>
            <a:rect l="l" t="t" r="r" b="b"/>
            <a:pathLst>
              <a:path w="1721103">
                <a:moveTo>
                  <a:pt x="0" y="0"/>
                </a:moveTo>
                <a:lnTo>
                  <a:pt x="1721103" y="0"/>
                </a:lnTo>
              </a:path>
            </a:pathLst>
          </a:custGeom>
          <a:ln w="18288">
            <a:solidFill>
              <a:srgbClr val="000000"/>
            </a:solidFill>
          </a:ln>
        </p:spPr>
        <p:txBody>
          <a:bodyPr wrap="square" lIns="0" tIns="0" rIns="0" bIns="0" rtlCol="0">
            <a:noAutofit/>
          </a:bodyPr>
          <a:lstStyle/>
          <a:p>
            <a:endParaRPr/>
          </a:p>
        </p:txBody>
      </p:sp>
      <p:sp>
        <p:nvSpPr>
          <p:cNvPr id="31" name="object 16">
            <a:extLst>
              <a:ext uri="{FF2B5EF4-FFF2-40B4-BE49-F238E27FC236}">
                <a16:creationId xmlns:a16="http://schemas.microsoft.com/office/drawing/2014/main" id="{D073EBEA-E875-40CD-A87C-503C207BA0CF}"/>
              </a:ext>
            </a:extLst>
          </p:cNvPr>
          <p:cNvSpPr/>
          <p:nvPr/>
        </p:nvSpPr>
        <p:spPr>
          <a:xfrm>
            <a:off x="4008120" y="5371084"/>
            <a:ext cx="856995" cy="127000"/>
          </a:xfrm>
          <a:custGeom>
            <a:avLst/>
            <a:gdLst/>
            <a:ahLst/>
            <a:cxnLst/>
            <a:rect l="l" t="t" r="r" b="b"/>
            <a:pathLst>
              <a:path w="856995" h="127000">
                <a:moveTo>
                  <a:pt x="127000" y="0"/>
                </a:moveTo>
                <a:lnTo>
                  <a:pt x="0" y="63499"/>
                </a:lnTo>
                <a:lnTo>
                  <a:pt x="127000" y="126999"/>
                </a:lnTo>
                <a:lnTo>
                  <a:pt x="127000" y="75691"/>
                </a:lnTo>
                <a:lnTo>
                  <a:pt x="114300" y="75691"/>
                </a:lnTo>
                <a:lnTo>
                  <a:pt x="114300" y="51307"/>
                </a:lnTo>
                <a:lnTo>
                  <a:pt x="127000" y="51307"/>
                </a:lnTo>
                <a:lnTo>
                  <a:pt x="127000" y="0"/>
                </a:lnTo>
                <a:close/>
              </a:path>
              <a:path w="856995" h="127000">
                <a:moveTo>
                  <a:pt x="127000" y="51307"/>
                </a:moveTo>
                <a:lnTo>
                  <a:pt x="114300" y="51307"/>
                </a:lnTo>
                <a:lnTo>
                  <a:pt x="114300" y="75691"/>
                </a:lnTo>
                <a:lnTo>
                  <a:pt x="127000" y="75691"/>
                </a:lnTo>
                <a:lnTo>
                  <a:pt x="127000" y="51307"/>
                </a:lnTo>
                <a:close/>
              </a:path>
              <a:path w="856995" h="127000">
                <a:moveTo>
                  <a:pt x="856995" y="51307"/>
                </a:moveTo>
                <a:lnTo>
                  <a:pt x="127000" y="51307"/>
                </a:lnTo>
                <a:lnTo>
                  <a:pt x="127000" y="75691"/>
                </a:lnTo>
                <a:lnTo>
                  <a:pt x="856995" y="75691"/>
                </a:lnTo>
                <a:lnTo>
                  <a:pt x="856995" y="51307"/>
                </a:lnTo>
                <a:close/>
              </a:path>
            </a:pathLst>
          </a:custGeom>
          <a:solidFill>
            <a:srgbClr val="000000"/>
          </a:solidFill>
        </p:spPr>
        <p:txBody>
          <a:bodyPr wrap="square" lIns="0" tIns="0" rIns="0" bIns="0" rtlCol="0">
            <a:noAutofit/>
          </a:bodyPr>
          <a:lstStyle/>
          <a:p>
            <a:endParaRPr/>
          </a:p>
        </p:txBody>
      </p:sp>
      <p:sp>
        <p:nvSpPr>
          <p:cNvPr id="32" name="object 17">
            <a:extLst>
              <a:ext uri="{FF2B5EF4-FFF2-40B4-BE49-F238E27FC236}">
                <a16:creationId xmlns:a16="http://schemas.microsoft.com/office/drawing/2014/main" id="{E0F0A432-6D36-4031-A9F4-8D23052C9744}"/>
              </a:ext>
            </a:extLst>
          </p:cNvPr>
          <p:cNvSpPr txBox="1"/>
          <p:nvPr/>
        </p:nvSpPr>
        <p:spPr>
          <a:xfrm>
            <a:off x="4156713" y="5068697"/>
            <a:ext cx="498726" cy="266877"/>
          </a:xfrm>
          <a:prstGeom prst="rect">
            <a:avLst/>
          </a:prstGeom>
        </p:spPr>
        <p:txBody>
          <a:bodyPr vert="horz" wrap="square" lIns="0" tIns="0" rIns="0" bIns="0" rtlCol="0">
            <a:noAutofit/>
          </a:bodyPr>
          <a:lstStyle/>
          <a:p>
            <a:pPr marL="12700">
              <a:lnSpc>
                <a:spcPts val="2150"/>
              </a:lnSpc>
            </a:pPr>
            <a:r>
              <a:rPr lang="en-US" altLang="zh-CN" sz="2700" spc="-277" baseline="10802" dirty="0">
                <a:latin typeface="Cambria Math"/>
                <a:cs typeface="Cambria Math"/>
              </a:rPr>
              <a:t>R</a:t>
            </a:r>
            <a:r>
              <a:rPr sz="1300" spc="10" dirty="0">
                <a:latin typeface="Cambria Math"/>
                <a:cs typeface="Cambria Math"/>
              </a:rPr>
              <a:t>𝑡</a:t>
            </a:r>
            <a:r>
              <a:rPr lang="en-US" altLang="zh-CN" sz="1300" spc="-25" dirty="0">
                <a:latin typeface="Cambria Math"/>
                <a:cs typeface="Cambria Math"/>
              </a:rPr>
              <a:t>+</a:t>
            </a:r>
            <a:r>
              <a:rPr sz="1300" spc="40" dirty="0">
                <a:latin typeface="Cambria Math"/>
                <a:cs typeface="Cambria Math"/>
              </a:rPr>
              <a:t>1</a:t>
            </a:r>
            <a:endParaRPr sz="1300" dirty="0">
              <a:latin typeface="Cambria Math"/>
              <a:cs typeface="Cambria Math"/>
            </a:endParaRPr>
          </a:p>
        </p:txBody>
      </p:sp>
      <p:sp>
        <p:nvSpPr>
          <p:cNvPr id="33" name="object 18">
            <a:extLst>
              <a:ext uri="{FF2B5EF4-FFF2-40B4-BE49-F238E27FC236}">
                <a16:creationId xmlns:a16="http://schemas.microsoft.com/office/drawing/2014/main" id="{F605B034-ACB3-4131-8ED4-2DA2236E460E}"/>
              </a:ext>
            </a:extLst>
          </p:cNvPr>
          <p:cNvSpPr/>
          <p:nvPr/>
        </p:nvSpPr>
        <p:spPr>
          <a:xfrm>
            <a:off x="2316479" y="2679192"/>
            <a:ext cx="0" cy="3182747"/>
          </a:xfrm>
          <a:custGeom>
            <a:avLst/>
            <a:gdLst/>
            <a:ahLst/>
            <a:cxnLst/>
            <a:rect l="l" t="t" r="r" b="b"/>
            <a:pathLst>
              <a:path h="3182747">
                <a:moveTo>
                  <a:pt x="0" y="0"/>
                </a:moveTo>
                <a:lnTo>
                  <a:pt x="0" y="3182747"/>
                </a:lnTo>
              </a:path>
            </a:pathLst>
          </a:custGeom>
          <a:ln w="18288">
            <a:solidFill>
              <a:srgbClr val="000000"/>
            </a:solidFill>
          </a:ln>
        </p:spPr>
        <p:txBody>
          <a:bodyPr wrap="square" lIns="0" tIns="0" rIns="0" bIns="0" rtlCol="0">
            <a:noAutofit/>
          </a:bodyPr>
          <a:lstStyle/>
          <a:p>
            <a:endParaRPr/>
          </a:p>
        </p:txBody>
      </p:sp>
      <p:sp>
        <p:nvSpPr>
          <p:cNvPr id="34" name="object 19">
            <a:extLst>
              <a:ext uri="{FF2B5EF4-FFF2-40B4-BE49-F238E27FC236}">
                <a16:creationId xmlns:a16="http://schemas.microsoft.com/office/drawing/2014/main" id="{94A8E5E0-96CD-4063-9BE3-1559F50CE64D}"/>
              </a:ext>
            </a:extLst>
          </p:cNvPr>
          <p:cNvSpPr/>
          <p:nvPr/>
        </p:nvSpPr>
        <p:spPr>
          <a:xfrm>
            <a:off x="2316479" y="5861303"/>
            <a:ext cx="2549144" cy="0"/>
          </a:xfrm>
          <a:custGeom>
            <a:avLst/>
            <a:gdLst/>
            <a:ahLst/>
            <a:cxnLst/>
            <a:rect l="l" t="t" r="r" b="b"/>
            <a:pathLst>
              <a:path w="2549144">
                <a:moveTo>
                  <a:pt x="0" y="0"/>
                </a:moveTo>
                <a:lnTo>
                  <a:pt x="2549144" y="0"/>
                </a:lnTo>
              </a:path>
            </a:pathLst>
          </a:custGeom>
          <a:ln w="18288">
            <a:solidFill>
              <a:srgbClr val="000000"/>
            </a:solidFill>
          </a:ln>
        </p:spPr>
        <p:txBody>
          <a:bodyPr wrap="square" lIns="0" tIns="0" rIns="0" bIns="0" rtlCol="0">
            <a:noAutofit/>
          </a:bodyPr>
          <a:lstStyle/>
          <a:p>
            <a:endParaRPr/>
          </a:p>
        </p:txBody>
      </p:sp>
      <p:sp>
        <p:nvSpPr>
          <p:cNvPr id="35" name="object 20">
            <a:extLst>
              <a:ext uri="{FF2B5EF4-FFF2-40B4-BE49-F238E27FC236}">
                <a16:creationId xmlns:a16="http://schemas.microsoft.com/office/drawing/2014/main" id="{F133A4F7-F01E-461B-BB20-F01BCFB51E93}"/>
              </a:ext>
            </a:extLst>
          </p:cNvPr>
          <p:cNvSpPr/>
          <p:nvPr/>
        </p:nvSpPr>
        <p:spPr>
          <a:xfrm>
            <a:off x="2316479" y="2615692"/>
            <a:ext cx="2657221" cy="127000"/>
          </a:xfrm>
          <a:custGeom>
            <a:avLst/>
            <a:gdLst/>
            <a:ahLst/>
            <a:cxnLst/>
            <a:rect l="l" t="t" r="r" b="b"/>
            <a:pathLst>
              <a:path w="2657221" h="127000">
                <a:moveTo>
                  <a:pt x="2581021" y="63500"/>
                </a:moveTo>
                <a:lnTo>
                  <a:pt x="2530221" y="127000"/>
                </a:lnTo>
                <a:lnTo>
                  <a:pt x="2638932" y="72644"/>
                </a:lnTo>
                <a:lnTo>
                  <a:pt x="2581021" y="72644"/>
                </a:lnTo>
                <a:lnTo>
                  <a:pt x="2581021" y="63500"/>
                </a:lnTo>
                <a:close/>
              </a:path>
              <a:path w="2657221" h="127000">
                <a:moveTo>
                  <a:pt x="2573705" y="54356"/>
                </a:moveTo>
                <a:lnTo>
                  <a:pt x="0" y="54356"/>
                </a:lnTo>
                <a:lnTo>
                  <a:pt x="0" y="72644"/>
                </a:lnTo>
                <a:lnTo>
                  <a:pt x="2573705" y="72644"/>
                </a:lnTo>
                <a:lnTo>
                  <a:pt x="2581021" y="63500"/>
                </a:lnTo>
                <a:lnTo>
                  <a:pt x="2573705" y="54356"/>
                </a:lnTo>
                <a:close/>
              </a:path>
              <a:path w="2657221" h="127000">
                <a:moveTo>
                  <a:pt x="2638933" y="54356"/>
                </a:moveTo>
                <a:lnTo>
                  <a:pt x="2581021" y="54356"/>
                </a:lnTo>
                <a:lnTo>
                  <a:pt x="2581021" y="72644"/>
                </a:lnTo>
                <a:lnTo>
                  <a:pt x="2638932" y="72644"/>
                </a:lnTo>
                <a:lnTo>
                  <a:pt x="2657221" y="63500"/>
                </a:lnTo>
                <a:lnTo>
                  <a:pt x="2638933" y="54356"/>
                </a:lnTo>
                <a:close/>
              </a:path>
              <a:path w="2657221" h="127000">
                <a:moveTo>
                  <a:pt x="2530221" y="0"/>
                </a:moveTo>
                <a:lnTo>
                  <a:pt x="2581021" y="63500"/>
                </a:lnTo>
                <a:lnTo>
                  <a:pt x="2581021" y="54356"/>
                </a:lnTo>
                <a:lnTo>
                  <a:pt x="2638933" y="54356"/>
                </a:lnTo>
                <a:lnTo>
                  <a:pt x="2530221" y="0"/>
                </a:lnTo>
                <a:close/>
              </a:path>
            </a:pathLst>
          </a:custGeom>
          <a:solidFill>
            <a:srgbClr val="000000"/>
          </a:solidFill>
        </p:spPr>
        <p:txBody>
          <a:bodyPr wrap="square" lIns="0" tIns="0" rIns="0" bIns="0" rtlCol="0">
            <a:noAutofit/>
          </a:bodyPr>
          <a:lstStyle/>
          <a:p>
            <a:endParaRPr/>
          </a:p>
        </p:txBody>
      </p:sp>
      <p:sp>
        <p:nvSpPr>
          <p:cNvPr id="36" name="object 21">
            <a:extLst>
              <a:ext uri="{FF2B5EF4-FFF2-40B4-BE49-F238E27FC236}">
                <a16:creationId xmlns:a16="http://schemas.microsoft.com/office/drawing/2014/main" id="{F8A26026-DD41-48C0-B454-3505F97F0209}"/>
              </a:ext>
            </a:extLst>
          </p:cNvPr>
          <p:cNvSpPr/>
          <p:nvPr/>
        </p:nvSpPr>
        <p:spPr>
          <a:xfrm>
            <a:off x="4008120" y="5797803"/>
            <a:ext cx="856995" cy="127000"/>
          </a:xfrm>
          <a:custGeom>
            <a:avLst/>
            <a:gdLst/>
            <a:ahLst/>
            <a:cxnLst/>
            <a:rect l="l" t="t" r="r" b="b"/>
            <a:pathLst>
              <a:path w="856995" h="127000">
                <a:moveTo>
                  <a:pt x="127000" y="0"/>
                </a:moveTo>
                <a:lnTo>
                  <a:pt x="0" y="63500"/>
                </a:lnTo>
                <a:lnTo>
                  <a:pt x="127000" y="127000"/>
                </a:lnTo>
                <a:lnTo>
                  <a:pt x="127000" y="75692"/>
                </a:lnTo>
                <a:lnTo>
                  <a:pt x="114300" y="75692"/>
                </a:lnTo>
                <a:lnTo>
                  <a:pt x="114300" y="51308"/>
                </a:lnTo>
                <a:lnTo>
                  <a:pt x="127000" y="51308"/>
                </a:lnTo>
                <a:lnTo>
                  <a:pt x="127000" y="0"/>
                </a:lnTo>
                <a:close/>
              </a:path>
              <a:path w="856995" h="127000">
                <a:moveTo>
                  <a:pt x="127000" y="51308"/>
                </a:moveTo>
                <a:lnTo>
                  <a:pt x="114300" y="51308"/>
                </a:lnTo>
                <a:lnTo>
                  <a:pt x="114300" y="75692"/>
                </a:lnTo>
                <a:lnTo>
                  <a:pt x="127000" y="75692"/>
                </a:lnTo>
                <a:lnTo>
                  <a:pt x="127000" y="51308"/>
                </a:lnTo>
                <a:close/>
              </a:path>
              <a:path w="856995" h="127000">
                <a:moveTo>
                  <a:pt x="856995" y="51308"/>
                </a:moveTo>
                <a:lnTo>
                  <a:pt x="127000" y="51308"/>
                </a:lnTo>
                <a:lnTo>
                  <a:pt x="127000" y="75692"/>
                </a:lnTo>
                <a:lnTo>
                  <a:pt x="856995" y="75692"/>
                </a:lnTo>
                <a:lnTo>
                  <a:pt x="856995" y="51308"/>
                </a:lnTo>
                <a:close/>
              </a:path>
            </a:pathLst>
          </a:custGeom>
          <a:solidFill>
            <a:srgbClr val="000000"/>
          </a:solidFill>
        </p:spPr>
        <p:txBody>
          <a:bodyPr wrap="square" lIns="0" tIns="0" rIns="0" bIns="0" rtlCol="0">
            <a:noAutofit/>
          </a:bodyPr>
          <a:lstStyle/>
          <a:p>
            <a:endParaRPr/>
          </a:p>
        </p:txBody>
      </p:sp>
      <p:sp>
        <p:nvSpPr>
          <p:cNvPr id="37" name="object 22">
            <a:extLst>
              <a:ext uri="{FF2B5EF4-FFF2-40B4-BE49-F238E27FC236}">
                <a16:creationId xmlns:a16="http://schemas.microsoft.com/office/drawing/2014/main" id="{76B92E92-D822-4B66-B941-A65B452F9B53}"/>
              </a:ext>
            </a:extLst>
          </p:cNvPr>
          <p:cNvSpPr txBox="1"/>
          <p:nvPr/>
        </p:nvSpPr>
        <p:spPr>
          <a:xfrm>
            <a:off x="4166996" y="5517184"/>
            <a:ext cx="421640" cy="273685"/>
          </a:xfrm>
          <a:prstGeom prst="rect">
            <a:avLst/>
          </a:prstGeom>
        </p:spPr>
        <p:txBody>
          <a:bodyPr vert="horz" wrap="square" lIns="0" tIns="0" rIns="0" bIns="0" rtlCol="0">
            <a:noAutofit/>
          </a:bodyPr>
          <a:lstStyle/>
          <a:p>
            <a:pPr marL="12700">
              <a:lnSpc>
                <a:spcPts val="2150"/>
              </a:lnSpc>
            </a:pPr>
            <a:r>
              <a:rPr lang="en-US" altLang="zh-CN" sz="2700" spc="-60" baseline="10802" dirty="0">
                <a:latin typeface="Cambria Math"/>
                <a:cs typeface="Cambria Math"/>
              </a:rPr>
              <a:t>S</a:t>
            </a:r>
            <a:r>
              <a:rPr sz="1300" spc="10" dirty="0">
                <a:latin typeface="Cambria Math"/>
                <a:cs typeface="Cambria Math"/>
              </a:rPr>
              <a:t>𝑡</a:t>
            </a:r>
            <a:r>
              <a:rPr sz="1300" spc="-25" dirty="0">
                <a:latin typeface="Cambria Math"/>
                <a:cs typeface="Cambria Math"/>
              </a:rPr>
              <a:t>+</a:t>
            </a:r>
            <a:r>
              <a:rPr sz="1300" spc="40" dirty="0">
                <a:latin typeface="Cambria Math"/>
                <a:cs typeface="Cambria Math"/>
              </a:rPr>
              <a:t>1</a:t>
            </a:r>
            <a:endParaRPr sz="1300" dirty="0">
              <a:latin typeface="Cambria Math"/>
              <a:cs typeface="Cambria Math"/>
            </a:endParaRPr>
          </a:p>
        </p:txBody>
      </p:sp>
      <p:sp>
        <p:nvSpPr>
          <p:cNvPr id="38" name="object 23">
            <a:extLst>
              <a:ext uri="{FF2B5EF4-FFF2-40B4-BE49-F238E27FC236}">
                <a16:creationId xmlns:a16="http://schemas.microsoft.com/office/drawing/2014/main" id="{7A70D985-6966-4BE9-B54E-7B9FD969F87E}"/>
              </a:ext>
            </a:extLst>
          </p:cNvPr>
          <p:cNvSpPr txBox="1"/>
          <p:nvPr/>
        </p:nvSpPr>
        <p:spPr>
          <a:xfrm>
            <a:off x="3336163" y="4147057"/>
            <a:ext cx="671951" cy="294640"/>
          </a:xfrm>
          <a:prstGeom prst="rect">
            <a:avLst/>
          </a:prstGeom>
        </p:spPr>
        <p:txBody>
          <a:bodyPr vert="horz" wrap="square" lIns="0" tIns="0" rIns="0" bIns="0" rtlCol="0">
            <a:noAutofit/>
          </a:bodyPr>
          <a:lstStyle/>
          <a:p>
            <a:pPr marL="12700">
              <a:lnSpc>
                <a:spcPct val="100000"/>
              </a:lnSpc>
            </a:pPr>
            <a:r>
              <a:rPr sz="1800" dirty="0" err="1">
                <a:latin typeface="Microsoft YaHei UI"/>
                <a:cs typeface="Microsoft YaHei UI"/>
              </a:rPr>
              <a:t>奖</a:t>
            </a:r>
            <a:r>
              <a:rPr sz="1800" spc="-5" dirty="0" err="1">
                <a:latin typeface="Microsoft YaHei UI"/>
                <a:cs typeface="Microsoft YaHei UI"/>
              </a:rPr>
              <a:t>惩</a:t>
            </a:r>
            <a:r>
              <a:rPr lang="en-US" sz="2700" spc="-277" baseline="6172" dirty="0" err="1">
                <a:latin typeface="Cambria Math"/>
                <a:cs typeface="Microsoft YaHei UI"/>
              </a:rPr>
              <a:t>R</a:t>
            </a:r>
            <a:r>
              <a:rPr sz="1950" spc="15" baseline="-6410" dirty="0">
                <a:latin typeface="Cambria Math"/>
                <a:cs typeface="Cambria Math"/>
              </a:rPr>
              <a:t>𝑡</a:t>
            </a:r>
            <a:endParaRPr sz="1950" baseline="-6410" dirty="0">
              <a:latin typeface="Cambria Math"/>
              <a:cs typeface="Cambria Math"/>
            </a:endParaRPr>
          </a:p>
        </p:txBody>
      </p:sp>
      <p:sp>
        <p:nvSpPr>
          <p:cNvPr id="39" name="object 24">
            <a:extLst>
              <a:ext uri="{FF2B5EF4-FFF2-40B4-BE49-F238E27FC236}">
                <a16:creationId xmlns:a16="http://schemas.microsoft.com/office/drawing/2014/main" id="{C95E1F77-C05B-427B-B9BB-CDAF6F31F02B}"/>
              </a:ext>
            </a:extLst>
          </p:cNvPr>
          <p:cNvSpPr txBox="1"/>
          <p:nvPr/>
        </p:nvSpPr>
        <p:spPr>
          <a:xfrm>
            <a:off x="1421130" y="4147057"/>
            <a:ext cx="701670" cy="294640"/>
          </a:xfrm>
          <a:prstGeom prst="rect">
            <a:avLst/>
          </a:prstGeom>
        </p:spPr>
        <p:txBody>
          <a:bodyPr vert="horz" wrap="square" lIns="0" tIns="0" rIns="0" bIns="0" rtlCol="0">
            <a:noAutofit/>
          </a:bodyPr>
          <a:lstStyle/>
          <a:p>
            <a:pPr marL="12700">
              <a:lnSpc>
                <a:spcPct val="100000"/>
              </a:lnSpc>
            </a:pPr>
            <a:r>
              <a:rPr sz="1800" dirty="0" err="1">
                <a:latin typeface="Microsoft YaHei UI"/>
                <a:cs typeface="Microsoft YaHei UI"/>
              </a:rPr>
              <a:t>状</a:t>
            </a:r>
            <a:r>
              <a:rPr sz="1800" spc="-5" dirty="0" err="1">
                <a:latin typeface="Microsoft YaHei UI"/>
                <a:cs typeface="Microsoft YaHei UI"/>
              </a:rPr>
              <a:t>态</a:t>
            </a:r>
            <a:r>
              <a:rPr lang="en-US" sz="2700" spc="-60" baseline="6172" dirty="0" err="1">
                <a:latin typeface="Cambria Math"/>
                <a:cs typeface="Microsoft YaHei UI"/>
              </a:rPr>
              <a:t>S</a:t>
            </a:r>
            <a:r>
              <a:rPr sz="1950" spc="15" baseline="-6410" dirty="0">
                <a:latin typeface="Cambria Math"/>
                <a:cs typeface="Cambria Math"/>
              </a:rPr>
              <a:t>𝑡</a:t>
            </a:r>
            <a:endParaRPr sz="1950" baseline="-6410" dirty="0">
              <a:latin typeface="Cambria Math"/>
              <a:cs typeface="Cambria Math"/>
            </a:endParaRPr>
          </a:p>
        </p:txBody>
      </p:sp>
      <p:sp>
        <p:nvSpPr>
          <p:cNvPr id="40" name="object 25">
            <a:extLst>
              <a:ext uri="{FF2B5EF4-FFF2-40B4-BE49-F238E27FC236}">
                <a16:creationId xmlns:a16="http://schemas.microsoft.com/office/drawing/2014/main" id="{74F339C0-93E5-48AD-B762-0FFEB161EB6E}"/>
              </a:ext>
            </a:extLst>
          </p:cNvPr>
          <p:cNvSpPr txBox="1"/>
          <p:nvPr/>
        </p:nvSpPr>
        <p:spPr>
          <a:xfrm>
            <a:off x="9792969" y="4116958"/>
            <a:ext cx="684530" cy="294640"/>
          </a:xfrm>
          <a:prstGeom prst="rect">
            <a:avLst/>
          </a:prstGeom>
        </p:spPr>
        <p:txBody>
          <a:bodyPr vert="horz" wrap="square" lIns="0" tIns="0" rIns="0" bIns="0" rtlCol="0">
            <a:noAutofit/>
          </a:bodyPr>
          <a:lstStyle/>
          <a:p>
            <a:pPr marL="12700">
              <a:lnSpc>
                <a:spcPct val="100000"/>
              </a:lnSpc>
            </a:pPr>
            <a:r>
              <a:rPr sz="1800" dirty="0" err="1">
                <a:latin typeface="Microsoft YaHei UI"/>
                <a:cs typeface="Microsoft YaHei UI"/>
              </a:rPr>
              <a:t>行动</a:t>
            </a:r>
            <a:r>
              <a:rPr lang="en-US" sz="2700" spc="7" baseline="6172" dirty="0" err="1">
                <a:latin typeface="Cambria Math"/>
                <a:cs typeface="Microsoft YaHei UI"/>
              </a:rPr>
              <a:t>A</a:t>
            </a:r>
            <a:r>
              <a:rPr sz="1950" spc="15" baseline="-6410" dirty="0">
                <a:latin typeface="Cambria Math"/>
                <a:cs typeface="Cambria Math"/>
              </a:rPr>
              <a:t>𝑡</a:t>
            </a:r>
            <a:endParaRPr sz="1950" baseline="-6410" dirty="0">
              <a:latin typeface="Cambria Math"/>
              <a:cs typeface="Cambria Math"/>
            </a:endParaRPr>
          </a:p>
        </p:txBody>
      </p:sp>
    </p:spTree>
    <p:extLst>
      <p:ext uri="{BB962C8B-B14F-4D97-AF65-F5344CB8AC3E}">
        <p14:creationId xmlns:p14="http://schemas.microsoft.com/office/powerpoint/2010/main" val="507633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10DFDF7-1D8B-43C6-A99D-C3F0972CDEE9}"/>
              </a:ext>
            </a:extLst>
          </p:cNvPr>
          <p:cNvSpPr>
            <a:spLocks noGrp="1"/>
          </p:cNvSpPr>
          <p:nvPr>
            <p:ph type="body" sz="quarter" idx="10"/>
          </p:nvPr>
        </p:nvSpPr>
        <p:spPr/>
        <p:txBody>
          <a:bodyPr/>
          <a:lstStyle/>
          <a:p>
            <a:pPr algn="l"/>
            <a:r>
              <a:rPr lang="zh-CN" altLang="en-US" dirty="0">
                <a:latin typeface="微软雅黑" panose="020B0503020204020204" pitchFamily="34" charset="-122"/>
                <a:ea typeface="微软雅黑" panose="020B0503020204020204" pitchFamily="34" charset="-122"/>
              </a:rPr>
              <a:t>机器学习的一般流程</a:t>
            </a:r>
            <a:endParaRPr 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0157B447-1E74-429B-A14E-3BC4BF81C7DC}"/>
              </a:ext>
            </a:extLst>
          </p:cNvPr>
          <p:cNvSpPr>
            <a:spLocks noGrp="1"/>
          </p:cNvSpPr>
          <p:nvPr>
            <p:ph type="body" sz="quarter" idx="12"/>
          </p:nvPr>
        </p:nvSpPr>
        <p:spPr/>
        <p:txBody>
          <a:bodyPr/>
          <a:lstStyle/>
          <a:p>
            <a:endParaRPr lang="en-US"/>
          </a:p>
        </p:txBody>
      </p:sp>
      <p:sp>
        <p:nvSpPr>
          <p:cNvPr id="4" name="object 7">
            <a:extLst>
              <a:ext uri="{FF2B5EF4-FFF2-40B4-BE49-F238E27FC236}">
                <a16:creationId xmlns:a16="http://schemas.microsoft.com/office/drawing/2014/main" id="{9AD15244-90FA-4767-977A-EA781D94B201}"/>
              </a:ext>
            </a:extLst>
          </p:cNvPr>
          <p:cNvSpPr/>
          <p:nvPr/>
        </p:nvSpPr>
        <p:spPr>
          <a:xfrm>
            <a:off x="1129287" y="2601467"/>
            <a:ext cx="1188713" cy="865632"/>
          </a:xfrm>
          <a:custGeom>
            <a:avLst/>
            <a:gdLst/>
            <a:ahLst/>
            <a:cxnLst/>
            <a:rect l="l" t="t" r="r" b="b"/>
            <a:pathLst>
              <a:path w="1188713" h="865632">
                <a:moveTo>
                  <a:pt x="1044444" y="0"/>
                </a:moveTo>
                <a:lnTo>
                  <a:pt x="143295" y="3"/>
                </a:lnTo>
                <a:lnTo>
                  <a:pt x="100649" y="6715"/>
                </a:lnTo>
                <a:lnTo>
                  <a:pt x="63136" y="24970"/>
                </a:lnTo>
                <a:lnTo>
                  <a:pt x="32690" y="52827"/>
                </a:lnTo>
                <a:lnTo>
                  <a:pt x="11245" y="88347"/>
                </a:lnTo>
                <a:lnTo>
                  <a:pt x="735" y="129588"/>
                </a:lnTo>
                <a:lnTo>
                  <a:pt x="0" y="722332"/>
                </a:lnTo>
                <a:lnTo>
                  <a:pt x="834" y="736990"/>
                </a:lnTo>
                <a:lnTo>
                  <a:pt x="11603" y="778128"/>
                </a:lnTo>
                <a:lnTo>
                  <a:pt x="33265" y="813500"/>
                </a:lnTo>
                <a:lnTo>
                  <a:pt x="63886" y="841169"/>
                </a:lnTo>
                <a:lnTo>
                  <a:pt x="101532" y="859192"/>
                </a:lnTo>
                <a:lnTo>
                  <a:pt x="144268" y="865632"/>
                </a:lnTo>
                <a:lnTo>
                  <a:pt x="1045417" y="865628"/>
                </a:lnTo>
                <a:lnTo>
                  <a:pt x="1088045" y="858916"/>
                </a:lnTo>
                <a:lnTo>
                  <a:pt x="1125555" y="840661"/>
                </a:lnTo>
                <a:lnTo>
                  <a:pt x="1156007" y="812804"/>
                </a:lnTo>
                <a:lnTo>
                  <a:pt x="1177461" y="777284"/>
                </a:lnTo>
                <a:lnTo>
                  <a:pt x="1187977" y="736043"/>
                </a:lnTo>
                <a:lnTo>
                  <a:pt x="1188713" y="143299"/>
                </a:lnTo>
                <a:lnTo>
                  <a:pt x="1187878" y="128641"/>
                </a:lnTo>
                <a:lnTo>
                  <a:pt x="1177102" y="87503"/>
                </a:lnTo>
                <a:lnTo>
                  <a:pt x="1155431" y="52131"/>
                </a:lnTo>
                <a:lnTo>
                  <a:pt x="1124804" y="24462"/>
                </a:lnTo>
                <a:lnTo>
                  <a:pt x="1087162" y="6439"/>
                </a:lnTo>
                <a:lnTo>
                  <a:pt x="1044444" y="0"/>
                </a:lnTo>
                <a:close/>
              </a:path>
            </a:pathLst>
          </a:custGeom>
          <a:solidFill>
            <a:srgbClr val="FFC1C1"/>
          </a:solidFill>
        </p:spPr>
        <p:txBody>
          <a:bodyPr wrap="square" lIns="0" tIns="0" rIns="0" bIns="0" rtlCol="0">
            <a:noAutofit/>
          </a:bodyPr>
          <a:lstStyle/>
          <a:p>
            <a:endParaRPr/>
          </a:p>
        </p:txBody>
      </p:sp>
      <p:sp>
        <p:nvSpPr>
          <p:cNvPr id="5" name="object 8">
            <a:extLst>
              <a:ext uri="{FF2B5EF4-FFF2-40B4-BE49-F238E27FC236}">
                <a16:creationId xmlns:a16="http://schemas.microsoft.com/office/drawing/2014/main" id="{5149B1F4-9A50-4D7C-8C22-3A5237148378}"/>
              </a:ext>
            </a:extLst>
          </p:cNvPr>
          <p:cNvSpPr/>
          <p:nvPr/>
        </p:nvSpPr>
        <p:spPr>
          <a:xfrm>
            <a:off x="1129283" y="2601467"/>
            <a:ext cx="1188720" cy="865632"/>
          </a:xfrm>
          <a:custGeom>
            <a:avLst/>
            <a:gdLst/>
            <a:ahLst/>
            <a:cxnLst/>
            <a:rect l="l" t="t" r="r" b="b"/>
            <a:pathLst>
              <a:path w="1188720" h="865632">
                <a:moveTo>
                  <a:pt x="0" y="144272"/>
                </a:moveTo>
                <a:lnTo>
                  <a:pt x="6434" y="101554"/>
                </a:lnTo>
                <a:lnTo>
                  <a:pt x="24449" y="63911"/>
                </a:lnTo>
                <a:lnTo>
                  <a:pt x="52109" y="33285"/>
                </a:lnTo>
                <a:lnTo>
                  <a:pt x="87482" y="11614"/>
                </a:lnTo>
                <a:lnTo>
                  <a:pt x="128632" y="838"/>
                </a:lnTo>
                <a:lnTo>
                  <a:pt x="1044447" y="0"/>
                </a:lnTo>
                <a:lnTo>
                  <a:pt x="1059131" y="739"/>
                </a:lnTo>
                <a:lnTo>
                  <a:pt x="1100372" y="11255"/>
                </a:lnTo>
                <a:lnTo>
                  <a:pt x="1135892" y="32709"/>
                </a:lnTo>
                <a:lnTo>
                  <a:pt x="1163749" y="63161"/>
                </a:lnTo>
                <a:lnTo>
                  <a:pt x="1182004" y="100671"/>
                </a:lnTo>
                <a:lnTo>
                  <a:pt x="1188716" y="143299"/>
                </a:lnTo>
                <a:lnTo>
                  <a:pt x="1188720" y="721360"/>
                </a:lnTo>
                <a:lnTo>
                  <a:pt x="1187980" y="736043"/>
                </a:lnTo>
                <a:lnTo>
                  <a:pt x="1177464" y="777284"/>
                </a:lnTo>
                <a:lnTo>
                  <a:pt x="1156010" y="812804"/>
                </a:lnTo>
                <a:lnTo>
                  <a:pt x="1125558" y="840661"/>
                </a:lnTo>
                <a:lnTo>
                  <a:pt x="1088048" y="858916"/>
                </a:lnTo>
                <a:lnTo>
                  <a:pt x="1045420" y="865628"/>
                </a:lnTo>
                <a:lnTo>
                  <a:pt x="144272" y="865632"/>
                </a:lnTo>
                <a:lnTo>
                  <a:pt x="129580" y="864892"/>
                </a:lnTo>
                <a:lnTo>
                  <a:pt x="88325" y="854376"/>
                </a:lnTo>
                <a:lnTo>
                  <a:pt x="52806" y="832922"/>
                </a:lnTo>
                <a:lnTo>
                  <a:pt x="24957" y="802470"/>
                </a:lnTo>
                <a:lnTo>
                  <a:pt x="6711" y="764960"/>
                </a:lnTo>
                <a:lnTo>
                  <a:pt x="3" y="722332"/>
                </a:lnTo>
                <a:lnTo>
                  <a:pt x="0" y="144272"/>
                </a:lnTo>
                <a:close/>
              </a:path>
            </a:pathLst>
          </a:custGeom>
          <a:ln w="9144">
            <a:solidFill>
              <a:srgbClr val="000000"/>
            </a:solidFill>
          </a:ln>
        </p:spPr>
        <p:txBody>
          <a:bodyPr wrap="square" lIns="0" tIns="0" rIns="0" bIns="0" rtlCol="0">
            <a:noAutofit/>
          </a:bodyPr>
          <a:lstStyle/>
          <a:p>
            <a:endParaRPr/>
          </a:p>
        </p:txBody>
      </p:sp>
      <p:sp>
        <p:nvSpPr>
          <p:cNvPr id="6" name="object 9">
            <a:extLst>
              <a:ext uri="{FF2B5EF4-FFF2-40B4-BE49-F238E27FC236}">
                <a16:creationId xmlns:a16="http://schemas.microsoft.com/office/drawing/2014/main" id="{BB5745B5-EBF0-45F3-88F7-F40133A63EA4}"/>
              </a:ext>
            </a:extLst>
          </p:cNvPr>
          <p:cNvSpPr/>
          <p:nvPr/>
        </p:nvSpPr>
        <p:spPr>
          <a:xfrm>
            <a:off x="2851407" y="2601467"/>
            <a:ext cx="1188713" cy="865632"/>
          </a:xfrm>
          <a:custGeom>
            <a:avLst/>
            <a:gdLst/>
            <a:ahLst/>
            <a:cxnLst/>
            <a:rect l="l" t="t" r="r" b="b"/>
            <a:pathLst>
              <a:path w="1188713" h="865632">
                <a:moveTo>
                  <a:pt x="1044444" y="0"/>
                </a:moveTo>
                <a:lnTo>
                  <a:pt x="143296" y="3"/>
                </a:lnTo>
                <a:lnTo>
                  <a:pt x="100668" y="6715"/>
                </a:lnTo>
                <a:lnTo>
                  <a:pt x="63158" y="24970"/>
                </a:lnTo>
                <a:lnTo>
                  <a:pt x="32706" y="52827"/>
                </a:lnTo>
                <a:lnTo>
                  <a:pt x="11252" y="88347"/>
                </a:lnTo>
                <a:lnTo>
                  <a:pt x="736" y="129588"/>
                </a:lnTo>
                <a:lnTo>
                  <a:pt x="0" y="722332"/>
                </a:lnTo>
                <a:lnTo>
                  <a:pt x="835" y="736990"/>
                </a:lnTo>
                <a:lnTo>
                  <a:pt x="11610" y="778128"/>
                </a:lnTo>
                <a:lnTo>
                  <a:pt x="33281" y="813500"/>
                </a:lnTo>
                <a:lnTo>
                  <a:pt x="63908" y="841169"/>
                </a:lnTo>
                <a:lnTo>
                  <a:pt x="101551" y="859192"/>
                </a:lnTo>
                <a:lnTo>
                  <a:pt x="144268" y="865632"/>
                </a:lnTo>
                <a:lnTo>
                  <a:pt x="1045417" y="865628"/>
                </a:lnTo>
                <a:lnTo>
                  <a:pt x="1088045" y="858916"/>
                </a:lnTo>
                <a:lnTo>
                  <a:pt x="1125555" y="840661"/>
                </a:lnTo>
                <a:lnTo>
                  <a:pt x="1156007" y="812804"/>
                </a:lnTo>
                <a:lnTo>
                  <a:pt x="1177461" y="777284"/>
                </a:lnTo>
                <a:lnTo>
                  <a:pt x="1187977" y="736043"/>
                </a:lnTo>
                <a:lnTo>
                  <a:pt x="1188713" y="143299"/>
                </a:lnTo>
                <a:lnTo>
                  <a:pt x="1187878" y="128641"/>
                </a:lnTo>
                <a:lnTo>
                  <a:pt x="1177102" y="87503"/>
                </a:lnTo>
                <a:lnTo>
                  <a:pt x="1155431" y="52131"/>
                </a:lnTo>
                <a:lnTo>
                  <a:pt x="1124804" y="24462"/>
                </a:lnTo>
                <a:lnTo>
                  <a:pt x="1087162" y="6439"/>
                </a:lnTo>
                <a:lnTo>
                  <a:pt x="1044444" y="0"/>
                </a:lnTo>
                <a:close/>
              </a:path>
            </a:pathLst>
          </a:custGeom>
          <a:solidFill>
            <a:srgbClr val="DDE4E9"/>
          </a:solidFill>
        </p:spPr>
        <p:txBody>
          <a:bodyPr wrap="square" lIns="0" tIns="0" rIns="0" bIns="0" rtlCol="0">
            <a:noAutofit/>
          </a:bodyPr>
          <a:lstStyle/>
          <a:p>
            <a:endParaRPr/>
          </a:p>
        </p:txBody>
      </p:sp>
      <p:sp>
        <p:nvSpPr>
          <p:cNvPr id="7" name="object 10">
            <a:extLst>
              <a:ext uri="{FF2B5EF4-FFF2-40B4-BE49-F238E27FC236}">
                <a16:creationId xmlns:a16="http://schemas.microsoft.com/office/drawing/2014/main" id="{5267C77D-BC62-4CBD-BE49-4685092E1ADA}"/>
              </a:ext>
            </a:extLst>
          </p:cNvPr>
          <p:cNvSpPr/>
          <p:nvPr/>
        </p:nvSpPr>
        <p:spPr>
          <a:xfrm>
            <a:off x="2851404" y="2601467"/>
            <a:ext cx="1188720" cy="865632"/>
          </a:xfrm>
          <a:custGeom>
            <a:avLst/>
            <a:gdLst/>
            <a:ahLst/>
            <a:cxnLst/>
            <a:rect l="l" t="t" r="r" b="b"/>
            <a:pathLst>
              <a:path w="1188720" h="865632">
                <a:moveTo>
                  <a:pt x="0" y="144272"/>
                </a:moveTo>
                <a:lnTo>
                  <a:pt x="6439" y="101554"/>
                </a:lnTo>
                <a:lnTo>
                  <a:pt x="24462" y="63911"/>
                </a:lnTo>
                <a:lnTo>
                  <a:pt x="52131" y="33285"/>
                </a:lnTo>
                <a:lnTo>
                  <a:pt x="87503" y="11614"/>
                </a:lnTo>
                <a:lnTo>
                  <a:pt x="128641" y="838"/>
                </a:lnTo>
                <a:lnTo>
                  <a:pt x="1044447" y="0"/>
                </a:lnTo>
                <a:lnTo>
                  <a:pt x="1059131" y="739"/>
                </a:lnTo>
                <a:lnTo>
                  <a:pt x="1100372" y="11255"/>
                </a:lnTo>
                <a:lnTo>
                  <a:pt x="1135892" y="32709"/>
                </a:lnTo>
                <a:lnTo>
                  <a:pt x="1163749" y="63161"/>
                </a:lnTo>
                <a:lnTo>
                  <a:pt x="1182004" y="100671"/>
                </a:lnTo>
                <a:lnTo>
                  <a:pt x="1188716" y="143299"/>
                </a:lnTo>
                <a:lnTo>
                  <a:pt x="1188720" y="721360"/>
                </a:lnTo>
                <a:lnTo>
                  <a:pt x="1187980" y="736043"/>
                </a:lnTo>
                <a:lnTo>
                  <a:pt x="1177464" y="777284"/>
                </a:lnTo>
                <a:lnTo>
                  <a:pt x="1156010" y="812804"/>
                </a:lnTo>
                <a:lnTo>
                  <a:pt x="1125558" y="840661"/>
                </a:lnTo>
                <a:lnTo>
                  <a:pt x="1088048" y="858916"/>
                </a:lnTo>
                <a:lnTo>
                  <a:pt x="1045420" y="865628"/>
                </a:lnTo>
                <a:lnTo>
                  <a:pt x="144271" y="865632"/>
                </a:lnTo>
                <a:lnTo>
                  <a:pt x="129588" y="864892"/>
                </a:lnTo>
                <a:lnTo>
                  <a:pt x="88347" y="854376"/>
                </a:lnTo>
                <a:lnTo>
                  <a:pt x="52827" y="832922"/>
                </a:lnTo>
                <a:lnTo>
                  <a:pt x="24970" y="802470"/>
                </a:lnTo>
                <a:lnTo>
                  <a:pt x="6715" y="764960"/>
                </a:lnTo>
                <a:lnTo>
                  <a:pt x="3" y="722332"/>
                </a:lnTo>
                <a:lnTo>
                  <a:pt x="0" y="144272"/>
                </a:lnTo>
                <a:close/>
              </a:path>
            </a:pathLst>
          </a:custGeom>
          <a:ln w="9144">
            <a:solidFill>
              <a:srgbClr val="000000"/>
            </a:solidFill>
          </a:ln>
        </p:spPr>
        <p:txBody>
          <a:bodyPr wrap="square" lIns="0" tIns="0" rIns="0" bIns="0" rtlCol="0">
            <a:noAutofit/>
          </a:bodyPr>
          <a:lstStyle/>
          <a:p>
            <a:endParaRPr/>
          </a:p>
        </p:txBody>
      </p:sp>
      <p:sp>
        <p:nvSpPr>
          <p:cNvPr id="8" name="object 11">
            <a:extLst>
              <a:ext uri="{FF2B5EF4-FFF2-40B4-BE49-F238E27FC236}">
                <a16:creationId xmlns:a16="http://schemas.microsoft.com/office/drawing/2014/main" id="{68825E6C-5CE0-4B5D-8D59-610E1BD41DF9}"/>
              </a:ext>
            </a:extLst>
          </p:cNvPr>
          <p:cNvSpPr/>
          <p:nvPr/>
        </p:nvSpPr>
        <p:spPr>
          <a:xfrm>
            <a:off x="4573527" y="2601467"/>
            <a:ext cx="1188713" cy="865632"/>
          </a:xfrm>
          <a:custGeom>
            <a:avLst/>
            <a:gdLst/>
            <a:ahLst/>
            <a:cxnLst/>
            <a:rect l="l" t="t" r="r" b="b"/>
            <a:pathLst>
              <a:path w="1188713" h="865632">
                <a:moveTo>
                  <a:pt x="1044444" y="0"/>
                </a:moveTo>
                <a:lnTo>
                  <a:pt x="143296" y="3"/>
                </a:lnTo>
                <a:lnTo>
                  <a:pt x="100668" y="6715"/>
                </a:lnTo>
                <a:lnTo>
                  <a:pt x="63158" y="24970"/>
                </a:lnTo>
                <a:lnTo>
                  <a:pt x="32706" y="52827"/>
                </a:lnTo>
                <a:lnTo>
                  <a:pt x="11252" y="88347"/>
                </a:lnTo>
                <a:lnTo>
                  <a:pt x="736" y="129588"/>
                </a:lnTo>
                <a:lnTo>
                  <a:pt x="0" y="722332"/>
                </a:lnTo>
                <a:lnTo>
                  <a:pt x="835" y="736990"/>
                </a:lnTo>
                <a:lnTo>
                  <a:pt x="11610" y="778128"/>
                </a:lnTo>
                <a:lnTo>
                  <a:pt x="33281" y="813500"/>
                </a:lnTo>
                <a:lnTo>
                  <a:pt x="63908" y="841169"/>
                </a:lnTo>
                <a:lnTo>
                  <a:pt x="101551" y="859192"/>
                </a:lnTo>
                <a:lnTo>
                  <a:pt x="144268" y="865632"/>
                </a:lnTo>
                <a:lnTo>
                  <a:pt x="1045417" y="865628"/>
                </a:lnTo>
                <a:lnTo>
                  <a:pt x="1088045" y="858916"/>
                </a:lnTo>
                <a:lnTo>
                  <a:pt x="1125555" y="840661"/>
                </a:lnTo>
                <a:lnTo>
                  <a:pt x="1156007" y="812804"/>
                </a:lnTo>
                <a:lnTo>
                  <a:pt x="1177461" y="777284"/>
                </a:lnTo>
                <a:lnTo>
                  <a:pt x="1187977" y="736043"/>
                </a:lnTo>
                <a:lnTo>
                  <a:pt x="1188713" y="143299"/>
                </a:lnTo>
                <a:lnTo>
                  <a:pt x="1187878" y="128641"/>
                </a:lnTo>
                <a:lnTo>
                  <a:pt x="1177102" y="87503"/>
                </a:lnTo>
                <a:lnTo>
                  <a:pt x="1155431" y="52131"/>
                </a:lnTo>
                <a:lnTo>
                  <a:pt x="1124804" y="24462"/>
                </a:lnTo>
                <a:lnTo>
                  <a:pt x="1087162" y="6439"/>
                </a:lnTo>
                <a:lnTo>
                  <a:pt x="1044444" y="0"/>
                </a:lnTo>
                <a:close/>
              </a:path>
            </a:pathLst>
          </a:custGeom>
          <a:solidFill>
            <a:srgbClr val="DDE4E9"/>
          </a:solidFill>
        </p:spPr>
        <p:txBody>
          <a:bodyPr wrap="square" lIns="0" tIns="0" rIns="0" bIns="0" rtlCol="0">
            <a:noAutofit/>
          </a:bodyPr>
          <a:lstStyle/>
          <a:p>
            <a:endParaRPr/>
          </a:p>
        </p:txBody>
      </p:sp>
      <p:sp>
        <p:nvSpPr>
          <p:cNvPr id="9" name="object 12">
            <a:extLst>
              <a:ext uri="{FF2B5EF4-FFF2-40B4-BE49-F238E27FC236}">
                <a16:creationId xmlns:a16="http://schemas.microsoft.com/office/drawing/2014/main" id="{CF2090DB-CA80-4B46-8A08-87A25ADD1305}"/>
              </a:ext>
            </a:extLst>
          </p:cNvPr>
          <p:cNvSpPr/>
          <p:nvPr/>
        </p:nvSpPr>
        <p:spPr>
          <a:xfrm>
            <a:off x="4573523" y="2601467"/>
            <a:ext cx="1188720" cy="865632"/>
          </a:xfrm>
          <a:custGeom>
            <a:avLst/>
            <a:gdLst/>
            <a:ahLst/>
            <a:cxnLst/>
            <a:rect l="l" t="t" r="r" b="b"/>
            <a:pathLst>
              <a:path w="1188720" h="865632">
                <a:moveTo>
                  <a:pt x="0" y="144272"/>
                </a:moveTo>
                <a:lnTo>
                  <a:pt x="6439" y="101554"/>
                </a:lnTo>
                <a:lnTo>
                  <a:pt x="24462" y="63911"/>
                </a:lnTo>
                <a:lnTo>
                  <a:pt x="52131" y="33285"/>
                </a:lnTo>
                <a:lnTo>
                  <a:pt x="87503" y="11614"/>
                </a:lnTo>
                <a:lnTo>
                  <a:pt x="128641" y="838"/>
                </a:lnTo>
                <a:lnTo>
                  <a:pt x="1044448" y="0"/>
                </a:lnTo>
                <a:lnTo>
                  <a:pt x="1059131" y="739"/>
                </a:lnTo>
                <a:lnTo>
                  <a:pt x="1100372" y="11255"/>
                </a:lnTo>
                <a:lnTo>
                  <a:pt x="1135892" y="32709"/>
                </a:lnTo>
                <a:lnTo>
                  <a:pt x="1163749" y="63161"/>
                </a:lnTo>
                <a:lnTo>
                  <a:pt x="1182004" y="100671"/>
                </a:lnTo>
                <a:lnTo>
                  <a:pt x="1188716" y="143299"/>
                </a:lnTo>
                <a:lnTo>
                  <a:pt x="1188720" y="721360"/>
                </a:lnTo>
                <a:lnTo>
                  <a:pt x="1187980" y="736043"/>
                </a:lnTo>
                <a:lnTo>
                  <a:pt x="1177464" y="777284"/>
                </a:lnTo>
                <a:lnTo>
                  <a:pt x="1156010" y="812804"/>
                </a:lnTo>
                <a:lnTo>
                  <a:pt x="1125558" y="840661"/>
                </a:lnTo>
                <a:lnTo>
                  <a:pt x="1088048" y="858916"/>
                </a:lnTo>
                <a:lnTo>
                  <a:pt x="1045420" y="865628"/>
                </a:lnTo>
                <a:lnTo>
                  <a:pt x="144272" y="865632"/>
                </a:lnTo>
                <a:lnTo>
                  <a:pt x="129588" y="864892"/>
                </a:lnTo>
                <a:lnTo>
                  <a:pt x="88347" y="854376"/>
                </a:lnTo>
                <a:lnTo>
                  <a:pt x="52827" y="832922"/>
                </a:lnTo>
                <a:lnTo>
                  <a:pt x="24970" y="802470"/>
                </a:lnTo>
                <a:lnTo>
                  <a:pt x="6715" y="764960"/>
                </a:lnTo>
                <a:lnTo>
                  <a:pt x="3" y="722332"/>
                </a:lnTo>
                <a:lnTo>
                  <a:pt x="0" y="144272"/>
                </a:lnTo>
                <a:close/>
              </a:path>
            </a:pathLst>
          </a:custGeom>
          <a:ln w="9144">
            <a:solidFill>
              <a:srgbClr val="000000"/>
            </a:solidFill>
          </a:ln>
        </p:spPr>
        <p:txBody>
          <a:bodyPr wrap="square" lIns="0" tIns="0" rIns="0" bIns="0" rtlCol="0">
            <a:noAutofit/>
          </a:bodyPr>
          <a:lstStyle/>
          <a:p>
            <a:endParaRPr/>
          </a:p>
        </p:txBody>
      </p:sp>
      <p:sp>
        <p:nvSpPr>
          <p:cNvPr id="10" name="object 13">
            <a:extLst>
              <a:ext uri="{FF2B5EF4-FFF2-40B4-BE49-F238E27FC236}">
                <a16:creationId xmlns:a16="http://schemas.microsoft.com/office/drawing/2014/main" id="{5F25F8D0-0261-48BF-8B26-4415017BAE3E}"/>
              </a:ext>
            </a:extLst>
          </p:cNvPr>
          <p:cNvSpPr/>
          <p:nvPr/>
        </p:nvSpPr>
        <p:spPr>
          <a:xfrm>
            <a:off x="6295647" y="2601467"/>
            <a:ext cx="1188713" cy="865632"/>
          </a:xfrm>
          <a:custGeom>
            <a:avLst/>
            <a:gdLst/>
            <a:ahLst/>
            <a:cxnLst/>
            <a:rect l="l" t="t" r="r" b="b"/>
            <a:pathLst>
              <a:path w="1188713" h="865632">
                <a:moveTo>
                  <a:pt x="1044444" y="0"/>
                </a:moveTo>
                <a:lnTo>
                  <a:pt x="143296" y="3"/>
                </a:lnTo>
                <a:lnTo>
                  <a:pt x="100668" y="6715"/>
                </a:lnTo>
                <a:lnTo>
                  <a:pt x="63158" y="24970"/>
                </a:lnTo>
                <a:lnTo>
                  <a:pt x="32706" y="52827"/>
                </a:lnTo>
                <a:lnTo>
                  <a:pt x="11252" y="88347"/>
                </a:lnTo>
                <a:lnTo>
                  <a:pt x="736" y="129588"/>
                </a:lnTo>
                <a:lnTo>
                  <a:pt x="0" y="722332"/>
                </a:lnTo>
                <a:lnTo>
                  <a:pt x="835" y="736990"/>
                </a:lnTo>
                <a:lnTo>
                  <a:pt x="11610" y="778128"/>
                </a:lnTo>
                <a:lnTo>
                  <a:pt x="33281" y="813500"/>
                </a:lnTo>
                <a:lnTo>
                  <a:pt x="63908" y="841169"/>
                </a:lnTo>
                <a:lnTo>
                  <a:pt x="101551" y="859192"/>
                </a:lnTo>
                <a:lnTo>
                  <a:pt x="144268" y="865632"/>
                </a:lnTo>
                <a:lnTo>
                  <a:pt x="1045417" y="865628"/>
                </a:lnTo>
                <a:lnTo>
                  <a:pt x="1088045" y="858916"/>
                </a:lnTo>
                <a:lnTo>
                  <a:pt x="1125555" y="840661"/>
                </a:lnTo>
                <a:lnTo>
                  <a:pt x="1156007" y="812804"/>
                </a:lnTo>
                <a:lnTo>
                  <a:pt x="1177461" y="777284"/>
                </a:lnTo>
                <a:lnTo>
                  <a:pt x="1187977" y="736043"/>
                </a:lnTo>
                <a:lnTo>
                  <a:pt x="1188713" y="143299"/>
                </a:lnTo>
                <a:lnTo>
                  <a:pt x="1187878" y="128641"/>
                </a:lnTo>
                <a:lnTo>
                  <a:pt x="1177102" y="87503"/>
                </a:lnTo>
                <a:lnTo>
                  <a:pt x="1155431" y="52131"/>
                </a:lnTo>
                <a:lnTo>
                  <a:pt x="1124804" y="24462"/>
                </a:lnTo>
                <a:lnTo>
                  <a:pt x="1087162" y="6439"/>
                </a:lnTo>
                <a:lnTo>
                  <a:pt x="1044444" y="0"/>
                </a:lnTo>
                <a:close/>
              </a:path>
            </a:pathLst>
          </a:custGeom>
          <a:solidFill>
            <a:srgbClr val="DDE4E9"/>
          </a:solidFill>
        </p:spPr>
        <p:txBody>
          <a:bodyPr wrap="square" lIns="0" tIns="0" rIns="0" bIns="0" rtlCol="0">
            <a:noAutofit/>
          </a:bodyPr>
          <a:lstStyle/>
          <a:p>
            <a:endParaRPr/>
          </a:p>
        </p:txBody>
      </p:sp>
      <p:sp>
        <p:nvSpPr>
          <p:cNvPr id="11" name="object 14">
            <a:extLst>
              <a:ext uri="{FF2B5EF4-FFF2-40B4-BE49-F238E27FC236}">
                <a16:creationId xmlns:a16="http://schemas.microsoft.com/office/drawing/2014/main" id="{72CF626C-5F86-4638-954E-CDAC58F4869F}"/>
              </a:ext>
            </a:extLst>
          </p:cNvPr>
          <p:cNvSpPr/>
          <p:nvPr/>
        </p:nvSpPr>
        <p:spPr>
          <a:xfrm>
            <a:off x="6295644" y="2601467"/>
            <a:ext cx="1188720" cy="865632"/>
          </a:xfrm>
          <a:custGeom>
            <a:avLst/>
            <a:gdLst/>
            <a:ahLst/>
            <a:cxnLst/>
            <a:rect l="l" t="t" r="r" b="b"/>
            <a:pathLst>
              <a:path w="1188720" h="865632">
                <a:moveTo>
                  <a:pt x="0" y="144272"/>
                </a:moveTo>
                <a:lnTo>
                  <a:pt x="6439" y="101554"/>
                </a:lnTo>
                <a:lnTo>
                  <a:pt x="24462" y="63911"/>
                </a:lnTo>
                <a:lnTo>
                  <a:pt x="52131" y="33285"/>
                </a:lnTo>
                <a:lnTo>
                  <a:pt x="87503" y="11614"/>
                </a:lnTo>
                <a:lnTo>
                  <a:pt x="128641" y="838"/>
                </a:lnTo>
                <a:lnTo>
                  <a:pt x="1044448" y="0"/>
                </a:lnTo>
                <a:lnTo>
                  <a:pt x="1059131" y="739"/>
                </a:lnTo>
                <a:lnTo>
                  <a:pt x="1100372" y="11255"/>
                </a:lnTo>
                <a:lnTo>
                  <a:pt x="1135892" y="32709"/>
                </a:lnTo>
                <a:lnTo>
                  <a:pt x="1163749" y="63161"/>
                </a:lnTo>
                <a:lnTo>
                  <a:pt x="1182004" y="100671"/>
                </a:lnTo>
                <a:lnTo>
                  <a:pt x="1188716" y="143299"/>
                </a:lnTo>
                <a:lnTo>
                  <a:pt x="1188720" y="721360"/>
                </a:lnTo>
                <a:lnTo>
                  <a:pt x="1187980" y="736043"/>
                </a:lnTo>
                <a:lnTo>
                  <a:pt x="1177464" y="777284"/>
                </a:lnTo>
                <a:lnTo>
                  <a:pt x="1156010" y="812804"/>
                </a:lnTo>
                <a:lnTo>
                  <a:pt x="1125558" y="840661"/>
                </a:lnTo>
                <a:lnTo>
                  <a:pt x="1088048" y="858916"/>
                </a:lnTo>
                <a:lnTo>
                  <a:pt x="1045420" y="865628"/>
                </a:lnTo>
                <a:lnTo>
                  <a:pt x="144271" y="865632"/>
                </a:lnTo>
                <a:lnTo>
                  <a:pt x="129588" y="864892"/>
                </a:lnTo>
                <a:lnTo>
                  <a:pt x="88347" y="854376"/>
                </a:lnTo>
                <a:lnTo>
                  <a:pt x="52827" y="832922"/>
                </a:lnTo>
                <a:lnTo>
                  <a:pt x="24970" y="802470"/>
                </a:lnTo>
                <a:lnTo>
                  <a:pt x="6715" y="764960"/>
                </a:lnTo>
                <a:lnTo>
                  <a:pt x="3" y="722332"/>
                </a:lnTo>
                <a:lnTo>
                  <a:pt x="0" y="144272"/>
                </a:lnTo>
                <a:close/>
              </a:path>
            </a:pathLst>
          </a:custGeom>
          <a:ln w="9144">
            <a:solidFill>
              <a:srgbClr val="000000"/>
            </a:solidFill>
          </a:ln>
        </p:spPr>
        <p:txBody>
          <a:bodyPr wrap="square" lIns="0" tIns="0" rIns="0" bIns="0" rtlCol="0">
            <a:noAutofit/>
          </a:bodyPr>
          <a:lstStyle/>
          <a:p>
            <a:endParaRPr/>
          </a:p>
        </p:txBody>
      </p:sp>
      <p:sp>
        <p:nvSpPr>
          <p:cNvPr id="12" name="object 15">
            <a:extLst>
              <a:ext uri="{FF2B5EF4-FFF2-40B4-BE49-F238E27FC236}">
                <a16:creationId xmlns:a16="http://schemas.microsoft.com/office/drawing/2014/main" id="{35C6FA9C-AE54-4F2E-AEF7-3CEEE0DB2A0B}"/>
              </a:ext>
            </a:extLst>
          </p:cNvPr>
          <p:cNvSpPr/>
          <p:nvPr/>
        </p:nvSpPr>
        <p:spPr>
          <a:xfrm>
            <a:off x="8017767" y="2601467"/>
            <a:ext cx="1188713" cy="865632"/>
          </a:xfrm>
          <a:custGeom>
            <a:avLst/>
            <a:gdLst/>
            <a:ahLst/>
            <a:cxnLst/>
            <a:rect l="l" t="t" r="r" b="b"/>
            <a:pathLst>
              <a:path w="1188713" h="865632">
                <a:moveTo>
                  <a:pt x="1044444" y="0"/>
                </a:moveTo>
                <a:lnTo>
                  <a:pt x="143296" y="3"/>
                </a:lnTo>
                <a:lnTo>
                  <a:pt x="100668" y="6715"/>
                </a:lnTo>
                <a:lnTo>
                  <a:pt x="63158" y="24970"/>
                </a:lnTo>
                <a:lnTo>
                  <a:pt x="32706" y="52827"/>
                </a:lnTo>
                <a:lnTo>
                  <a:pt x="11252" y="88347"/>
                </a:lnTo>
                <a:lnTo>
                  <a:pt x="736" y="129588"/>
                </a:lnTo>
                <a:lnTo>
                  <a:pt x="0" y="722332"/>
                </a:lnTo>
                <a:lnTo>
                  <a:pt x="835" y="736990"/>
                </a:lnTo>
                <a:lnTo>
                  <a:pt x="11610" y="778128"/>
                </a:lnTo>
                <a:lnTo>
                  <a:pt x="33281" y="813500"/>
                </a:lnTo>
                <a:lnTo>
                  <a:pt x="63908" y="841169"/>
                </a:lnTo>
                <a:lnTo>
                  <a:pt x="101551" y="859192"/>
                </a:lnTo>
                <a:lnTo>
                  <a:pt x="144268" y="865632"/>
                </a:lnTo>
                <a:lnTo>
                  <a:pt x="1045417" y="865628"/>
                </a:lnTo>
                <a:lnTo>
                  <a:pt x="1088045" y="858916"/>
                </a:lnTo>
                <a:lnTo>
                  <a:pt x="1125555" y="840661"/>
                </a:lnTo>
                <a:lnTo>
                  <a:pt x="1156007" y="812804"/>
                </a:lnTo>
                <a:lnTo>
                  <a:pt x="1177461" y="777284"/>
                </a:lnTo>
                <a:lnTo>
                  <a:pt x="1187977" y="736043"/>
                </a:lnTo>
                <a:lnTo>
                  <a:pt x="1188713" y="143299"/>
                </a:lnTo>
                <a:lnTo>
                  <a:pt x="1187878" y="128641"/>
                </a:lnTo>
                <a:lnTo>
                  <a:pt x="1177102" y="87503"/>
                </a:lnTo>
                <a:lnTo>
                  <a:pt x="1155431" y="52131"/>
                </a:lnTo>
                <a:lnTo>
                  <a:pt x="1124804" y="24462"/>
                </a:lnTo>
                <a:lnTo>
                  <a:pt x="1087162" y="6439"/>
                </a:lnTo>
                <a:lnTo>
                  <a:pt x="1044444" y="0"/>
                </a:lnTo>
                <a:close/>
              </a:path>
            </a:pathLst>
          </a:custGeom>
          <a:solidFill>
            <a:srgbClr val="DDE4E9"/>
          </a:solidFill>
        </p:spPr>
        <p:txBody>
          <a:bodyPr wrap="square" lIns="0" tIns="0" rIns="0" bIns="0" rtlCol="0">
            <a:noAutofit/>
          </a:bodyPr>
          <a:lstStyle/>
          <a:p>
            <a:endParaRPr/>
          </a:p>
        </p:txBody>
      </p:sp>
      <p:sp>
        <p:nvSpPr>
          <p:cNvPr id="13" name="object 16">
            <a:extLst>
              <a:ext uri="{FF2B5EF4-FFF2-40B4-BE49-F238E27FC236}">
                <a16:creationId xmlns:a16="http://schemas.microsoft.com/office/drawing/2014/main" id="{3C7076A2-DBC9-4001-941C-82E72A828829}"/>
              </a:ext>
            </a:extLst>
          </p:cNvPr>
          <p:cNvSpPr/>
          <p:nvPr/>
        </p:nvSpPr>
        <p:spPr>
          <a:xfrm>
            <a:off x="8017764" y="2601467"/>
            <a:ext cx="1188719" cy="865632"/>
          </a:xfrm>
          <a:custGeom>
            <a:avLst/>
            <a:gdLst/>
            <a:ahLst/>
            <a:cxnLst/>
            <a:rect l="l" t="t" r="r" b="b"/>
            <a:pathLst>
              <a:path w="1188719" h="865632">
                <a:moveTo>
                  <a:pt x="0" y="144272"/>
                </a:moveTo>
                <a:lnTo>
                  <a:pt x="6439" y="101554"/>
                </a:lnTo>
                <a:lnTo>
                  <a:pt x="24462" y="63911"/>
                </a:lnTo>
                <a:lnTo>
                  <a:pt x="52131" y="33285"/>
                </a:lnTo>
                <a:lnTo>
                  <a:pt x="87503" y="11614"/>
                </a:lnTo>
                <a:lnTo>
                  <a:pt x="128641" y="838"/>
                </a:lnTo>
                <a:lnTo>
                  <a:pt x="1044447" y="0"/>
                </a:lnTo>
                <a:lnTo>
                  <a:pt x="1059131" y="739"/>
                </a:lnTo>
                <a:lnTo>
                  <a:pt x="1100372" y="11255"/>
                </a:lnTo>
                <a:lnTo>
                  <a:pt x="1135892" y="32709"/>
                </a:lnTo>
                <a:lnTo>
                  <a:pt x="1163749" y="63161"/>
                </a:lnTo>
                <a:lnTo>
                  <a:pt x="1182004" y="100671"/>
                </a:lnTo>
                <a:lnTo>
                  <a:pt x="1188716" y="143299"/>
                </a:lnTo>
                <a:lnTo>
                  <a:pt x="1188719" y="721360"/>
                </a:lnTo>
                <a:lnTo>
                  <a:pt x="1187980" y="736043"/>
                </a:lnTo>
                <a:lnTo>
                  <a:pt x="1177464" y="777284"/>
                </a:lnTo>
                <a:lnTo>
                  <a:pt x="1156010" y="812804"/>
                </a:lnTo>
                <a:lnTo>
                  <a:pt x="1125558" y="840661"/>
                </a:lnTo>
                <a:lnTo>
                  <a:pt x="1088048" y="858916"/>
                </a:lnTo>
                <a:lnTo>
                  <a:pt x="1045420" y="865628"/>
                </a:lnTo>
                <a:lnTo>
                  <a:pt x="144271" y="865632"/>
                </a:lnTo>
                <a:lnTo>
                  <a:pt x="129588" y="864892"/>
                </a:lnTo>
                <a:lnTo>
                  <a:pt x="88347" y="854376"/>
                </a:lnTo>
                <a:lnTo>
                  <a:pt x="52827" y="832922"/>
                </a:lnTo>
                <a:lnTo>
                  <a:pt x="24970" y="802470"/>
                </a:lnTo>
                <a:lnTo>
                  <a:pt x="6715" y="764960"/>
                </a:lnTo>
                <a:lnTo>
                  <a:pt x="3" y="722332"/>
                </a:lnTo>
                <a:lnTo>
                  <a:pt x="0" y="144272"/>
                </a:lnTo>
                <a:close/>
              </a:path>
            </a:pathLst>
          </a:custGeom>
          <a:ln w="9144">
            <a:solidFill>
              <a:srgbClr val="000000"/>
            </a:solidFill>
          </a:ln>
        </p:spPr>
        <p:txBody>
          <a:bodyPr wrap="square" lIns="0" tIns="0" rIns="0" bIns="0" rtlCol="0">
            <a:noAutofit/>
          </a:bodyPr>
          <a:lstStyle/>
          <a:p>
            <a:endParaRPr/>
          </a:p>
        </p:txBody>
      </p:sp>
      <p:sp>
        <p:nvSpPr>
          <p:cNvPr id="14" name="object 17">
            <a:extLst>
              <a:ext uri="{FF2B5EF4-FFF2-40B4-BE49-F238E27FC236}">
                <a16:creationId xmlns:a16="http://schemas.microsoft.com/office/drawing/2014/main" id="{E63F9009-1A92-4364-8F88-CDFC3C7DDD13}"/>
              </a:ext>
            </a:extLst>
          </p:cNvPr>
          <p:cNvSpPr txBox="1"/>
          <p:nvPr/>
        </p:nvSpPr>
        <p:spPr>
          <a:xfrm>
            <a:off x="1238808" y="2909570"/>
            <a:ext cx="93980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数据收集</a:t>
            </a:r>
          </a:p>
        </p:txBody>
      </p:sp>
      <p:sp>
        <p:nvSpPr>
          <p:cNvPr id="15" name="object 18">
            <a:extLst>
              <a:ext uri="{FF2B5EF4-FFF2-40B4-BE49-F238E27FC236}">
                <a16:creationId xmlns:a16="http://schemas.microsoft.com/office/drawing/2014/main" id="{5E4C1BF3-E811-4ED7-AD24-F33AFB9F0953}"/>
              </a:ext>
            </a:extLst>
          </p:cNvPr>
          <p:cNvSpPr txBox="1"/>
          <p:nvPr/>
        </p:nvSpPr>
        <p:spPr>
          <a:xfrm>
            <a:off x="2961513" y="2909570"/>
            <a:ext cx="93980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数据清洗</a:t>
            </a:r>
            <a:endParaRPr sz="1800">
              <a:latin typeface="Microsoft YaHei UI"/>
              <a:cs typeface="Microsoft YaHei UI"/>
            </a:endParaRPr>
          </a:p>
        </p:txBody>
      </p:sp>
      <p:sp>
        <p:nvSpPr>
          <p:cNvPr id="16" name="object 19">
            <a:extLst>
              <a:ext uri="{FF2B5EF4-FFF2-40B4-BE49-F238E27FC236}">
                <a16:creationId xmlns:a16="http://schemas.microsoft.com/office/drawing/2014/main" id="{049EF67D-B7FC-42EF-B675-0670F8D004A8}"/>
              </a:ext>
            </a:extLst>
          </p:cNvPr>
          <p:cNvSpPr/>
          <p:nvPr/>
        </p:nvSpPr>
        <p:spPr>
          <a:xfrm>
            <a:off x="6330696" y="2849879"/>
            <a:ext cx="1115568" cy="365760"/>
          </a:xfrm>
          <a:custGeom>
            <a:avLst/>
            <a:gdLst/>
            <a:ahLst/>
            <a:cxnLst/>
            <a:rect l="l" t="t" r="r" b="b"/>
            <a:pathLst>
              <a:path w="1115568" h="365760">
                <a:moveTo>
                  <a:pt x="0" y="365760"/>
                </a:moveTo>
                <a:lnTo>
                  <a:pt x="1115568" y="365760"/>
                </a:lnTo>
                <a:lnTo>
                  <a:pt x="1115568" y="0"/>
                </a:lnTo>
                <a:lnTo>
                  <a:pt x="0" y="0"/>
                </a:lnTo>
                <a:lnTo>
                  <a:pt x="0" y="365760"/>
                </a:lnTo>
                <a:close/>
              </a:path>
            </a:pathLst>
          </a:custGeom>
          <a:solidFill>
            <a:srgbClr val="DDE4E9"/>
          </a:solidFill>
        </p:spPr>
        <p:txBody>
          <a:bodyPr wrap="square" lIns="0" tIns="0" rIns="0" bIns="0" rtlCol="0">
            <a:noAutofit/>
          </a:bodyPr>
          <a:lstStyle/>
          <a:p>
            <a:endParaRPr/>
          </a:p>
        </p:txBody>
      </p:sp>
      <p:sp>
        <p:nvSpPr>
          <p:cNvPr id="17" name="object 20">
            <a:extLst>
              <a:ext uri="{FF2B5EF4-FFF2-40B4-BE49-F238E27FC236}">
                <a16:creationId xmlns:a16="http://schemas.microsoft.com/office/drawing/2014/main" id="{4C0858BB-F312-4545-9DAC-D8E32468CA68}"/>
              </a:ext>
            </a:extLst>
          </p:cNvPr>
          <p:cNvSpPr txBox="1"/>
          <p:nvPr/>
        </p:nvSpPr>
        <p:spPr>
          <a:xfrm>
            <a:off x="6406641" y="2909570"/>
            <a:ext cx="939800"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模型训练</a:t>
            </a:r>
            <a:endParaRPr sz="1800">
              <a:latin typeface="Microsoft YaHei UI"/>
              <a:cs typeface="Microsoft YaHei UI"/>
            </a:endParaRPr>
          </a:p>
        </p:txBody>
      </p:sp>
      <p:sp>
        <p:nvSpPr>
          <p:cNvPr id="18" name="object 21">
            <a:extLst>
              <a:ext uri="{FF2B5EF4-FFF2-40B4-BE49-F238E27FC236}">
                <a16:creationId xmlns:a16="http://schemas.microsoft.com/office/drawing/2014/main" id="{6C6D7D36-8FF3-4261-83C3-64711751DC8F}"/>
              </a:ext>
            </a:extLst>
          </p:cNvPr>
          <p:cNvSpPr/>
          <p:nvPr/>
        </p:nvSpPr>
        <p:spPr>
          <a:xfrm>
            <a:off x="8052816" y="2712720"/>
            <a:ext cx="1115568" cy="643127"/>
          </a:xfrm>
          <a:custGeom>
            <a:avLst/>
            <a:gdLst/>
            <a:ahLst/>
            <a:cxnLst/>
            <a:rect l="l" t="t" r="r" b="b"/>
            <a:pathLst>
              <a:path w="1115568" h="643127">
                <a:moveTo>
                  <a:pt x="0" y="643127"/>
                </a:moveTo>
                <a:lnTo>
                  <a:pt x="1115568" y="643127"/>
                </a:lnTo>
                <a:lnTo>
                  <a:pt x="1115568" y="0"/>
                </a:lnTo>
                <a:lnTo>
                  <a:pt x="0" y="0"/>
                </a:lnTo>
                <a:lnTo>
                  <a:pt x="0" y="643127"/>
                </a:lnTo>
                <a:close/>
              </a:path>
            </a:pathLst>
          </a:custGeom>
          <a:solidFill>
            <a:srgbClr val="DDE4E9"/>
          </a:solidFill>
        </p:spPr>
        <p:txBody>
          <a:bodyPr wrap="square" lIns="0" tIns="0" rIns="0" bIns="0" rtlCol="0">
            <a:noAutofit/>
          </a:bodyPr>
          <a:lstStyle/>
          <a:p>
            <a:endParaRPr/>
          </a:p>
        </p:txBody>
      </p:sp>
      <p:sp>
        <p:nvSpPr>
          <p:cNvPr id="19" name="object 22">
            <a:extLst>
              <a:ext uri="{FF2B5EF4-FFF2-40B4-BE49-F238E27FC236}">
                <a16:creationId xmlns:a16="http://schemas.microsoft.com/office/drawing/2014/main" id="{C7C282CC-A35F-4A42-9061-3693BCF74304}"/>
              </a:ext>
            </a:extLst>
          </p:cNvPr>
          <p:cNvSpPr txBox="1"/>
          <p:nvPr/>
        </p:nvSpPr>
        <p:spPr>
          <a:xfrm>
            <a:off x="8129143" y="2772409"/>
            <a:ext cx="939800" cy="56134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模型评估</a:t>
            </a:r>
            <a:endParaRPr sz="1800">
              <a:latin typeface="Microsoft YaHei UI"/>
              <a:cs typeface="Microsoft YaHei UI"/>
            </a:endParaRPr>
          </a:p>
          <a:p>
            <a:pPr marL="12700">
              <a:lnSpc>
                <a:spcPct val="100000"/>
              </a:lnSpc>
            </a:pPr>
            <a:r>
              <a:rPr sz="1800" spc="-5" dirty="0">
                <a:latin typeface="Microsoft YaHei UI"/>
                <a:cs typeface="Microsoft YaHei UI"/>
              </a:rPr>
              <a:t>测试</a:t>
            </a:r>
            <a:endParaRPr sz="1800">
              <a:latin typeface="Microsoft YaHei UI"/>
              <a:cs typeface="Microsoft YaHei UI"/>
            </a:endParaRPr>
          </a:p>
        </p:txBody>
      </p:sp>
      <p:sp>
        <p:nvSpPr>
          <p:cNvPr id="20" name="object 23">
            <a:extLst>
              <a:ext uri="{FF2B5EF4-FFF2-40B4-BE49-F238E27FC236}">
                <a16:creationId xmlns:a16="http://schemas.microsoft.com/office/drawing/2014/main" id="{99D2E68B-DEE5-486F-BFFB-D97ACE2A5AD2}"/>
              </a:ext>
            </a:extLst>
          </p:cNvPr>
          <p:cNvSpPr/>
          <p:nvPr/>
        </p:nvSpPr>
        <p:spPr>
          <a:xfrm>
            <a:off x="9660639" y="2601467"/>
            <a:ext cx="1188713" cy="865632"/>
          </a:xfrm>
          <a:custGeom>
            <a:avLst/>
            <a:gdLst/>
            <a:ahLst/>
            <a:cxnLst/>
            <a:rect l="l" t="t" r="r" b="b"/>
            <a:pathLst>
              <a:path w="1188713" h="865632">
                <a:moveTo>
                  <a:pt x="1044444" y="0"/>
                </a:moveTo>
                <a:lnTo>
                  <a:pt x="143296" y="3"/>
                </a:lnTo>
                <a:lnTo>
                  <a:pt x="100668" y="6715"/>
                </a:lnTo>
                <a:lnTo>
                  <a:pt x="63158" y="24970"/>
                </a:lnTo>
                <a:lnTo>
                  <a:pt x="32706" y="52827"/>
                </a:lnTo>
                <a:lnTo>
                  <a:pt x="11252" y="88347"/>
                </a:lnTo>
                <a:lnTo>
                  <a:pt x="736" y="129588"/>
                </a:lnTo>
                <a:lnTo>
                  <a:pt x="0" y="722332"/>
                </a:lnTo>
                <a:lnTo>
                  <a:pt x="835" y="736990"/>
                </a:lnTo>
                <a:lnTo>
                  <a:pt x="11610" y="778128"/>
                </a:lnTo>
                <a:lnTo>
                  <a:pt x="33281" y="813500"/>
                </a:lnTo>
                <a:lnTo>
                  <a:pt x="63908" y="841169"/>
                </a:lnTo>
                <a:lnTo>
                  <a:pt x="101551" y="859192"/>
                </a:lnTo>
                <a:lnTo>
                  <a:pt x="144268" y="865632"/>
                </a:lnTo>
                <a:lnTo>
                  <a:pt x="1045417" y="865628"/>
                </a:lnTo>
                <a:lnTo>
                  <a:pt x="1088045" y="858916"/>
                </a:lnTo>
                <a:lnTo>
                  <a:pt x="1125555" y="840661"/>
                </a:lnTo>
                <a:lnTo>
                  <a:pt x="1156007" y="812804"/>
                </a:lnTo>
                <a:lnTo>
                  <a:pt x="1177461" y="777284"/>
                </a:lnTo>
                <a:lnTo>
                  <a:pt x="1187977" y="736043"/>
                </a:lnTo>
                <a:lnTo>
                  <a:pt x="1188713" y="143299"/>
                </a:lnTo>
                <a:lnTo>
                  <a:pt x="1187878" y="128641"/>
                </a:lnTo>
                <a:lnTo>
                  <a:pt x="1177102" y="87503"/>
                </a:lnTo>
                <a:lnTo>
                  <a:pt x="1155431" y="52131"/>
                </a:lnTo>
                <a:lnTo>
                  <a:pt x="1124804" y="24462"/>
                </a:lnTo>
                <a:lnTo>
                  <a:pt x="1087162" y="6439"/>
                </a:lnTo>
                <a:lnTo>
                  <a:pt x="1044444" y="0"/>
                </a:lnTo>
                <a:close/>
              </a:path>
            </a:pathLst>
          </a:custGeom>
          <a:solidFill>
            <a:srgbClr val="C2DFDF"/>
          </a:solidFill>
        </p:spPr>
        <p:txBody>
          <a:bodyPr wrap="square" lIns="0" tIns="0" rIns="0" bIns="0" rtlCol="0">
            <a:noAutofit/>
          </a:bodyPr>
          <a:lstStyle/>
          <a:p>
            <a:endParaRPr/>
          </a:p>
        </p:txBody>
      </p:sp>
      <p:sp>
        <p:nvSpPr>
          <p:cNvPr id="21" name="object 24">
            <a:extLst>
              <a:ext uri="{FF2B5EF4-FFF2-40B4-BE49-F238E27FC236}">
                <a16:creationId xmlns:a16="http://schemas.microsoft.com/office/drawing/2014/main" id="{8DDB3897-4B54-4B01-86A4-07414ACE9AAA}"/>
              </a:ext>
            </a:extLst>
          </p:cNvPr>
          <p:cNvSpPr/>
          <p:nvPr/>
        </p:nvSpPr>
        <p:spPr>
          <a:xfrm>
            <a:off x="9660635" y="2601467"/>
            <a:ext cx="1188720" cy="865632"/>
          </a:xfrm>
          <a:custGeom>
            <a:avLst/>
            <a:gdLst/>
            <a:ahLst/>
            <a:cxnLst/>
            <a:rect l="l" t="t" r="r" b="b"/>
            <a:pathLst>
              <a:path w="1188720" h="865632">
                <a:moveTo>
                  <a:pt x="0" y="144272"/>
                </a:moveTo>
                <a:lnTo>
                  <a:pt x="6439" y="101554"/>
                </a:lnTo>
                <a:lnTo>
                  <a:pt x="24462" y="63911"/>
                </a:lnTo>
                <a:lnTo>
                  <a:pt x="52131" y="33285"/>
                </a:lnTo>
                <a:lnTo>
                  <a:pt x="87503" y="11614"/>
                </a:lnTo>
                <a:lnTo>
                  <a:pt x="128641" y="838"/>
                </a:lnTo>
                <a:lnTo>
                  <a:pt x="1044448" y="0"/>
                </a:lnTo>
                <a:lnTo>
                  <a:pt x="1059131" y="739"/>
                </a:lnTo>
                <a:lnTo>
                  <a:pt x="1100372" y="11255"/>
                </a:lnTo>
                <a:lnTo>
                  <a:pt x="1135892" y="32709"/>
                </a:lnTo>
                <a:lnTo>
                  <a:pt x="1163749" y="63161"/>
                </a:lnTo>
                <a:lnTo>
                  <a:pt x="1182004" y="100671"/>
                </a:lnTo>
                <a:lnTo>
                  <a:pt x="1188716" y="143299"/>
                </a:lnTo>
                <a:lnTo>
                  <a:pt x="1188720" y="721360"/>
                </a:lnTo>
                <a:lnTo>
                  <a:pt x="1187980" y="736043"/>
                </a:lnTo>
                <a:lnTo>
                  <a:pt x="1177464" y="777284"/>
                </a:lnTo>
                <a:lnTo>
                  <a:pt x="1156010" y="812804"/>
                </a:lnTo>
                <a:lnTo>
                  <a:pt x="1125558" y="840661"/>
                </a:lnTo>
                <a:lnTo>
                  <a:pt x="1088048" y="858916"/>
                </a:lnTo>
                <a:lnTo>
                  <a:pt x="1045420" y="865628"/>
                </a:lnTo>
                <a:lnTo>
                  <a:pt x="144272" y="865632"/>
                </a:lnTo>
                <a:lnTo>
                  <a:pt x="129588" y="864892"/>
                </a:lnTo>
                <a:lnTo>
                  <a:pt x="88347" y="854376"/>
                </a:lnTo>
                <a:lnTo>
                  <a:pt x="52827" y="832922"/>
                </a:lnTo>
                <a:lnTo>
                  <a:pt x="24970" y="802470"/>
                </a:lnTo>
                <a:lnTo>
                  <a:pt x="6715" y="764960"/>
                </a:lnTo>
                <a:lnTo>
                  <a:pt x="3" y="722332"/>
                </a:lnTo>
                <a:lnTo>
                  <a:pt x="0" y="144272"/>
                </a:lnTo>
                <a:close/>
              </a:path>
            </a:pathLst>
          </a:custGeom>
          <a:ln w="9144">
            <a:solidFill>
              <a:srgbClr val="000000"/>
            </a:solidFill>
          </a:ln>
        </p:spPr>
        <p:txBody>
          <a:bodyPr wrap="square" lIns="0" tIns="0" rIns="0" bIns="0" rtlCol="0">
            <a:noAutofit/>
          </a:bodyPr>
          <a:lstStyle/>
          <a:p>
            <a:endParaRPr/>
          </a:p>
        </p:txBody>
      </p:sp>
      <p:sp>
        <p:nvSpPr>
          <p:cNvPr id="22" name="object 25">
            <a:extLst>
              <a:ext uri="{FF2B5EF4-FFF2-40B4-BE49-F238E27FC236}">
                <a16:creationId xmlns:a16="http://schemas.microsoft.com/office/drawing/2014/main" id="{D06B8E29-BAD8-479B-99F1-3E870C9067B8}"/>
              </a:ext>
            </a:extLst>
          </p:cNvPr>
          <p:cNvSpPr txBox="1"/>
          <p:nvPr/>
        </p:nvSpPr>
        <p:spPr>
          <a:xfrm>
            <a:off x="4677917" y="2772409"/>
            <a:ext cx="941069" cy="56134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特征提取</a:t>
            </a:r>
          </a:p>
          <a:p>
            <a:pPr marL="12700">
              <a:lnSpc>
                <a:spcPct val="100000"/>
              </a:lnSpc>
            </a:pPr>
            <a:r>
              <a:rPr sz="1800" dirty="0">
                <a:latin typeface="Microsoft YaHei UI"/>
                <a:cs typeface="Microsoft YaHei UI"/>
              </a:rPr>
              <a:t>与选择</a:t>
            </a:r>
          </a:p>
        </p:txBody>
      </p:sp>
      <p:sp>
        <p:nvSpPr>
          <p:cNvPr id="23" name="object 26">
            <a:extLst>
              <a:ext uri="{FF2B5EF4-FFF2-40B4-BE49-F238E27FC236}">
                <a16:creationId xmlns:a16="http://schemas.microsoft.com/office/drawing/2014/main" id="{B76E484D-AF44-4F63-997A-4C6A955DD88A}"/>
              </a:ext>
            </a:extLst>
          </p:cNvPr>
          <p:cNvSpPr txBox="1"/>
          <p:nvPr/>
        </p:nvSpPr>
        <p:spPr>
          <a:xfrm>
            <a:off x="9774173" y="2772409"/>
            <a:ext cx="939800" cy="56134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模型部署</a:t>
            </a:r>
            <a:endParaRPr sz="1800">
              <a:latin typeface="Microsoft YaHei UI"/>
              <a:cs typeface="Microsoft YaHei UI"/>
            </a:endParaRPr>
          </a:p>
          <a:p>
            <a:pPr marL="12700">
              <a:lnSpc>
                <a:spcPct val="100000"/>
              </a:lnSpc>
            </a:pPr>
            <a:r>
              <a:rPr sz="1800" spc="-5" dirty="0">
                <a:latin typeface="Microsoft YaHei UI"/>
                <a:cs typeface="Microsoft YaHei UI"/>
              </a:rPr>
              <a:t>与整合</a:t>
            </a:r>
            <a:endParaRPr sz="1800">
              <a:latin typeface="Microsoft YaHei UI"/>
              <a:cs typeface="Microsoft YaHei UI"/>
            </a:endParaRPr>
          </a:p>
        </p:txBody>
      </p:sp>
      <p:sp>
        <p:nvSpPr>
          <p:cNvPr id="24" name="object 27">
            <a:extLst>
              <a:ext uri="{FF2B5EF4-FFF2-40B4-BE49-F238E27FC236}">
                <a16:creationId xmlns:a16="http://schemas.microsoft.com/office/drawing/2014/main" id="{43C3D223-C775-43E4-8205-0F846004D797}"/>
              </a:ext>
            </a:extLst>
          </p:cNvPr>
          <p:cNvSpPr txBox="1"/>
          <p:nvPr/>
        </p:nvSpPr>
        <p:spPr>
          <a:xfrm>
            <a:off x="5380482" y="4853051"/>
            <a:ext cx="1244600" cy="378460"/>
          </a:xfrm>
          <a:prstGeom prst="rect">
            <a:avLst/>
          </a:prstGeom>
        </p:spPr>
        <p:txBody>
          <a:bodyPr vert="horz" wrap="square" lIns="0" tIns="0" rIns="0" bIns="0" rtlCol="0">
            <a:noAutofit/>
          </a:bodyPr>
          <a:lstStyle/>
          <a:p>
            <a:pPr marL="12700">
              <a:lnSpc>
                <a:spcPct val="100000"/>
              </a:lnSpc>
            </a:pPr>
            <a:r>
              <a:rPr sz="2400" dirty="0">
                <a:latin typeface="Microsoft YaHei UI"/>
                <a:cs typeface="Microsoft YaHei UI"/>
              </a:rPr>
              <a:t>反馈迭代</a:t>
            </a:r>
            <a:endParaRPr sz="2400">
              <a:latin typeface="Microsoft YaHei UI"/>
              <a:cs typeface="Microsoft YaHei UI"/>
            </a:endParaRPr>
          </a:p>
        </p:txBody>
      </p:sp>
      <p:sp>
        <p:nvSpPr>
          <p:cNvPr id="25" name="object 28">
            <a:extLst>
              <a:ext uri="{FF2B5EF4-FFF2-40B4-BE49-F238E27FC236}">
                <a16:creationId xmlns:a16="http://schemas.microsoft.com/office/drawing/2014/main" id="{3D332632-14BB-4ECC-ADB7-5835D99251AE}"/>
              </a:ext>
            </a:extLst>
          </p:cNvPr>
          <p:cNvSpPr/>
          <p:nvPr/>
        </p:nvSpPr>
        <p:spPr>
          <a:xfrm>
            <a:off x="2693416" y="3945635"/>
            <a:ext cx="3330194" cy="1402080"/>
          </a:xfrm>
          <a:custGeom>
            <a:avLst/>
            <a:gdLst/>
            <a:ahLst/>
            <a:cxnLst/>
            <a:rect l="l" t="t" r="r" b="b"/>
            <a:pathLst>
              <a:path w="3330194" h="1402079">
                <a:moveTo>
                  <a:pt x="525779" y="350519"/>
                </a:moveTo>
                <a:lnTo>
                  <a:pt x="175259" y="350519"/>
                </a:lnTo>
                <a:lnTo>
                  <a:pt x="230882" y="441940"/>
                </a:lnTo>
                <a:lnTo>
                  <a:pt x="298360" y="530380"/>
                </a:lnTo>
                <a:lnTo>
                  <a:pt x="377203" y="615653"/>
                </a:lnTo>
                <a:lnTo>
                  <a:pt x="466919" y="697577"/>
                </a:lnTo>
                <a:lnTo>
                  <a:pt x="567015" y="775966"/>
                </a:lnTo>
                <a:lnTo>
                  <a:pt x="677000" y="850635"/>
                </a:lnTo>
                <a:lnTo>
                  <a:pt x="796382" y="921400"/>
                </a:lnTo>
                <a:lnTo>
                  <a:pt x="924669" y="988076"/>
                </a:lnTo>
                <a:lnTo>
                  <a:pt x="1061370" y="1050479"/>
                </a:lnTo>
                <a:lnTo>
                  <a:pt x="1205992" y="1108424"/>
                </a:lnTo>
                <a:lnTo>
                  <a:pt x="1358043" y="1161726"/>
                </a:lnTo>
                <a:lnTo>
                  <a:pt x="1517032" y="1210202"/>
                </a:lnTo>
                <a:lnTo>
                  <a:pt x="1682466" y="1253666"/>
                </a:lnTo>
                <a:lnTo>
                  <a:pt x="1853855" y="1291933"/>
                </a:lnTo>
                <a:lnTo>
                  <a:pt x="2030706" y="1324820"/>
                </a:lnTo>
                <a:lnTo>
                  <a:pt x="2212526" y="1352141"/>
                </a:lnTo>
                <a:lnTo>
                  <a:pt x="2398825" y="1373712"/>
                </a:lnTo>
                <a:lnTo>
                  <a:pt x="2589111" y="1389349"/>
                </a:lnTo>
                <a:lnTo>
                  <a:pt x="2782891" y="1398866"/>
                </a:lnTo>
                <a:lnTo>
                  <a:pt x="2979673" y="1402080"/>
                </a:lnTo>
                <a:lnTo>
                  <a:pt x="3330194" y="1402080"/>
                </a:lnTo>
                <a:lnTo>
                  <a:pt x="3133411" y="1398866"/>
                </a:lnTo>
                <a:lnTo>
                  <a:pt x="2939631" y="1389349"/>
                </a:lnTo>
                <a:lnTo>
                  <a:pt x="2749345" y="1373712"/>
                </a:lnTo>
                <a:lnTo>
                  <a:pt x="2563046" y="1352141"/>
                </a:lnTo>
                <a:lnTo>
                  <a:pt x="2381226" y="1324820"/>
                </a:lnTo>
                <a:lnTo>
                  <a:pt x="2204375" y="1291933"/>
                </a:lnTo>
                <a:lnTo>
                  <a:pt x="2032986" y="1253666"/>
                </a:lnTo>
                <a:lnTo>
                  <a:pt x="1867552" y="1210202"/>
                </a:lnTo>
                <a:lnTo>
                  <a:pt x="1708563" y="1161726"/>
                </a:lnTo>
                <a:lnTo>
                  <a:pt x="1556512" y="1108424"/>
                </a:lnTo>
                <a:lnTo>
                  <a:pt x="1411890" y="1050479"/>
                </a:lnTo>
                <a:lnTo>
                  <a:pt x="1275189" y="988076"/>
                </a:lnTo>
                <a:lnTo>
                  <a:pt x="1146902" y="921400"/>
                </a:lnTo>
                <a:lnTo>
                  <a:pt x="1027520" y="850635"/>
                </a:lnTo>
                <a:lnTo>
                  <a:pt x="917535" y="775966"/>
                </a:lnTo>
                <a:lnTo>
                  <a:pt x="817439" y="697577"/>
                </a:lnTo>
                <a:lnTo>
                  <a:pt x="727723" y="615653"/>
                </a:lnTo>
                <a:lnTo>
                  <a:pt x="648880" y="530380"/>
                </a:lnTo>
                <a:lnTo>
                  <a:pt x="581402" y="441940"/>
                </a:lnTo>
                <a:lnTo>
                  <a:pt x="525779" y="350519"/>
                </a:lnTo>
                <a:close/>
              </a:path>
              <a:path w="3330194" h="1402079">
                <a:moveTo>
                  <a:pt x="258571" y="0"/>
                </a:moveTo>
                <a:lnTo>
                  <a:pt x="0" y="350519"/>
                </a:lnTo>
                <a:lnTo>
                  <a:pt x="701039" y="350519"/>
                </a:lnTo>
                <a:lnTo>
                  <a:pt x="258571" y="0"/>
                </a:lnTo>
                <a:close/>
              </a:path>
            </a:pathLst>
          </a:custGeom>
          <a:solidFill>
            <a:srgbClr val="CCFF99"/>
          </a:solidFill>
        </p:spPr>
        <p:txBody>
          <a:bodyPr wrap="square" lIns="0" tIns="0" rIns="0" bIns="0" rtlCol="0">
            <a:noAutofit/>
          </a:bodyPr>
          <a:lstStyle/>
          <a:p>
            <a:endParaRPr/>
          </a:p>
        </p:txBody>
      </p:sp>
      <p:sp>
        <p:nvSpPr>
          <p:cNvPr id="26" name="object 29">
            <a:extLst>
              <a:ext uri="{FF2B5EF4-FFF2-40B4-BE49-F238E27FC236}">
                <a16:creationId xmlns:a16="http://schemas.microsoft.com/office/drawing/2014/main" id="{AABDCE14-B657-447C-B605-39B579E0BDEB}"/>
              </a:ext>
            </a:extLst>
          </p:cNvPr>
          <p:cNvSpPr/>
          <p:nvPr/>
        </p:nvSpPr>
        <p:spPr>
          <a:xfrm>
            <a:off x="5848350" y="3945635"/>
            <a:ext cx="3071622" cy="1402080"/>
          </a:xfrm>
          <a:custGeom>
            <a:avLst/>
            <a:gdLst/>
            <a:ahLst/>
            <a:cxnLst/>
            <a:rect l="l" t="t" r="r" b="b"/>
            <a:pathLst>
              <a:path w="3071622" h="1402079">
                <a:moveTo>
                  <a:pt x="3071622" y="0"/>
                </a:moveTo>
                <a:lnTo>
                  <a:pt x="2721102" y="0"/>
                </a:lnTo>
                <a:lnTo>
                  <a:pt x="2712265" y="110197"/>
                </a:lnTo>
                <a:lnTo>
                  <a:pt x="2686186" y="218143"/>
                </a:lnTo>
                <a:lnTo>
                  <a:pt x="2643504" y="323506"/>
                </a:lnTo>
                <a:lnTo>
                  <a:pt x="2584862" y="425955"/>
                </a:lnTo>
                <a:lnTo>
                  <a:pt x="2510903" y="525162"/>
                </a:lnTo>
                <a:lnTo>
                  <a:pt x="2422268" y="620796"/>
                </a:lnTo>
                <a:lnTo>
                  <a:pt x="2319599" y="712526"/>
                </a:lnTo>
                <a:lnTo>
                  <a:pt x="2203539" y="800022"/>
                </a:lnTo>
                <a:lnTo>
                  <a:pt x="2074729" y="882955"/>
                </a:lnTo>
                <a:lnTo>
                  <a:pt x="1933813" y="960993"/>
                </a:lnTo>
                <a:lnTo>
                  <a:pt x="1781431" y="1033806"/>
                </a:lnTo>
                <a:lnTo>
                  <a:pt x="1618225" y="1101065"/>
                </a:lnTo>
                <a:lnTo>
                  <a:pt x="1444839" y="1162439"/>
                </a:lnTo>
                <a:lnTo>
                  <a:pt x="1261914" y="1217598"/>
                </a:lnTo>
                <a:lnTo>
                  <a:pt x="1070092" y="1266211"/>
                </a:lnTo>
                <a:lnTo>
                  <a:pt x="870015" y="1307949"/>
                </a:lnTo>
                <a:lnTo>
                  <a:pt x="662325" y="1342481"/>
                </a:lnTo>
                <a:lnTo>
                  <a:pt x="447664" y="1369477"/>
                </a:lnTo>
                <a:lnTo>
                  <a:pt x="226675" y="1388606"/>
                </a:lnTo>
                <a:lnTo>
                  <a:pt x="0" y="1399539"/>
                </a:lnTo>
                <a:lnTo>
                  <a:pt x="60915" y="1400981"/>
                </a:lnTo>
                <a:lnTo>
                  <a:pt x="175260" y="1402080"/>
                </a:lnTo>
                <a:lnTo>
                  <a:pt x="412799" y="1397431"/>
                </a:lnTo>
                <a:lnTo>
                  <a:pt x="645052" y="1383728"/>
                </a:lnTo>
                <a:lnTo>
                  <a:pt x="871272" y="1361330"/>
                </a:lnTo>
                <a:lnTo>
                  <a:pt x="1090714" y="1330598"/>
                </a:lnTo>
                <a:lnTo>
                  <a:pt x="1302633" y="1291893"/>
                </a:lnTo>
                <a:lnTo>
                  <a:pt x="1506282" y="1245577"/>
                </a:lnTo>
                <a:lnTo>
                  <a:pt x="1700917" y="1192009"/>
                </a:lnTo>
                <a:lnTo>
                  <a:pt x="1885791" y="1131551"/>
                </a:lnTo>
                <a:lnTo>
                  <a:pt x="2060160" y="1064564"/>
                </a:lnTo>
                <a:lnTo>
                  <a:pt x="2223277" y="991409"/>
                </a:lnTo>
                <a:lnTo>
                  <a:pt x="2374398" y="912447"/>
                </a:lnTo>
                <a:lnTo>
                  <a:pt x="2512777" y="828037"/>
                </a:lnTo>
                <a:lnTo>
                  <a:pt x="2637668" y="738543"/>
                </a:lnTo>
                <a:lnTo>
                  <a:pt x="2748325" y="644323"/>
                </a:lnTo>
                <a:lnTo>
                  <a:pt x="2844004" y="545740"/>
                </a:lnTo>
                <a:lnTo>
                  <a:pt x="2923958" y="443154"/>
                </a:lnTo>
                <a:lnTo>
                  <a:pt x="2987443" y="336926"/>
                </a:lnTo>
                <a:lnTo>
                  <a:pt x="3033712" y="227417"/>
                </a:lnTo>
                <a:lnTo>
                  <a:pt x="3062020" y="114988"/>
                </a:lnTo>
                <a:lnTo>
                  <a:pt x="3071622" y="0"/>
                </a:lnTo>
                <a:close/>
              </a:path>
            </a:pathLst>
          </a:custGeom>
          <a:solidFill>
            <a:srgbClr val="A3CD7A"/>
          </a:solidFill>
        </p:spPr>
        <p:txBody>
          <a:bodyPr wrap="square" lIns="0" tIns="0" rIns="0" bIns="0" rtlCol="0">
            <a:noAutofit/>
          </a:bodyPr>
          <a:lstStyle/>
          <a:p>
            <a:endParaRPr/>
          </a:p>
        </p:txBody>
      </p:sp>
      <p:sp>
        <p:nvSpPr>
          <p:cNvPr id="27" name="object 30">
            <a:extLst>
              <a:ext uri="{FF2B5EF4-FFF2-40B4-BE49-F238E27FC236}">
                <a16:creationId xmlns:a16="http://schemas.microsoft.com/office/drawing/2014/main" id="{60BA1769-C37F-44C9-B7C2-1ECF671ABB85}"/>
              </a:ext>
            </a:extLst>
          </p:cNvPr>
          <p:cNvSpPr/>
          <p:nvPr/>
        </p:nvSpPr>
        <p:spPr>
          <a:xfrm>
            <a:off x="2693416" y="3945635"/>
            <a:ext cx="6226556" cy="1402080"/>
          </a:xfrm>
          <a:custGeom>
            <a:avLst/>
            <a:gdLst/>
            <a:ahLst/>
            <a:cxnLst/>
            <a:rect l="l" t="t" r="r" b="b"/>
            <a:pathLst>
              <a:path w="6226556" h="1402079">
                <a:moveTo>
                  <a:pt x="3154934" y="1399539"/>
                </a:moveTo>
                <a:lnTo>
                  <a:pt x="3381609" y="1388606"/>
                </a:lnTo>
                <a:lnTo>
                  <a:pt x="3602598" y="1369477"/>
                </a:lnTo>
                <a:lnTo>
                  <a:pt x="3817259" y="1342481"/>
                </a:lnTo>
                <a:lnTo>
                  <a:pt x="4024949" y="1307949"/>
                </a:lnTo>
                <a:lnTo>
                  <a:pt x="4225026" y="1266211"/>
                </a:lnTo>
                <a:lnTo>
                  <a:pt x="4416848" y="1217598"/>
                </a:lnTo>
                <a:lnTo>
                  <a:pt x="4599773" y="1162439"/>
                </a:lnTo>
                <a:lnTo>
                  <a:pt x="4773159" y="1101065"/>
                </a:lnTo>
                <a:lnTo>
                  <a:pt x="4936365" y="1033806"/>
                </a:lnTo>
                <a:lnTo>
                  <a:pt x="5088747" y="960993"/>
                </a:lnTo>
                <a:lnTo>
                  <a:pt x="5229663" y="882955"/>
                </a:lnTo>
                <a:lnTo>
                  <a:pt x="5358473" y="800022"/>
                </a:lnTo>
                <a:lnTo>
                  <a:pt x="5474533" y="712526"/>
                </a:lnTo>
                <a:lnTo>
                  <a:pt x="5577202" y="620796"/>
                </a:lnTo>
                <a:lnTo>
                  <a:pt x="5665837" y="525162"/>
                </a:lnTo>
                <a:lnTo>
                  <a:pt x="5739796" y="425955"/>
                </a:lnTo>
                <a:lnTo>
                  <a:pt x="5798438" y="323506"/>
                </a:lnTo>
                <a:lnTo>
                  <a:pt x="5841120" y="218143"/>
                </a:lnTo>
                <a:lnTo>
                  <a:pt x="5867199" y="110197"/>
                </a:lnTo>
                <a:lnTo>
                  <a:pt x="5876035" y="0"/>
                </a:lnTo>
                <a:lnTo>
                  <a:pt x="6226556" y="0"/>
                </a:lnTo>
                <a:lnTo>
                  <a:pt x="6216954" y="114988"/>
                </a:lnTo>
                <a:lnTo>
                  <a:pt x="6188646" y="227417"/>
                </a:lnTo>
                <a:lnTo>
                  <a:pt x="6142377" y="336926"/>
                </a:lnTo>
                <a:lnTo>
                  <a:pt x="6078892" y="443154"/>
                </a:lnTo>
                <a:lnTo>
                  <a:pt x="5998938" y="545740"/>
                </a:lnTo>
                <a:lnTo>
                  <a:pt x="5903259" y="644323"/>
                </a:lnTo>
                <a:lnTo>
                  <a:pt x="5792602" y="738543"/>
                </a:lnTo>
                <a:lnTo>
                  <a:pt x="5667711" y="828037"/>
                </a:lnTo>
                <a:lnTo>
                  <a:pt x="5529332" y="912447"/>
                </a:lnTo>
                <a:lnTo>
                  <a:pt x="5378211" y="991409"/>
                </a:lnTo>
                <a:lnTo>
                  <a:pt x="5215094" y="1064564"/>
                </a:lnTo>
                <a:lnTo>
                  <a:pt x="5040725" y="1131551"/>
                </a:lnTo>
                <a:lnTo>
                  <a:pt x="4855851" y="1192009"/>
                </a:lnTo>
                <a:lnTo>
                  <a:pt x="4661216" y="1245577"/>
                </a:lnTo>
                <a:lnTo>
                  <a:pt x="4457567" y="1291893"/>
                </a:lnTo>
                <a:lnTo>
                  <a:pt x="4245648" y="1330598"/>
                </a:lnTo>
                <a:lnTo>
                  <a:pt x="4026206" y="1361330"/>
                </a:lnTo>
                <a:lnTo>
                  <a:pt x="3799986" y="1383728"/>
                </a:lnTo>
                <a:lnTo>
                  <a:pt x="3567733" y="1397431"/>
                </a:lnTo>
                <a:lnTo>
                  <a:pt x="3330194" y="1402080"/>
                </a:lnTo>
                <a:lnTo>
                  <a:pt x="2979673" y="1402080"/>
                </a:lnTo>
                <a:lnTo>
                  <a:pt x="2782891" y="1398866"/>
                </a:lnTo>
                <a:lnTo>
                  <a:pt x="2589111" y="1389349"/>
                </a:lnTo>
                <a:lnTo>
                  <a:pt x="2398825" y="1373712"/>
                </a:lnTo>
                <a:lnTo>
                  <a:pt x="2212526" y="1352141"/>
                </a:lnTo>
                <a:lnTo>
                  <a:pt x="2030706" y="1324820"/>
                </a:lnTo>
                <a:lnTo>
                  <a:pt x="1853855" y="1291933"/>
                </a:lnTo>
                <a:lnTo>
                  <a:pt x="1682466" y="1253666"/>
                </a:lnTo>
                <a:lnTo>
                  <a:pt x="1517032" y="1210202"/>
                </a:lnTo>
                <a:lnTo>
                  <a:pt x="1358043" y="1161726"/>
                </a:lnTo>
                <a:lnTo>
                  <a:pt x="1205992" y="1108424"/>
                </a:lnTo>
                <a:lnTo>
                  <a:pt x="1061370" y="1050479"/>
                </a:lnTo>
                <a:lnTo>
                  <a:pt x="924669" y="988076"/>
                </a:lnTo>
                <a:lnTo>
                  <a:pt x="796382" y="921400"/>
                </a:lnTo>
                <a:lnTo>
                  <a:pt x="677000" y="850635"/>
                </a:lnTo>
                <a:lnTo>
                  <a:pt x="567015" y="775966"/>
                </a:lnTo>
                <a:lnTo>
                  <a:pt x="466919" y="697577"/>
                </a:lnTo>
                <a:lnTo>
                  <a:pt x="377203" y="615653"/>
                </a:lnTo>
                <a:lnTo>
                  <a:pt x="298360" y="530380"/>
                </a:lnTo>
                <a:lnTo>
                  <a:pt x="230882" y="441940"/>
                </a:lnTo>
                <a:lnTo>
                  <a:pt x="175259" y="350519"/>
                </a:lnTo>
                <a:lnTo>
                  <a:pt x="0" y="350519"/>
                </a:lnTo>
                <a:lnTo>
                  <a:pt x="258571" y="0"/>
                </a:lnTo>
                <a:lnTo>
                  <a:pt x="701039" y="350519"/>
                </a:lnTo>
                <a:lnTo>
                  <a:pt x="525779" y="350519"/>
                </a:lnTo>
                <a:lnTo>
                  <a:pt x="581402" y="441940"/>
                </a:lnTo>
                <a:lnTo>
                  <a:pt x="648880" y="530380"/>
                </a:lnTo>
                <a:lnTo>
                  <a:pt x="727723" y="615653"/>
                </a:lnTo>
                <a:lnTo>
                  <a:pt x="817439" y="697577"/>
                </a:lnTo>
                <a:lnTo>
                  <a:pt x="917535" y="775966"/>
                </a:lnTo>
                <a:lnTo>
                  <a:pt x="1027520" y="850635"/>
                </a:lnTo>
                <a:lnTo>
                  <a:pt x="1146902" y="921400"/>
                </a:lnTo>
                <a:lnTo>
                  <a:pt x="1275189" y="988076"/>
                </a:lnTo>
                <a:lnTo>
                  <a:pt x="1411890" y="1050479"/>
                </a:lnTo>
                <a:lnTo>
                  <a:pt x="1556512" y="1108424"/>
                </a:lnTo>
                <a:lnTo>
                  <a:pt x="1708563" y="1161726"/>
                </a:lnTo>
                <a:lnTo>
                  <a:pt x="1867552" y="1210202"/>
                </a:lnTo>
                <a:lnTo>
                  <a:pt x="2032986" y="1253666"/>
                </a:lnTo>
                <a:lnTo>
                  <a:pt x="2204375" y="1291933"/>
                </a:lnTo>
                <a:lnTo>
                  <a:pt x="2381226" y="1324820"/>
                </a:lnTo>
                <a:lnTo>
                  <a:pt x="2563046" y="1352141"/>
                </a:lnTo>
                <a:lnTo>
                  <a:pt x="2749345" y="1373712"/>
                </a:lnTo>
                <a:lnTo>
                  <a:pt x="2939631" y="1389349"/>
                </a:lnTo>
                <a:lnTo>
                  <a:pt x="3133411" y="1398866"/>
                </a:lnTo>
                <a:lnTo>
                  <a:pt x="3330194" y="1402080"/>
                </a:lnTo>
              </a:path>
            </a:pathLst>
          </a:custGeom>
          <a:ln w="9144">
            <a:solidFill>
              <a:srgbClr val="000000"/>
            </a:solidFill>
          </a:ln>
        </p:spPr>
        <p:txBody>
          <a:bodyPr wrap="square" lIns="0" tIns="0" rIns="0" bIns="0" rtlCol="0">
            <a:noAutofit/>
          </a:bodyPr>
          <a:lstStyle/>
          <a:p>
            <a:endParaRPr/>
          </a:p>
        </p:txBody>
      </p:sp>
    </p:spTree>
    <p:extLst>
      <p:ext uri="{BB962C8B-B14F-4D97-AF65-F5344CB8AC3E}">
        <p14:creationId xmlns:p14="http://schemas.microsoft.com/office/powerpoint/2010/main" val="3941395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758B7BAB-350A-43D0-A901-AAA82482CF01}"/>
              </a:ext>
            </a:extLst>
          </p:cNvPr>
          <p:cNvSpPr txBox="1"/>
          <p:nvPr/>
        </p:nvSpPr>
        <p:spPr>
          <a:xfrm>
            <a:off x="1136733" y="2006995"/>
            <a:ext cx="4165421" cy="518034"/>
          </a:xfrm>
          <a:prstGeom prst="rect">
            <a:avLst/>
          </a:prstGeom>
        </p:spPr>
        <p:txBody>
          <a:bodyPr vert="horz" wrap="none" lIns="91440" tIns="91440" rIns="91440" bIns="91440" rtlCol="0">
            <a:noAutofit/>
          </a:bodyPr>
          <a:lstStyle/>
          <a:p>
            <a:pPr marL="12700">
              <a:lnSpc>
                <a:spcPct val="100000"/>
              </a:lnSpc>
              <a:tabLst>
                <a:tab pos="265430" algn="l"/>
              </a:tabLst>
            </a:pPr>
            <a:r>
              <a:rPr sz="2000" dirty="0">
                <a:latin typeface="微软雅黑" panose="020B0503020204020204" pitchFamily="34" charset="-122"/>
                <a:ea typeface="微软雅黑" panose="020B0503020204020204" pitchFamily="34" charset="-122"/>
                <a:cs typeface="Wingdings"/>
              </a:rPr>
              <a:t></a:t>
            </a:r>
            <a:r>
              <a:rPr sz="2000" dirty="0">
                <a:latin typeface="微软雅黑" panose="020B0503020204020204" pitchFamily="34" charset="-122"/>
                <a:ea typeface="微软雅黑" panose="020B0503020204020204" pitchFamily="34" charset="-122"/>
                <a:cs typeface="Times New Roman"/>
              </a:rPr>
              <a:t>	</a:t>
            </a:r>
            <a:r>
              <a:rPr sz="2000" spc="-20" dirty="0" err="1">
                <a:latin typeface="微软雅黑" panose="020B0503020204020204" pitchFamily="34" charset="-122"/>
                <a:ea typeface="微软雅黑" panose="020B0503020204020204" pitchFamily="34" charset="-122"/>
                <a:cs typeface="Microsoft YaHei UI"/>
              </a:rPr>
              <a:t>处理数据缺失</a:t>
            </a:r>
            <a:endParaRPr lang="en-US" sz="2000" spc="-20" dirty="0">
              <a:latin typeface="微软雅黑" panose="020B0503020204020204" pitchFamily="34" charset="-122"/>
              <a:ea typeface="微软雅黑" panose="020B0503020204020204" pitchFamily="34" charset="-122"/>
              <a:cs typeface="Microsoft YaHei UI"/>
            </a:endParaRPr>
          </a:p>
          <a:p>
            <a:pPr marL="12700">
              <a:lnSpc>
                <a:spcPct val="100000"/>
              </a:lnSpc>
              <a:tabLst>
                <a:tab pos="265430" algn="l"/>
              </a:tabLst>
            </a:pPr>
            <a:endParaRPr sz="2000" dirty="0">
              <a:latin typeface="微软雅黑" panose="020B0503020204020204" pitchFamily="34" charset="-122"/>
              <a:ea typeface="微软雅黑" panose="020B0503020204020204" pitchFamily="34" charset="-122"/>
              <a:cs typeface="Microsoft YaHei UI"/>
            </a:endParaRPr>
          </a:p>
        </p:txBody>
      </p:sp>
      <p:sp>
        <p:nvSpPr>
          <p:cNvPr id="5" name="object 9">
            <a:extLst>
              <a:ext uri="{FF2B5EF4-FFF2-40B4-BE49-F238E27FC236}">
                <a16:creationId xmlns:a16="http://schemas.microsoft.com/office/drawing/2014/main" id="{19DD804D-AA61-44B9-9A4A-4E3E6A33F3F7}"/>
              </a:ext>
            </a:extLst>
          </p:cNvPr>
          <p:cNvSpPr txBox="1"/>
          <p:nvPr/>
        </p:nvSpPr>
        <p:spPr>
          <a:xfrm>
            <a:off x="1136734" y="2525410"/>
            <a:ext cx="4697683" cy="518159"/>
          </a:xfrm>
          <a:prstGeom prst="rect">
            <a:avLst/>
          </a:prstGeom>
        </p:spPr>
        <p:txBody>
          <a:bodyPr vert="horz" wrap="none" lIns="91440" tIns="91440" rIns="91440" bIns="91440" rtlCol="0">
            <a:noAutofit/>
          </a:bodyPr>
          <a:lstStyle/>
          <a:p>
            <a:pPr marL="12700">
              <a:lnSpc>
                <a:spcPct val="100000"/>
              </a:lnSpc>
              <a:tabLst>
                <a:tab pos="265430" algn="l"/>
              </a:tabLst>
            </a:pPr>
            <a:r>
              <a:rPr sz="2000" dirty="0">
                <a:latin typeface="微软雅黑" panose="020B0503020204020204" pitchFamily="34" charset="-122"/>
                <a:ea typeface="微软雅黑" panose="020B0503020204020204" pitchFamily="34" charset="-122"/>
                <a:cs typeface="Wingdings"/>
              </a:rPr>
              <a:t></a:t>
            </a:r>
            <a:r>
              <a:rPr sz="2000" dirty="0">
                <a:latin typeface="微软雅黑" panose="020B0503020204020204" pitchFamily="34" charset="-122"/>
                <a:ea typeface="微软雅黑" panose="020B0503020204020204" pitchFamily="34" charset="-122"/>
                <a:cs typeface="Times New Roman"/>
              </a:rPr>
              <a:t>	</a:t>
            </a:r>
            <a:r>
              <a:rPr sz="2000" spc="-20" dirty="0">
                <a:latin typeface="微软雅黑" panose="020B0503020204020204" pitchFamily="34" charset="-122"/>
                <a:ea typeface="微软雅黑" panose="020B0503020204020204" pitchFamily="34" charset="-122"/>
                <a:cs typeface="Microsoft YaHei UI"/>
              </a:rPr>
              <a:t>处理可能的异常值，错误值</a:t>
            </a:r>
            <a:endParaRPr sz="2000" dirty="0">
              <a:latin typeface="微软雅黑" panose="020B0503020204020204" pitchFamily="34" charset="-122"/>
              <a:ea typeface="微软雅黑" panose="020B0503020204020204" pitchFamily="34" charset="-122"/>
              <a:cs typeface="Microsoft YaHei UI"/>
            </a:endParaRPr>
          </a:p>
        </p:txBody>
      </p:sp>
      <p:sp>
        <p:nvSpPr>
          <p:cNvPr id="6" name="object 10">
            <a:extLst>
              <a:ext uri="{FF2B5EF4-FFF2-40B4-BE49-F238E27FC236}">
                <a16:creationId xmlns:a16="http://schemas.microsoft.com/office/drawing/2014/main" id="{548A1DB3-F0D9-4981-8654-1A0CAF859EEF}"/>
              </a:ext>
            </a:extLst>
          </p:cNvPr>
          <p:cNvSpPr txBox="1"/>
          <p:nvPr/>
        </p:nvSpPr>
        <p:spPr>
          <a:xfrm>
            <a:off x="1136734" y="3043950"/>
            <a:ext cx="3544448" cy="518159"/>
          </a:xfrm>
          <a:prstGeom prst="rect">
            <a:avLst/>
          </a:prstGeom>
        </p:spPr>
        <p:txBody>
          <a:bodyPr vert="horz" wrap="none" lIns="91440" tIns="91440" rIns="91440" bIns="91440" rtlCol="0">
            <a:noAutofit/>
          </a:bodyPr>
          <a:lstStyle/>
          <a:p>
            <a:pPr marL="12700">
              <a:lnSpc>
                <a:spcPct val="100000"/>
              </a:lnSpc>
              <a:tabLst>
                <a:tab pos="265430" algn="l"/>
              </a:tabLst>
            </a:pPr>
            <a:r>
              <a:rPr sz="2000" dirty="0">
                <a:latin typeface="微软雅黑" panose="020B0503020204020204" pitchFamily="34" charset="-122"/>
                <a:ea typeface="微软雅黑" panose="020B0503020204020204" pitchFamily="34" charset="-122"/>
                <a:cs typeface="Wingdings"/>
              </a:rPr>
              <a:t></a:t>
            </a:r>
            <a:r>
              <a:rPr sz="2000" dirty="0">
                <a:latin typeface="微软雅黑" panose="020B0503020204020204" pitchFamily="34" charset="-122"/>
                <a:ea typeface="微软雅黑" panose="020B0503020204020204" pitchFamily="34" charset="-122"/>
                <a:cs typeface="Times New Roman"/>
              </a:rPr>
              <a:t>	</a:t>
            </a:r>
            <a:r>
              <a:rPr sz="2000" spc="-20" dirty="0">
                <a:latin typeface="微软雅黑" panose="020B0503020204020204" pitchFamily="34" charset="-122"/>
                <a:ea typeface="微软雅黑" panose="020B0503020204020204" pitchFamily="34" charset="-122"/>
                <a:cs typeface="Microsoft YaHei UI"/>
              </a:rPr>
              <a:t>去除重复</a:t>
            </a:r>
            <a:endParaRPr sz="2000" dirty="0">
              <a:latin typeface="微软雅黑" panose="020B0503020204020204" pitchFamily="34" charset="-122"/>
              <a:ea typeface="微软雅黑" panose="020B0503020204020204" pitchFamily="34" charset="-122"/>
              <a:cs typeface="Microsoft YaHei UI"/>
            </a:endParaRPr>
          </a:p>
        </p:txBody>
      </p:sp>
      <p:sp>
        <p:nvSpPr>
          <p:cNvPr id="7" name="object 11">
            <a:extLst>
              <a:ext uri="{FF2B5EF4-FFF2-40B4-BE49-F238E27FC236}">
                <a16:creationId xmlns:a16="http://schemas.microsoft.com/office/drawing/2014/main" id="{51531FAA-7E7B-46A8-A57B-5FE5F75005EF}"/>
              </a:ext>
            </a:extLst>
          </p:cNvPr>
          <p:cNvSpPr txBox="1"/>
          <p:nvPr/>
        </p:nvSpPr>
        <p:spPr>
          <a:xfrm>
            <a:off x="1136733" y="3562110"/>
            <a:ext cx="3840149" cy="518414"/>
          </a:xfrm>
          <a:prstGeom prst="rect">
            <a:avLst/>
          </a:prstGeom>
        </p:spPr>
        <p:txBody>
          <a:bodyPr vert="horz" wrap="none" lIns="91440" tIns="91440" rIns="91440" bIns="91440" rtlCol="0">
            <a:noAutofit/>
          </a:bodyPr>
          <a:lstStyle/>
          <a:p>
            <a:pPr marL="12700">
              <a:lnSpc>
                <a:spcPct val="100000"/>
              </a:lnSpc>
              <a:tabLst>
                <a:tab pos="265430" algn="l"/>
              </a:tabLst>
            </a:pPr>
            <a:r>
              <a:rPr sz="2000" spc="5" dirty="0">
                <a:latin typeface="微软雅黑" panose="020B0503020204020204" pitchFamily="34" charset="-122"/>
                <a:ea typeface="微软雅黑" panose="020B0503020204020204" pitchFamily="34" charset="-122"/>
                <a:cs typeface="Wingdings"/>
              </a:rPr>
              <a:t></a:t>
            </a:r>
            <a:r>
              <a:rPr sz="2000" spc="5" dirty="0">
                <a:latin typeface="微软雅黑" panose="020B0503020204020204" pitchFamily="34" charset="-122"/>
                <a:ea typeface="微软雅黑" panose="020B0503020204020204" pitchFamily="34" charset="-122"/>
                <a:cs typeface="Times New Roman"/>
              </a:rPr>
              <a:t>	</a:t>
            </a:r>
            <a:r>
              <a:rPr sz="2000" spc="-20" dirty="0">
                <a:latin typeface="微软雅黑" panose="020B0503020204020204" pitchFamily="34" charset="-122"/>
                <a:ea typeface="微软雅黑" panose="020B0503020204020204" pitchFamily="34" charset="-122"/>
                <a:cs typeface="Microsoft YaHei UI"/>
              </a:rPr>
              <a:t>去</a:t>
            </a:r>
            <a:r>
              <a:rPr sz="2000" spc="-25" dirty="0">
                <a:latin typeface="微软雅黑" panose="020B0503020204020204" pitchFamily="34" charset="-122"/>
                <a:ea typeface="微软雅黑" panose="020B0503020204020204" pitchFamily="34" charset="-122"/>
                <a:cs typeface="Microsoft YaHei UI"/>
              </a:rPr>
              <a:t>除/修改格式错误</a:t>
            </a:r>
            <a:endParaRPr sz="2000" dirty="0">
              <a:latin typeface="微软雅黑" panose="020B0503020204020204" pitchFamily="34" charset="-122"/>
              <a:ea typeface="微软雅黑" panose="020B0503020204020204" pitchFamily="34" charset="-122"/>
              <a:cs typeface="Microsoft YaHei UI"/>
            </a:endParaRPr>
          </a:p>
        </p:txBody>
      </p:sp>
      <p:sp>
        <p:nvSpPr>
          <p:cNvPr id="8" name="object 12">
            <a:extLst>
              <a:ext uri="{FF2B5EF4-FFF2-40B4-BE49-F238E27FC236}">
                <a16:creationId xmlns:a16="http://schemas.microsoft.com/office/drawing/2014/main" id="{AE5C0262-1C6C-4E7D-819C-5156B5A82F59}"/>
              </a:ext>
            </a:extLst>
          </p:cNvPr>
          <p:cNvSpPr txBox="1"/>
          <p:nvPr/>
        </p:nvSpPr>
        <p:spPr>
          <a:xfrm>
            <a:off x="1136733" y="4080523"/>
            <a:ext cx="3257845" cy="518413"/>
          </a:xfrm>
          <a:prstGeom prst="rect">
            <a:avLst/>
          </a:prstGeom>
        </p:spPr>
        <p:txBody>
          <a:bodyPr vert="horz" wrap="none" lIns="91440" tIns="91440" rIns="91440" bIns="91440" rtlCol="0">
            <a:noAutofit/>
          </a:bodyPr>
          <a:lstStyle/>
          <a:p>
            <a:pPr marL="12700">
              <a:lnSpc>
                <a:spcPct val="100000"/>
              </a:lnSpc>
              <a:tabLst>
                <a:tab pos="265430" algn="l"/>
              </a:tabLst>
            </a:pPr>
            <a:r>
              <a:rPr sz="2000" dirty="0">
                <a:latin typeface="微软雅黑" panose="020B0503020204020204" pitchFamily="34" charset="-122"/>
                <a:ea typeface="微软雅黑" panose="020B0503020204020204" pitchFamily="34" charset="-122"/>
                <a:cs typeface="Wingdings"/>
              </a:rPr>
              <a:t></a:t>
            </a:r>
            <a:r>
              <a:rPr sz="2000" dirty="0">
                <a:latin typeface="微软雅黑" panose="020B0503020204020204" pitchFamily="34" charset="-122"/>
                <a:ea typeface="微软雅黑" panose="020B0503020204020204" pitchFamily="34" charset="-122"/>
                <a:cs typeface="Times New Roman"/>
              </a:rPr>
              <a:t>	</a:t>
            </a:r>
            <a:r>
              <a:rPr sz="2000" spc="-20" dirty="0">
                <a:latin typeface="微软雅黑" panose="020B0503020204020204" pitchFamily="34" charset="-122"/>
                <a:ea typeface="微软雅黑" panose="020B0503020204020204" pitchFamily="34" charset="-122"/>
                <a:cs typeface="Microsoft YaHei UI"/>
              </a:rPr>
              <a:t>数据平衡</a:t>
            </a:r>
            <a:endParaRPr sz="2000" dirty="0">
              <a:latin typeface="微软雅黑" panose="020B0503020204020204" pitchFamily="34" charset="-122"/>
              <a:ea typeface="微软雅黑" panose="020B0503020204020204" pitchFamily="34" charset="-122"/>
              <a:cs typeface="Microsoft YaHei UI"/>
            </a:endParaRPr>
          </a:p>
        </p:txBody>
      </p:sp>
      <p:sp>
        <p:nvSpPr>
          <p:cNvPr id="10" name="object 12">
            <a:extLst>
              <a:ext uri="{FF2B5EF4-FFF2-40B4-BE49-F238E27FC236}">
                <a16:creationId xmlns:a16="http://schemas.microsoft.com/office/drawing/2014/main" id="{DF53F7D2-FED5-4A4C-A95F-65F8807AC663}"/>
              </a:ext>
            </a:extLst>
          </p:cNvPr>
          <p:cNvSpPr txBox="1"/>
          <p:nvPr/>
        </p:nvSpPr>
        <p:spPr>
          <a:xfrm>
            <a:off x="1136732" y="1494985"/>
            <a:ext cx="3790107" cy="511820"/>
          </a:xfrm>
          <a:prstGeom prst="rect">
            <a:avLst/>
          </a:prstGeom>
        </p:spPr>
        <p:txBody>
          <a:bodyPr vert="horz" wrap="none" lIns="91440" tIns="91440" rIns="91440" bIns="91440" rtlCol="0">
            <a:noAutofit/>
          </a:bodyPr>
          <a:lstStyle/>
          <a:p>
            <a:pPr marL="12700">
              <a:lnSpc>
                <a:spcPct val="100000"/>
              </a:lnSpc>
              <a:tabLst>
                <a:tab pos="265430" algn="l"/>
              </a:tabLst>
            </a:pPr>
            <a:r>
              <a:rPr sz="2000" dirty="0">
                <a:latin typeface="微软雅黑" panose="020B0503020204020204" pitchFamily="34" charset="-122"/>
                <a:ea typeface="微软雅黑" panose="020B0503020204020204" pitchFamily="34" charset="-122"/>
                <a:cs typeface="Wingdings"/>
              </a:rPr>
              <a:t></a:t>
            </a:r>
            <a:r>
              <a:rPr sz="2000" dirty="0">
                <a:latin typeface="微软雅黑" panose="020B0503020204020204" pitchFamily="34" charset="-122"/>
                <a:ea typeface="微软雅黑" panose="020B0503020204020204" pitchFamily="34" charset="-122"/>
                <a:cs typeface="Times New Roman"/>
              </a:rPr>
              <a:t>	</a:t>
            </a:r>
            <a:r>
              <a:rPr sz="2000" spc="-20" dirty="0" err="1">
                <a:latin typeface="微软雅黑" panose="020B0503020204020204" pitchFamily="34" charset="-122"/>
                <a:ea typeface="微软雅黑" panose="020B0503020204020204" pitchFamily="34" charset="-122"/>
                <a:cs typeface="Microsoft YaHei UI"/>
              </a:rPr>
              <a:t>数据</a:t>
            </a:r>
            <a:r>
              <a:rPr lang="zh-CN" altLang="en-US" sz="2000" spc="-20" dirty="0">
                <a:latin typeface="微软雅黑" panose="020B0503020204020204" pitchFamily="34" charset="-122"/>
                <a:ea typeface="微软雅黑" panose="020B0503020204020204" pitchFamily="34" charset="-122"/>
                <a:cs typeface="Microsoft YaHei UI"/>
              </a:rPr>
              <a:t>过滤</a:t>
            </a:r>
            <a:endParaRPr sz="2000" dirty="0">
              <a:latin typeface="微软雅黑" panose="020B0503020204020204" pitchFamily="34" charset="-122"/>
              <a:ea typeface="微软雅黑" panose="020B0503020204020204" pitchFamily="34" charset="-122"/>
              <a:cs typeface="Microsoft YaHei UI"/>
            </a:endParaRPr>
          </a:p>
        </p:txBody>
      </p:sp>
      <p:sp>
        <p:nvSpPr>
          <p:cNvPr id="11" name="文本占位符 1">
            <a:extLst>
              <a:ext uri="{FF2B5EF4-FFF2-40B4-BE49-F238E27FC236}">
                <a16:creationId xmlns:a16="http://schemas.microsoft.com/office/drawing/2014/main" id="{2974E30B-AE07-4CD0-9ECE-4AB5696511F7}"/>
              </a:ext>
            </a:extLst>
          </p:cNvPr>
          <p:cNvSpPr>
            <a:spLocks noGrp="1"/>
          </p:cNvSpPr>
          <p:nvPr>
            <p:ph type="body" sz="quarter" idx="10"/>
          </p:nvPr>
        </p:nvSpPr>
        <p:spPr>
          <a:xfrm>
            <a:off x="372525" y="226697"/>
            <a:ext cx="8519684" cy="573404"/>
          </a:xfrm>
        </p:spPr>
        <p:txBody>
          <a:bodyPr/>
          <a:lstStyle/>
          <a:p>
            <a:pPr algn="l"/>
            <a:r>
              <a:rPr lang="zh-CN" altLang="en-US" dirty="0">
                <a:latin typeface="微软雅黑" panose="020B0503020204020204" pitchFamily="34" charset="-122"/>
                <a:ea typeface="微软雅黑" panose="020B0503020204020204" pitchFamily="34" charset="-122"/>
              </a:rPr>
              <a:t>数据清洗（</a:t>
            </a:r>
            <a:r>
              <a:rPr lang="en-US" altLang="zh-CN" dirty="0">
                <a:latin typeface="微软雅黑" panose="020B0503020204020204" pitchFamily="34" charset="-122"/>
                <a:ea typeface="微软雅黑" panose="020B0503020204020204" pitchFamily="34" charset="-122"/>
              </a:rPr>
              <a:t>Data Clearing</a:t>
            </a:r>
            <a:r>
              <a:rPr lang="zh-CN" altLang="en-US"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46F1BB67-E297-4841-B4F6-5D1DE86879B2}"/>
              </a:ext>
            </a:extLst>
          </p:cNvPr>
          <p:cNvSpPr>
            <a:spLocks noGrp="1"/>
          </p:cNvSpPr>
          <p:nvPr>
            <p:ph type="body" sz="quarter" idx="12"/>
          </p:nvPr>
        </p:nvSpPr>
        <p:spPr/>
        <p:txBody>
          <a:bodyPr/>
          <a:lstStyle/>
          <a:p>
            <a:endParaRPr lang="en-US"/>
          </a:p>
        </p:txBody>
      </p:sp>
      <p:pic>
        <p:nvPicPr>
          <p:cNvPr id="12" name="图片 11">
            <a:extLst>
              <a:ext uri="{FF2B5EF4-FFF2-40B4-BE49-F238E27FC236}">
                <a16:creationId xmlns:a16="http://schemas.microsoft.com/office/drawing/2014/main" id="{6B2A3706-9C0C-43E6-B7E2-E6E58C8312B1}"/>
              </a:ext>
            </a:extLst>
          </p:cNvPr>
          <p:cNvPicPr>
            <a:picLocks noChangeAspect="1"/>
          </p:cNvPicPr>
          <p:nvPr/>
        </p:nvPicPr>
        <p:blipFill>
          <a:blip r:embed="rId3"/>
          <a:stretch>
            <a:fillRect/>
          </a:stretch>
        </p:blipFill>
        <p:spPr>
          <a:xfrm>
            <a:off x="6275388" y="1338594"/>
            <a:ext cx="4762500" cy="3409950"/>
          </a:xfrm>
          <a:prstGeom prst="rect">
            <a:avLst/>
          </a:prstGeom>
        </p:spPr>
      </p:pic>
    </p:spTree>
    <p:extLst>
      <p:ext uri="{BB962C8B-B14F-4D97-AF65-F5344CB8AC3E}">
        <p14:creationId xmlns:p14="http://schemas.microsoft.com/office/powerpoint/2010/main" val="833375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
            <a:extLst>
              <a:ext uri="{FF2B5EF4-FFF2-40B4-BE49-F238E27FC236}">
                <a16:creationId xmlns:a16="http://schemas.microsoft.com/office/drawing/2014/main" id="{D9A4CC7A-A04A-48DA-8D0E-09B942067C4B}"/>
              </a:ext>
            </a:extLst>
          </p:cNvPr>
          <p:cNvSpPr txBox="1"/>
          <p:nvPr/>
        </p:nvSpPr>
        <p:spPr>
          <a:xfrm>
            <a:off x="481124" y="1314384"/>
            <a:ext cx="5523891" cy="4949957"/>
          </a:xfrm>
          <a:prstGeom prst="rect">
            <a:avLst/>
          </a:prstGeom>
        </p:spPr>
        <p:txBody>
          <a:bodyPr vert="horz" wrap="square" lIns="91440" tIns="91440" rIns="91440" bIns="0" rtlCol="0">
            <a:noAutofit/>
          </a:bodyPr>
          <a:lstStyle/>
          <a:p>
            <a:pPr marL="355600" indent="-342900">
              <a:lnSpc>
                <a:spcPct val="120000"/>
              </a:lnSpc>
              <a:spcBef>
                <a:spcPts val="600"/>
              </a:spcBef>
              <a:buFont typeface="Wingdings" panose="05000000000000000000" pitchFamily="2" charset="2"/>
              <a:buChar char="q"/>
              <a:tabLst>
                <a:tab pos="314325" algn="l"/>
              </a:tabLst>
            </a:pPr>
            <a:r>
              <a:rPr sz="2000" b="1" spc="5" dirty="0">
                <a:latin typeface="微软雅黑" panose="020B0503020204020204" pitchFamily="34" charset="-122"/>
                <a:ea typeface="微软雅黑" panose="020B0503020204020204" pitchFamily="34" charset="-122"/>
                <a:cs typeface="Microsoft YaHei UI"/>
              </a:rPr>
              <a:t>数据集</a:t>
            </a:r>
            <a:r>
              <a:rPr sz="2000" spc="5" dirty="0">
                <a:latin typeface="微软雅黑" panose="020B0503020204020204" pitchFamily="34" charset="-122"/>
                <a:ea typeface="微软雅黑" panose="020B0503020204020204" pitchFamily="34" charset="-122"/>
                <a:cs typeface="Microsoft YaHei UI"/>
              </a:rPr>
              <a:t>：在机器学习任务中使用的一</a:t>
            </a:r>
            <a:r>
              <a:rPr sz="2000" spc="-20" dirty="0">
                <a:latin typeface="微软雅黑" panose="020B0503020204020204" pitchFamily="34" charset="-122"/>
                <a:ea typeface="微软雅黑" panose="020B0503020204020204" pitchFamily="34" charset="-122"/>
                <a:cs typeface="Microsoft YaHei UI"/>
              </a:rPr>
              <a:t>组</a:t>
            </a:r>
            <a:r>
              <a:rPr sz="2000" spc="0" dirty="0">
                <a:latin typeface="微软雅黑" panose="020B0503020204020204" pitchFamily="34" charset="-122"/>
                <a:ea typeface="微软雅黑" panose="020B0503020204020204" pitchFamily="34" charset="-122"/>
                <a:cs typeface="Microsoft YaHei UI"/>
              </a:rPr>
              <a:t>数据，其中的每一个数据称</a:t>
            </a:r>
            <a:r>
              <a:rPr sz="2000" spc="5" dirty="0">
                <a:latin typeface="微软雅黑" panose="020B0503020204020204" pitchFamily="34" charset="-122"/>
                <a:ea typeface="微软雅黑" panose="020B0503020204020204" pitchFamily="34" charset="-122"/>
                <a:cs typeface="Microsoft YaHei UI"/>
              </a:rPr>
              <a:t>为</a:t>
            </a:r>
            <a:r>
              <a:rPr sz="2000" spc="0" dirty="0">
                <a:latin typeface="微软雅黑" panose="020B0503020204020204" pitchFamily="34" charset="-122"/>
                <a:ea typeface="微软雅黑" panose="020B0503020204020204" pitchFamily="34" charset="-122"/>
                <a:cs typeface="Microsoft YaHei UI"/>
              </a:rPr>
              <a:t>一</a:t>
            </a:r>
            <a:r>
              <a:rPr sz="2000" spc="-5" dirty="0">
                <a:latin typeface="微软雅黑" panose="020B0503020204020204" pitchFamily="34" charset="-122"/>
                <a:ea typeface="微软雅黑" panose="020B0503020204020204" pitchFamily="34" charset="-122"/>
                <a:cs typeface="Microsoft YaHei UI"/>
              </a:rPr>
              <a:t>个</a:t>
            </a:r>
            <a:r>
              <a:rPr sz="2000" spc="0" dirty="0">
                <a:latin typeface="微软雅黑" panose="020B0503020204020204" pitchFamily="34" charset="-122"/>
                <a:ea typeface="微软雅黑" panose="020B0503020204020204" pitchFamily="34" charset="-122"/>
                <a:cs typeface="Microsoft YaHei UI"/>
              </a:rPr>
              <a:t>样本。反</a:t>
            </a:r>
            <a:r>
              <a:rPr sz="2000" spc="-5" dirty="0">
                <a:latin typeface="微软雅黑" panose="020B0503020204020204" pitchFamily="34" charset="-122"/>
                <a:ea typeface="微软雅黑" panose="020B0503020204020204" pitchFamily="34" charset="-122"/>
                <a:cs typeface="Microsoft YaHei UI"/>
              </a:rPr>
              <a:t>映</a:t>
            </a:r>
            <a:r>
              <a:rPr sz="2000" spc="0" dirty="0">
                <a:latin typeface="微软雅黑" panose="020B0503020204020204" pitchFamily="34" charset="-122"/>
                <a:ea typeface="微软雅黑" panose="020B0503020204020204" pitchFamily="34" charset="-122"/>
                <a:cs typeface="Microsoft YaHei UI"/>
              </a:rPr>
              <a:t>样本在某方面的表现</a:t>
            </a:r>
            <a:r>
              <a:rPr sz="2000" spc="-25" dirty="0">
                <a:latin typeface="微软雅黑" panose="020B0503020204020204" pitchFamily="34" charset="-122"/>
                <a:ea typeface="微软雅黑" panose="020B0503020204020204" pitchFamily="34" charset="-122"/>
                <a:cs typeface="Microsoft YaHei UI"/>
              </a:rPr>
              <a:t>或</a:t>
            </a:r>
            <a:r>
              <a:rPr sz="2000" spc="0" dirty="0">
                <a:latin typeface="微软雅黑" panose="020B0503020204020204" pitchFamily="34" charset="-122"/>
                <a:ea typeface="微软雅黑" panose="020B0503020204020204" pitchFamily="34" charset="-122"/>
                <a:cs typeface="Microsoft YaHei UI"/>
              </a:rPr>
              <a:t>性质</a:t>
            </a:r>
            <a:r>
              <a:rPr sz="2000" spc="-25" dirty="0">
                <a:latin typeface="微软雅黑" panose="020B0503020204020204" pitchFamily="34" charset="-122"/>
                <a:ea typeface="微软雅黑" panose="020B0503020204020204" pitchFamily="34" charset="-122"/>
                <a:cs typeface="Microsoft YaHei UI"/>
              </a:rPr>
              <a:t>的</a:t>
            </a:r>
            <a:r>
              <a:rPr sz="2000" spc="0" dirty="0">
                <a:latin typeface="微软雅黑" panose="020B0503020204020204" pitchFamily="34" charset="-122"/>
                <a:ea typeface="微软雅黑" panose="020B0503020204020204" pitchFamily="34" charset="-122"/>
                <a:cs typeface="Microsoft YaHei UI"/>
              </a:rPr>
              <a:t>属性</a:t>
            </a:r>
            <a:r>
              <a:rPr sz="2000" spc="-35" dirty="0">
                <a:latin typeface="微软雅黑" panose="020B0503020204020204" pitchFamily="34" charset="-122"/>
                <a:ea typeface="微软雅黑" panose="020B0503020204020204" pitchFamily="34" charset="-122"/>
                <a:cs typeface="Microsoft YaHei UI"/>
              </a:rPr>
              <a:t>称</a:t>
            </a:r>
            <a:r>
              <a:rPr sz="2000" spc="0" dirty="0">
                <a:latin typeface="微软雅黑" panose="020B0503020204020204" pitchFamily="34" charset="-122"/>
                <a:ea typeface="微软雅黑" panose="020B0503020204020204" pitchFamily="34" charset="-122"/>
                <a:cs typeface="Microsoft YaHei UI"/>
              </a:rPr>
              <a:t>为</a:t>
            </a:r>
            <a:r>
              <a:rPr sz="2000" b="1" spc="-5" dirty="0">
                <a:latin typeface="微软雅黑" panose="020B0503020204020204" pitchFamily="34" charset="-122"/>
                <a:ea typeface="微软雅黑" panose="020B0503020204020204" pitchFamily="34" charset="-122"/>
                <a:cs typeface="Microsoft YaHei UI"/>
              </a:rPr>
              <a:t>特</a:t>
            </a:r>
            <a:r>
              <a:rPr sz="2000" b="1" spc="-25" dirty="0">
                <a:latin typeface="微软雅黑" panose="020B0503020204020204" pitchFamily="34" charset="-122"/>
                <a:ea typeface="微软雅黑" panose="020B0503020204020204" pitchFamily="34" charset="-122"/>
                <a:cs typeface="Microsoft YaHei UI"/>
              </a:rPr>
              <a:t>征</a:t>
            </a:r>
            <a:r>
              <a:rPr sz="2000" spc="0" dirty="0">
                <a:latin typeface="微软雅黑" panose="020B0503020204020204" pitchFamily="34" charset="-122"/>
                <a:ea typeface="微软雅黑" panose="020B0503020204020204" pitchFamily="34" charset="-122"/>
                <a:cs typeface="Microsoft YaHei UI"/>
              </a:rPr>
              <a:t>。</a:t>
            </a:r>
            <a:endParaRPr sz="2000" dirty="0">
              <a:latin typeface="微软雅黑" panose="020B0503020204020204" pitchFamily="34" charset="-122"/>
              <a:ea typeface="微软雅黑" panose="020B0503020204020204" pitchFamily="34" charset="-122"/>
              <a:cs typeface="Microsoft YaHei UI"/>
            </a:endParaRPr>
          </a:p>
          <a:p>
            <a:pPr marL="812800" lvl="1" indent="-342900">
              <a:lnSpc>
                <a:spcPct val="120000"/>
              </a:lnSpc>
              <a:spcBef>
                <a:spcPts val="600"/>
              </a:spcBef>
              <a:buFont typeface="Wingdings" panose="05000000000000000000" pitchFamily="2" charset="2"/>
              <a:buChar char="v"/>
              <a:tabLst>
                <a:tab pos="314325" algn="l"/>
              </a:tabLst>
            </a:pPr>
            <a:r>
              <a:rPr sz="2000" b="1" spc="-5" dirty="0" err="1">
                <a:latin typeface="微软雅黑" panose="020B0503020204020204" pitchFamily="34" charset="-122"/>
                <a:ea typeface="微软雅黑" panose="020B0503020204020204" pitchFamily="34" charset="-122"/>
                <a:cs typeface="Microsoft YaHei UI"/>
              </a:rPr>
              <a:t>训练集</a:t>
            </a:r>
            <a:r>
              <a:rPr sz="2000" spc="-5" dirty="0" err="1">
                <a:latin typeface="微软雅黑" panose="020B0503020204020204" pitchFamily="34" charset="-122"/>
                <a:ea typeface="微软雅黑" panose="020B0503020204020204" pitchFamily="34" charset="-122"/>
                <a:cs typeface="Microsoft YaHei UI"/>
              </a:rPr>
              <a:t>：训</a:t>
            </a:r>
            <a:r>
              <a:rPr sz="2000" spc="0" dirty="0" err="1">
                <a:latin typeface="微软雅黑" panose="020B0503020204020204" pitchFamily="34" charset="-122"/>
                <a:ea typeface="微软雅黑" panose="020B0503020204020204" pitchFamily="34" charset="-122"/>
                <a:cs typeface="Microsoft YaHei UI"/>
              </a:rPr>
              <a:t>练</a:t>
            </a:r>
            <a:r>
              <a:rPr sz="2000" spc="-5" dirty="0" err="1">
                <a:latin typeface="微软雅黑" panose="020B0503020204020204" pitchFamily="34" charset="-122"/>
                <a:ea typeface="微软雅黑" panose="020B0503020204020204" pitchFamily="34" charset="-122"/>
                <a:cs typeface="Microsoft YaHei UI"/>
              </a:rPr>
              <a:t>过程中使用的数据集，其中每个样</a:t>
            </a:r>
            <a:r>
              <a:rPr sz="2000" spc="0" dirty="0" err="1">
                <a:latin typeface="微软雅黑" panose="020B0503020204020204" pitchFamily="34" charset="-122"/>
                <a:ea typeface="微软雅黑" panose="020B0503020204020204" pitchFamily="34" charset="-122"/>
                <a:cs typeface="Microsoft YaHei UI"/>
              </a:rPr>
              <a:t>本</a:t>
            </a:r>
            <a:r>
              <a:rPr sz="2000" spc="-5" dirty="0" err="1">
                <a:latin typeface="微软雅黑" panose="020B0503020204020204" pitchFamily="34" charset="-122"/>
                <a:ea typeface="微软雅黑" panose="020B0503020204020204" pitchFamily="34" charset="-122"/>
                <a:cs typeface="Microsoft YaHei UI"/>
              </a:rPr>
              <a:t>称为</a:t>
            </a:r>
            <a:r>
              <a:rPr sz="2000" spc="0" dirty="0" err="1">
                <a:latin typeface="微软雅黑" panose="020B0503020204020204" pitchFamily="34" charset="-122"/>
                <a:ea typeface="微软雅黑" panose="020B0503020204020204" pitchFamily="34" charset="-122"/>
                <a:cs typeface="Microsoft YaHei UI"/>
              </a:rPr>
              <a:t>训练样</a:t>
            </a:r>
            <a:r>
              <a:rPr sz="2000" spc="-10" dirty="0" err="1">
                <a:latin typeface="微软雅黑" panose="020B0503020204020204" pitchFamily="34" charset="-122"/>
                <a:ea typeface="微软雅黑" panose="020B0503020204020204" pitchFamily="34" charset="-122"/>
                <a:cs typeface="Microsoft YaHei UI"/>
              </a:rPr>
              <a:t>本</a:t>
            </a:r>
            <a:r>
              <a:rPr sz="2000" spc="-5" dirty="0" err="1">
                <a:latin typeface="微软雅黑" panose="020B0503020204020204" pitchFamily="34" charset="-122"/>
                <a:ea typeface="微软雅黑" panose="020B0503020204020204" pitchFamily="34" charset="-122"/>
                <a:cs typeface="Microsoft YaHei UI"/>
              </a:rPr>
              <a:t>。从数据中学</a:t>
            </a:r>
            <a:r>
              <a:rPr lang="zh-CN" altLang="en-US" sz="2000" dirty="0">
                <a:latin typeface="微软雅黑" panose="020B0503020204020204" pitchFamily="34" charset="-122"/>
                <a:ea typeface="微软雅黑" panose="020B0503020204020204" pitchFamily="34" charset="-122"/>
                <a:cs typeface="Microsoft YaHei UI"/>
              </a:rPr>
              <a:t>得模型的过程称为</a:t>
            </a:r>
            <a:r>
              <a:rPr lang="zh-CN" altLang="en-US" sz="2000" b="1" dirty="0">
                <a:latin typeface="微软雅黑" panose="020B0503020204020204" pitchFamily="34" charset="-122"/>
                <a:ea typeface="微软雅黑" panose="020B0503020204020204" pitchFamily="34" charset="-122"/>
                <a:cs typeface="Microsoft YaHei UI"/>
              </a:rPr>
              <a:t>学习</a:t>
            </a:r>
            <a:r>
              <a:rPr lang="zh-CN" altLang="en-US" sz="2000" b="1" spc="-25" dirty="0">
                <a:latin typeface="微软雅黑" panose="020B0503020204020204" pitchFamily="34" charset="-122"/>
                <a:ea typeface="微软雅黑" panose="020B0503020204020204" pitchFamily="34" charset="-122"/>
                <a:cs typeface="Microsoft YaHei UI"/>
              </a:rPr>
              <a:t>（</a:t>
            </a:r>
            <a:r>
              <a:rPr lang="zh-CN" altLang="en-US" sz="2000" b="1" spc="0" dirty="0">
                <a:latin typeface="微软雅黑" panose="020B0503020204020204" pitchFamily="34" charset="-122"/>
                <a:ea typeface="微软雅黑" panose="020B0503020204020204" pitchFamily="34" charset="-122"/>
                <a:cs typeface="Microsoft YaHei UI"/>
              </a:rPr>
              <a:t>训练</a:t>
            </a:r>
            <a:r>
              <a:rPr lang="zh-CN" altLang="en-US" sz="2000" b="1" spc="-25" dirty="0">
                <a:latin typeface="微软雅黑" panose="020B0503020204020204" pitchFamily="34" charset="-122"/>
                <a:ea typeface="微软雅黑" panose="020B0503020204020204" pitchFamily="34" charset="-122"/>
                <a:cs typeface="Microsoft YaHei UI"/>
              </a:rPr>
              <a:t>）</a:t>
            </a:r>
            <a:r>
              <a:rPr lang="zh-CN" altLang="en-US" sz="2000" spc="0" dirty="0">
                <a:latin typeface="微软雅黑" panose="020B0503020204020204" pitchFamily="34" charset="-122"/>
                <a:ea typeface="微软雅黑" panose="020B0503020204020204" pitchFamily="34" charset="-122"/>
                <a:cs typeface="Microsoft YaHei UI"/>
              </a:rPr>
              <a:t>。</a:t>
            </a:r>
            <a:endParaRPr lang="en-US" altLang="zh-CN" sz="2000" spc="0" dirty="0">
              <a:latin typeface="微软雅黑" panose="020B0503020204020204" pitchFamily="34" charset="-122"/>
              <a:ea typeface="微软雅黑" panose="020B0503020204020204" pitchFamily="34" charset="-122"/>
              <a:cs typeface="Microsoft YaHei UI"/>
            </a:endParaRPr>
          </a:p>
          <a:p>
            <a:pPr marL="812800" lvl="1" indent="-342900">
              <a:lnSpc>
                <a:spcPct val="120000"/>
              </a:lnSpc>
              <a:spcBef>
                <a:spcPts val="600"/>
              </a:spcBef>
              <a:buFont typeface="Wingdings" panose="05000000000000000000" pitchFamily="2" charset="2"/>
              <a:buChar char="v"/>
              <a:tabLst>
                <a:tab pos="314325" algn="l"/>
              </a:tabLst>
            </a:pPr>
            <a:r>
              <a:rPr lang="zh-CN" altLang="en-US" sz="2000" b="1" dirty="0">
                <a:latin typeface="微软雅黑" panose="020B0503020204020204" pitchFamily="34" charset="-122"/>
                <a:ea typeface="微软雅黑" panose="020B0503020204020204" pitchFamily="34" charset="-122"/>
                <a:cs typeface="Microsoft YaHei UI"/>
              </a:rPr>
              <a:t>验证集</a:t>
            </a:r>
            <a:r>
              <a:rPr lang="zh-CN" altLang="en-US" sz="2000" dirty="0">
                <a:latin typeface="微软雅黑" panose="020B0503020204020204" pitchFamily="34" charset="-122"/>
                <a:ea typeface="微软雅黑" panose="020B0503020204020204" pitchFamily="34" charset="-122"/>
                <a:cs typeface="Microsoft YaHei UI"/>
              </a:rPr>
              <a:t>：使用交叉验证来挑选最优的模型，通过不断的迭代来改善模型在验证集上的性能。</a:t>
            </a:r>
          </a:p>
          <a:p>
            <a:pPr marL="812800" lvl="1" indent="-342900">
              <a:lnSpc>
                <a:spcPct val="120000"/>
              </a:lnSpc>
              <a:spcBef>
                <a:spcPts val="600"/>
              </a:spcBef>
              <a:buFont typeface="Wingdings" panose="05000000000000000000" pitchFamily="2" charset="2"/>
              <a:buChar char="v"/>
              <a:tabLst>
                <a:tab pos="314325" algn="l"/>
              </a:tabLst>
            </a:pPr>
            <a:r>
              <a:rPr sz="2000" b="1" spc="5" dirty="0" err="1">
                <a:latin typeface="微软雅黑" panose="020B0503020204020204" pitchFamily="34" charset="-122"/>
                <a:ea typeface="微软雅黑" panose="020B0503020204020204" pitchFamily="34" charset="-122"/>
                <a:cs typeface="Microsoft YaHei UI"/>
              </a:rPr>
              <a:t>测试集</a:t>
            </a:r>
            <a:r>
              <a:rPr sz="2000" spc="5" dirty="0" err="1">
                <a:latin typeface="微软雅黑" panose="020B0503020204020204" pitchFamily="34" charset="-122"/>
                <a:ea typeface="微软雅黑" panose="020B0503020204020204" pitchFamily="34" charset="-122"/>
                <a:cs typeface="Microsoft YaHei UI"/>
              </a:rPr>
              <a:t>：学得模型</a:t>
            </a:r>
            <a:r>
              <a:rPr sz="2000" spc="-5" dirty="0" err="1">
                <a:latin typeface="微软雅黑" panose="020B0503020204020204" pitchFamily="34" charset="-122"/>
                <a:ea typeface="微软雅黑" panose="020B0503020204020204" pitchFamily="34" charset="-122"/>
                <a:cs typeface="Microsoft YaHei UI"/>
              </a:rPr>
              <a:t>后</a:t>
            </a:r>
            <a:r>
              <a:rPr sz="2000" spc="0" dirty="0" err="1">
                <a:latin typeface="微软雅黑" panose="020B0503020204020204" pitchFamily="34" charset="-122"/>
                <a:ea typeface="微软雅黑" panose="020B0503020204020204" pitchFamily="34" charset="-122"/>
                <a:cs typeface="Microsoft YaHei UI"/>
              </a:rPr>
              <a:t>，使用其进行预测的过</a:t>
            </a:r>
            <a:r>
              <a:rPr sz="2000" spc="5" dirty="0" err="1">
                <a:latin typeface="微软雅黑" panose="020B0503020204020204" pitchFamily="34" charset="-122"/>
                <a:ea typeface="微软雅黑" panose="020B0503020204020204" pitchFamily="34" charset="-122"/>
                <a:cs typeface="Microsoft YaHei UI"/>
              </a:rPr>
              <a:t>程</a:t>
            </a:r>
            <a:r>
              <a:rPr sz="2000" spc="0" dirty="0" err="1">
                <a:latin typeface="微软雅黑" panose="020B0503020204020204" pitchFamily="34" charset="-122"/>
                <a:ea typeface="微软雅黑" panose="020B0503020204020204" pitchFamily="34" charset="-122"/>
                <a:cs typeface="Microsoft YaHei UI"/>
              </a:rPr>
              <a:t>称为测试，使用的数据</a:t>
            </a:r>
            <a:r>
              <a:rPr sz="2000" spc="5" dirty="0" err="1">
                <a:latin typeface="微软雅黑" panose="020B0503020204020204" pitchFamily="34" charset="-122"/>
                <a:ea typeface="微软雅黑" panose="020B0503020204020204" pitchFamily="34" charset="-122"/>
                <a:cs typeface="Microsoft YaHei UI"/>
              </a:rPr>
              <a:t>集</a:t>
            </a:r>
            <a:r>
              <a:rPr sz="2000" spc="0" dirty="0" err="1">
                <a:latin typeface="微软雅黑" panose="020B0503020204020204" pitchFamily="34" charset="-122"/>
                <a:ea typeface="微软雅黑" panose="020B0503020204020204" pitchFamily="34" charset="-122"/>
                <a:cs typeface="Microsoft YaHei UI"/>
              </a:rPr>
              <a:t>称为测试集</a:t>
            </a:r>
            <a:r>
              <a:rPr sz="2000" spc="0" dirty="0">
                <a:latin typeface="微软雅黑" panose="020B0503020204020204" pitchFamily="34" charset="-122"/>
                <a:ea typeface="微软雅黑" panose="020B0503020204020204" pitchFamily="34" charset="-122"/>
                <a:cs typeface="Microsoft YaHei UI"/>
              </a:rPr>
              <a:t>，</a:t>
            </a:r>
            <a:r>
              <a:rPr lang="zh-CN" altLang="en-US" sz="2000" spc="-5" dirty="0">
                <a:latin typeface="微软雅黑" panose="020B0503020204020204" pitchFamily="34" charset="-122"/>
                <a:ea typeface="微软雅黑" panose="020B0503020204020204" pitchFamily="34" charset="-122"/>
                <a:cs typeface="Microsoft YaHei UI"/>
              </a:rPr>
              <a:t>每</a:t>
            </a:r>
            <a:r>
              <a:rPr sz="2000" spc="-5" dirty="0" err="1">
                <a:latin typeface="微软雅黑" panose="020B0503020204020204" pitchFamily="34" charset="-122"/>
                <a:ea typeface="微软雅黑" panose="020B0503020204020204" pitchFamily="34" charset="-122"/>
                <a:cs typeface="Microsoft YaHei UI"/>
              </a:rPr>
              <a:t>个样本称为测试样</a:t>
            </a:r>
            <a:r>
              <a:rPr sz="2000" spc="0" dirty="0" err="1">
                <a:latin typeface="微软雅黑" panose="020B0503020204020204" pitchFamily="34" charset="-122"/>
                <a:ea typeface="微软雅黑" panose="020B0503020204020204" pitchFamily="34" charset="-122"/>
                <a:cs typeface="Microsoft YaHei UI"/>
              </a:rPr>
              <a:t>本</a:t>
            </a:r>
            <a:r>
              <a:rPr sz="2000" spc="0" dirty="0">
                <a:latin typeface="微软雅黑" panose="020B0503020204020204" pitchFamily="34" charset="-122"/>
                <a:ea typeface="微软雅黑" panose="020B0503020204020204" pitchFamily="34" charset="-122"/>
                <a:cs typeface="Microsoft YaHei UI"/>
              </a:rPr>
              <a:t>。</a:t>
            </a:r>
            <a:endParaRPr sz="2000" dirty="0">
              <a:latin typeface="微软雅黑" panose="020B0503020204020204" pitchFamily="34" charset="-122"/>
              <a:ea typeface="微软雅黑" panose="020B0503020204020204" pitchFamily="34" charset="-122"/>
              <a:cs typeface="Microsoft YaHei UI"/>
            </a:endParaRPr>
          </a:p>
        </p:txBody>
      </p:sp>
      <p:sp>
        <p:nvSpPr>
          <p:cNvPr id="7" name="文本占位符 1">
            <a:extLst>
              <a:ext uri="{FF2B5EF4-FFF2-40B4-BE49-F238E27FC236}">
                <a16:creationId xmlns:a16="http://schemas.microsoft.com/office/drawing/2014/main" id="{F0A1ED02-7573-4465-933C-248D81D695DD}"/>
              </a:ext>
            </a:extLst>
          </p:cNvPr>
          <p:cNvSpPr>
            <a:spLocks noGrp="1"/>
          </p:cNvSpPr>
          <p:nvPr>
            <p:ph type="body" sz="quarter" idx="10"/>
          </p:nvPr>
        </p:nvSpPr>
        <p:spPr/>
        <p:txBody>
          <a:bodyPr/>
          <a:lstStyle/>
          <a:p>
            <a:pPr algn="l"/>
            <a:r>
              <a:rPr lang="zh-CN" altLang="en-US" dirty="0">
                <a:latin typeface="微软雅黑" panose="020B0503020204020204" pitchFamily="34" charset="-122"/>
                <a:ea typeface="微软雅黑" panose="020B0503020204020204" pitchFamily="34" charset="-122"/>
              </a:rPr>
              <a:t>机器学习中的数据</a:t>
            </a:r>
            <a:endParaRPr lang="en-US"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360806A2-492F-4262-A45C-5CEB4C3F3CF9}"/>
              </a:ext>
            </a:extLst>
          </p:cNvPr>
          <p:cNvSpPr>
            <a:spLocks noGrp="1"/>
          </p:cNvSpPr>
          <p:nvPr>
            <p:ph type="body" sz="quarter" idx="12"/>
          </p:nvPr>
        </p:nvSpPr>
        <p:spPr/>
        <p:txBody>
          <a:bodyPr/>
          <a:lstStyle/>
          <a:p>
            <a:endParaRPr lang="en-US"/>
          </a:p>
        </p:txBody>
      </p:sp>
      <p:pic>
        <p:nvPicPr>
          <p:cNvPr id="8" name="图片 7">
            <a:extLst>
              <a:ext uri="{FF2B5EF4-FFF2-40B4-BE49-F238E27FC236}">
                <a16:creationId xmlns:a16="http://schemas.microsoft.com/office/drawing/2014/main" id="{45A402FA-D65C-45DB-8F9B-FBAD2E6FD914}"/>
              </a:ext>
            </a:extLst>
          </p:cNvPr>
          <p:cNvPicPr>
            <a:picLocks noChangeAspect="1"/>
          </p:cNvPicPr>
          <p:nvPr/>
        </p:nvPicPr>
        <p:blipFill>
          <a:blip r:embed="rId3"/>
          <a:stretch>
            <a:fillRect/>
          </a:stretch>
        </p:blipFill>
        <p:spPr>
          <a:xfrm>
            <a:off x="6727279" y="1482630"/>
            <a:ext cx="4619625" cy="4438650"/>
          </a:xfrm>
          <a:prstGeom prst="rect">
            <a:avLst/>
          </a:prstGeom>
        </p:spPr>
      </p:pic>
    </p:spTree>
    <p:extLst>
      <p:ext uri="{BB962C8B-B14F-4D97-AF65-F5344CB8AC3E}">
        <p14:creationId xmlns:p14="http://schemas.microsoft.com/office/powerpoint/2010/main" val="18156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09FB8170-B029-4FE8-975C-7EB1282F28C3}"/>
              </a:ext>
            </a:extLst>
          </p:cNvPr>
          <p:cNvSpPr txBox="1"/>
          <p:nvPr/>
        </p:nvSpPr>
        <p:spPr>
          <a:xfrm>
            <a:off x="334370" y="225425"/>
            <a:ext cx="4616549" cy="600697"/>
          </a:xfrm>
          <a:prstGeom prst="rect">
            <a:avLst/>
          </a:prstGeom>
        </p:spPr>
        <p:txBody>
          <a:bodyPr/>
          <a:lstStyle>
            <a:lvl1pPr indent="0">
              <a:lnSpc>
                <a:spcPct val="100000"/>
              </a:lnSpc>
              <a:spcBef>
                <a:spcPts val="1000"/>
              </a:spcBef>
              <a:buFont typeface="Arial" panose="020B0604020202020204" pitchFamily="34" charset="0"/>
              <a:buNone/>
              <a:defRPr sz="3600" b="1">
                <a:solidFill>
                  <a:schemeClr val="tx2">
                    <a:lumMod val="75000"/>
                  </a:schemeClr>
                </a:solidFill>
                <a:latin typeface="微软雅黑 Light" panose="020B0502040204020203" pitchFamily="34" charset="-122"/>
                <a:ea typeface="微软雅黑 Light" panose="020B0502040204020203" pitchFamily="34" charset="-122"/>
                <a:cs typeface="Segoe UI" charset="0"/>
              </a:defRPr>
            </a:lvl1pPr>
            <a:lvl2pPr marL="685800" indent="-228600" algn="ctr">
              <a:lnSpc>
                <a:spcPct val="90000"/>
              </a:lnSpc>
              <a:spcBef>
                <a:spcPts val="500"/>
              </a:spcBef>
              <a:buFont typeface="Arial" panose="020B0604020202020204" pitchFamily="34" charset="0"/>
              <a:buChar char="•"/>
              <a:defRPr sz="2400">
                <a:solidFill>
                  <a:schemeClr val="tx1">
                    <a:lumMod val="75000"/>
                    <a:lumOff val="25000"/>
                  </a:schemeClr>
                </a:solidFill>
              </a:defRPr>
            </a:lvl2pPr>
            <a:lvl3pPr marL="1143000" indent="-228600" algn="ctr">
              <a:lnSpc>
                <a:spcPct val="90000"/>
              </a:lnSpc>
              <a:spcBef>
                <a:spcPts val="500"/>
              </a:spcBef>
              <a:buFont typeface="Arial" panose="020B0604020202020204" pitchFamily="34" charset="0"/>
              <a:buChar char="•"/>
              <a:defRPr sz="2000">
                <a:solidFill>
                  <a:schemeClr val="tx1">
                    <a:lumMod val="75000"/>
                    <a:lumOff val="25000"/>
                  </a:schemeClr>
                </a:solidFill>
              </a:defRPr>
            </a:lvl3pPr>
            <a:lvl4pPr marL="1600200" indent="-228600" algn="ctr">
              <a:lnSpc>
                <a:spcPct val="90000"/>
              </a:lnSpc>
              <a:spcBef>
                <a:spcPts val="500"/>
              </a:spcBef>
              <a:buFont typeface="Arial" panose="020B0604020202020204" pitchFamily="34" charset="0"/>
              <a:buChar char="•"/>
              <a:defRPr>
                <a:solidFill>
                  <a:schemeClr val="tx1">
                    <a:lumMod val="75000"/>
                    <a:lumOff val="25000"/>
                  </a:schemeClr>
                </a:solidFill>
              </a:defRPr>
            </a:lvl4pPr>
            <a:lvl5pPr marL="2057400" indent="-228600" algn="ctr">
              <a:lnSpc>
                <a:spcPct val="90000"/>
              </a:lnSpc>
              <a:spcBef>
                <a:spcPts val="500"/>
              </a:spcBef>
              <a:buFont typeface="Arial" panose="020B0604020202020204" pitchFamily="34" charset="0"/>
              <a:buChar char="•"/>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sz="3200" dirty="0">
                <a:latin typeface="微软雅黑" panose="020B0503020204020204" pitchFamily="34" charset="-122"/>
                <a:ea typeface="微软雅黑" panose="020B0503020204020204" pitchFamily="34" charset="-122"/>
              </a:rPr>
              <a:t>数据与特征的关系</a:t>
            </a:r>
          </a:p>
        </p:txBody>
      </p:sp>
      <p:sp>
        <p:nvSpPr>
          <p:cNvPr id="5" name="object 7">
            <a:extLst>
              <a:ext uri="{FF2B5EF4-FFF2-40B4-BE49-F238E27FC236}">
                <a16:creationId xmlns:a16="http://schemas.microsoft.com/office/drawing/2014/main" id="{CC811CB7-F9C7-4119-9515-543D44F22174}"/>
              </a:ext>
            </a:extLst>
          </p:cNvPr>
          <p:cNvSpPr txBox="1"/>
          <p:nvPr/>
        </p:nvSpPr>
        <p:spPr>
          <a:xfrm>
            <a:off x="1066484" y="1161345"/>
            <a:ext cx="2851150" cy="335280"/>
          </a:xfrm>
          <a:prstGeom prst="rect">
            <a:avLst/>
          </a:prstGeom>
        </p:spPr>
        <p:txBody>
          <a:bodyPr vert="horz" wrap="square" lIns="0" tIns="0" rIns="0" bIns="0" rtlCol="0">
            <a:noAutofit/>
          </a:bodyPr>
          <a:lstStyle/>
          <a:p>
            <a:pPr marL="12700">
              <a:lnSpc>
                <a:spcPts val="2640"/>
              </a:lnSpc>
              <a:tabLst>
                <a:tab pos="314325" algn="l"/>
              </a:tabLst>
            </a:pPr>
            <a:r>
              <a:rPr sz="1300" spc="5" dirty="0">
                <a:solidFill>
                  <a:srgbClr val="7E7E7E"/>
                </a:solidFill>
                <a:latin typeface="Wingdings"/>
                <a:cs typeface="Wingdings"/>
              </a:rPr>
              <a:t></a:t>
            </a:r>
            <a:r>
              <a:rPr sz="1300" spc="5" dirty="0">
                <a:solidFill>
                  <a:srgbClr val="7E7E7E"/>
                </a:solidFill>
                <a:latin typeface="Times New Roman"/>
                <a:cs typeface="Times New Roman"/>
              </a:rPr>
              <a:t>	</a:t>
            </a:r>
            <a:r>
              <a:rPr sz="2200" spc="5" dirty="0">
                <a:latin typeface="Microsoft YaHei UI"/>
                <a:cs typeface="Microsoft YaHei UI"/>
              </a:rPr>
              <a:t>典型的数据集的样子</a:t>
            </a:r>
            <a:endParaRPr sz="2200" dirty="0">
              <a:latin typeface="Microsoft YaHei UI"/>
              <a:cs typeface="Microsoft YaHei UI"/>
            </a:endParaRPr>
          </a:p>
        </p:txBody>
      </p:sp>
      <p:graphicFrame>
        <p:nvGraphicFramePr>
          <p:cNvPr id="6" name="object 8">
            <a:extLst>
              <a:ext uri="{FF2B5EF4-FFF2-40B4-BE49-F238E27FC236}">
                <a16:creationId xmlns:a16="http://schemas.microsoft.com/office/drawing/2014/main" id="{33A14EC1-5C52-4A56-83E8-ABA2C8E52F6C}"/>
              </a:ext>
            </a:extLst>
          </p:cNvPr>
          <p:cNvGraphicFramePr>
            <a:graphicFrameLocks noGrp="1"/>
          </p:cNvGraphicFramePr>
          <p:nvPr/>
        </p:nvGraphicFramePr>
        <p:xfrm>
          <a:off x="1066484" y="1831848"/>
          <a:ext cx="9396947" cy="4227421"/>
        </p:xfrm>
        <a:graphic>
          <a:graphicData uri="http://schemas.openxmlformats.org/drawingml/2006/table">
            <a:tbl>
              <a:tblPr firstRow="1" bandRow="1">
                <a:tableStyleId>{2D5ABB26-0587-4C30-8999-92F81FD0307C}</a:tableStyleId>
              </a:tblPr>
              <a:tblGrid>
                <a:gridCol w="153605">
                  <a:extLst>
                    <a:ext uri="{9D8B030D-6E8A-4147-A177-3AD203B41FA5}">
                      <a16:colId xmlns:a16="http://schemas.microsoft.com/office/drawing/2014/main" val="20000"/>
                    </a:ext>
                  </a:extLst>
                </a:gridCol>
                <a:gridCol w="1083309">
                  <a:extLst>
                    <a:ext uri="{9D8B030D-6E8A-4147-A177-3AD203B41FA5}">
                      <a16:colId xmlns:a16="http://schemas.microsoft.com/office/drawing/2014/main" val="20001"/>
                    </a:ext>
                  </a:extLst>
                </a:gridCol>
                <a:gridCol w="693038">
                  <a:extLst>
                    <a:ext uri="{9D8B030D-6E8A-4147-A177-3AD203B41FA5}">
                      <a16:colId xmlns:a16="http://schemas.microsoft.com/office/drawing/2014/main" val="20002"/>
                    </a:ext>
                  </a:extLst>
                </a:gridCol>
                <a:gridCol w="2079244">
                  <a:extLst>
                    <a:ext uri="{9D8B030D-6E8A-4147-A177-3AD203B41FA5}">
                      <a16:colId xmlns:a16="http://schemas.microsoft.com/office/drawing/2014/main" val="20003"/>
                    </a:ext>
                  </a:extLst>
                </a:gridCol>
                <a:gridCol w="1764156">
                  <a:extLst>
                    <a:ext uri="{9D8B030D-6E8A-4147-A177-3AD203B41FA5}">
                      <a16:colId xmlns:a16="http://schemas.microsoft.com/office/drawing/2014/main" val="20004"/>
                    </a:ext>
                  </a:extLst>
                </a:gridCol>
                <a:gridCol w="1413827">
                  <a:extLst>
                    <a:ext uri="{9D8B030D-6E8A-4147-A177-3AD203B41FA5}">
                      <a16:colId xmlns:a16="http://schemas.microsoft.com/office/drawing/2014/main" val="20005"/>
                    </a:ext>
                  </a:extLst>
                </a:gridCol>
                <a:gridCol w="2209768">
                  <a:extLst>
                    <a:ext uri="{9D8B030D-6E8A-4147-A177-3AD203B41FA5}">
                      <a16:colId xmlns:a16="http://schemas.microsoft.com/office/drawing/2014/main" val="20006"/>
                    </a:ext>
                  </a:extLst>
                </a:gridCol>
              </a:tblGrid>
              <a:tr h="1044955">
                <a:tc rowSpan="6">
                  <a:txBody>
                    <a:bodyPr/>
                    <a:lstStyle/>
                    <a:p>
                      <a:endParaRPr sz="2200">
                        <a:latin typeface="Microsoft YaHei UI"/>
                        <a:cs typeface="Microsoft YaHei UI"/>
                      </a:endParaRPr>
                    </a:p>
                  </a:txBody>
                  <a:tcPr marL="0" marR="0" marT="0" marB="0">
                    <a:lnB w="24384">
                      <a:solidFill>
                        <a:srgbClr val="00AFEF"/>
                      </a:solidFill>
                      <a:prstDash val="solid"/>
                    </a:lnB>
                  </a:tcPr>
                </a:tc>
                <a:tc gridSpan="2">
                  <a:txBody>
                    <a:bodyPr/>
                    <a:lstStyle/>
                    <a:p>
                      <a:endParaRPr sz="2200">
                        <a:latin typeface="Microsoft YaHei UI"/>
                        <a:cs typeface="Microsoft YaHei UI"/>
                      </a:endParaRPr>
                    </a:p>
                  </a:txBody>
                  <a:tcPr marL="0" marR="0" marT="0" marB="0">
                    <a:lnR w="24383">
                      <a:solidFill>
                        <a:srgbClr val="FF0000"/>
                      </a:solidFill>
                      <a:prstDash val="solid"/>
                    </a:lnR>
                  </a:tcPr>
                </a:tc>
                <a:tc hMerge="1">
                  <a:txBody>
                    <a:bodyPr/>
                    <a:lstStyle/>
                    <a:p>
                      <a:endParaRPr/>
                    </a:p>
                  </a:txBody>
                  <a:tcPr marL="0" marR="0" marT="0" marB="0"/>
                </a:tc>
                <a:tc>
                  <a:txBody>
                    <a:bodyPr/>
                    <a:lstStyle/>
                    <a:p>
                      <a:pPr marL="56515" algn="ctr">
                        <a:lnSpc>
                          <a:spcPct val="100000"/>
                        </a:lnSpc>
                      </a:pPr>
                      <a:r>
                        <a:rPr sz="1800" dirty="0">
                          <a:latin typeface="Microsoft YaHei UI"/>
                          <a:cs typeface="Microsoft YaHei UI"/>
                        </a:rPr>
                        <a:t>特征1</a:t>
                      </a:r>
                    </a:p>
                  </a:txBody>
                  <a:tcPr marL="0" marR="0" marT="0" marB="0">
                    <a:lnL w="24383">
                      <a:solidFill>
                        <a:srgbClr val="FF0000"/>
                      </a:solidFill>
                      <a:prstDash val="solid"/>
                    </a:lnL>
                    <a:lnT w="24383">
                      <a:solidFill>
                        <a:srgbClr val="FF0000"/>
                      </a:solidFill>
                      <a:prstDash val="solid"/>
                    </a:lnT>
                    <a:lnB w="28575">
                      <a:solidFill>
                        <a:srgbClr val="000000"/>
                      </a:solidFill>
                      <a:prstDash val="solid"/>
                    </a:lnB>
                  </a:tcPr>
                </a:tc>
                <a:tc>
                  <a:txBody>
                    <a:bodyPr/>
                    <a:lstStyle/>
                    <a:p>
                      <a:pPr marL="533400">
                        <a:lnSpc>
                          <a:spcPct val="100000"/>
                        </a:lnSpc>
                      </a:pPr>
                      <a:r>
                        <a:rPr sz="1800" dirty="0">
                          <a:latin typeface="Microsoft YaHei UI"/>
                          <a:cs typeface="Microsoft YaHei UI"/>
                        </a:rPr>
                        <a:t>特征2</a:t>
                      </a:r>
                      <a:endParaRPr sz="1800">
                        <a:latin typeface="Microsoft YaHei UI"/>
                        <a:cs typeface="Microsoft YaHei UI"/>
                      </a:endParaRPr>
                    </a:p>
                  </a:txBody>
                  <a:tcPr marL="0" marR="0" marT="0" marB="0">
                    <a:lnT w="24383">
                      <a:solidFill>
                        <a:srgbClr val="FF0000"/>
                      </a:solidFill>
                      <a:prstDash val="solid"/>
                    </a:lnT>
                    <a:lnB w="28575">
                      <a:solidFill>
                        <a:srgbClr val="000000"/>
                      </a:solidFill>
                      <a:prstDash val="solid"/>
                    </a:lnB>
                  </a:tcPr>
                </a:tc>
                <a:tc>
                  <a:txBody>
                    <a:bodyPr/>
                    <a:lstStyle/>
                    <a:p>
                      <a:pPr marL="319405">
                        <a:lnSpc>
                          <a:spcPct val="100000"/>
                        </a:lnSpc>
                      </a:pPr>
                      <a:r>
                        <a:rPr sz="1800" dirty="0">
                          <a:latin typeface="Microsoft YaHei UI"/>
                          <a:cs typeface="Microsoft YaHei UI"/>
                        </a:rPr>
                        <a:t>特征3</a:t>
                      </a:r>
                      <a:endParaRPr sz="1800">
                        <a:latin typeface="Microsoft YaHei UI"/>
                        <a:cs typeface="Microsoft YaHei UI"/>
                      </a:endParaRPr>
                    </a:p>
                  </a:txBody>
                  <a:tcPr marL="0" marR="0" marT="0" marB="0">
                    <a:lnR w="24383">
                      <a:solidFill>
                        <a:srgbClr val="FF0000"/>
                      </a:solidFill>
                      <a:prstDash val="solid"/>
                    </a:lnR>
                    <a:lnT w="24383">
                      <a:solidFill>
                        <a:srgbClr val="FF0000"/>
                      </a:solidFill>
                      <a:prstDash val="solid"/>
                    </a:lnT>
                    <a:lnB w="28575">
                      <a:solidFill>
                        <a:srgbClr val="000000"/>
                      </a:solidFill>
                      <a:prstDash val="solid"/>
                    </a:lnB>
                  </a:tcPr>
                </a:tc>
                <a:tc>
                  <a:txBody>
                    <a:bodyPr/>
                    <a:lstStyle/>
                    <a:p>
                      <a:pPr marL="1905" algn="ctr">
                        <a:lnSpc>
                          <a:spcPct val="100000"/>
                        </a:lnSpc>
                      </a:pPr>
                      <a:r>
                        <a:rPr sz="1800" dirty="0">
                          <a:latin typeface="Microsoft YaHei UI"/>
                          <a:cs typeface="Microsoft YaHei UI"/>
                        </a:rPr>
                        <a:t>标签</a:t>
                      </a:r>
                      <a:endParaRPr sz="1800">
                        <a:latin typeface="Microsoft YaHei UI"/>
                        <a:cs typeface="Microsoft YaHei UI"/>
                      </a:endParaRPr>
                    </a:p>
                  </a:txBody>
                  <a:tcPr marL="0" marR="0" marT="0" marB="0">
                    <a:lnL w="24383">
                      <a:solidFill>
                        <a:srgbClr val="FF0000"/>
                      </a:solidFill>
                      <a:prstDash val="solid"/>
                    </a:lnL>
                    <a:lnR w="24384">
                      <a:solidFill>
                        <a:srgbClr val="FF0000"/>
                      </a:solidFill>
                      <a:prstDash val="solid"/>
                    </a:lnR>
                    <a:lnT w="24384">
                      <a:solidFill>
                        <a:srgbClr val="FF0000"/>
                      </a:solidFill>
                      <a:prstDash val="solid"/>
                    </a:lnT>
                    <a:lnB w="28575">
                      <a:solidFill>
                        <a:srgbClr val="000000"/>
                      </a:solidFill>
                      <a:prstDash val="solid"/>
                    </a:lnB>
                  </a:tcPr>
                </a:tc>
                <a:extLst>
                  <a:ext uri="{0D108BD9-81ED-4DB2-BD59-A6C34878D82A}">
                    <a16:rowId xmlns:a16="http://schemas.microsoft.com/office/drawing/2014/main" val="10000"/>
                  </a:ext>
                </a:extLst>
              </a:tr>
              <a:tr h="384809">
                <a:tc vMerge="1">
                  <a:txBody>
                    <a:bodyPr/>
                    <a:lstStyle/>
                    <a:p>
                      <a:endParaRPr/>
                    </a:p>
                  </a:txBody>
                  <a:tcPr marL="0" marR="0" marT="0" marB="0">
                    <a:lnB w="24384">
                      <a:solidFill>
                        <a:srgbClr val="00AFEF"/>
                      </a:solidFill>
                      <a:prstDash val="solid"/>
                    </a:lnB>
                  </a:tcPr>
                </a:tc>
                <a:tc>
                  <a:txBody>
                    <a:bodyPr/>
                    <a:lstStyle/>
                    <a:p>
                      <a:endParaRPr sz="1800">
                        <a:latin typeface="Microsoft YaHei UI"/>
                        <a:cs typeface="Microsoft YaHei UI"/>
                      </a:endParaRPr>
                    </a:p>
                  </a:txBody>
                  <a:tcPr marL="0" marR="0" marT="0" marB="0">
                    <a:lnR w="28575">
                      <a:solidFill>
                        <a:srgbClr val="000000"/>
                      </a:solidFill>
                      <a:prstDash val="solid"/>
                    </a:lnR>
                    <a:lnB w="24384">
                      <a:solidFill>
                        <a:srgbClr val="00AFEF"/>
                      </a:solidFill>
                      <a:prstDash val="solid"/>
                    </a:lnB>
                  </a:tcPr>
                </a:tc>
                <a:tc>
                  <a:txBody>
                    <a:bodyPr/>
                    <a:lstStyle/>
                    <a:p>
                      <a:pPr marL="111125">
                        <a:lnSpc>
                          <a:spcPct val="100000"/>
                        </a:lnSpc>
                      </a:pPr>
                      <a:r>
                        <a:rPr sz="1800" dirty="0">
                          <a:latin typeface="Microsoft YaHei UI"/>
                          <a:cs typeface="Microsoft YaHei UI"/>
                        </a:rPr>
                        <a:t>序号</a:t>
                      </a:r>
                      <a:endParaRPr sz="1800">
                        <a:latin typeface="Microsoft YaHei UI"/>
                        <a:cs typeface="Microsoft YaHei UI"/>
                      </a:endParaRPr>
                    </a:p>
                  </a:txBody>
                  <a:tcPr marL="0" marR="0" marT="0" marB="0">
                    <a:lnL w="28575">
                      <a:solidFill>
                        <a:srgbClr val="000000"/>
                      </a:solidFill>
                      <a:prstDash val="solid"/>
                    </a:lnL>
                    <a:lnR w="24383">
                      <a:solidFill>
                        <a:srgbClr val="FF0000"/>
                      </a:solidFill>
                      <a:prstDash val="solid"/>
                    </a:lnR>
                    <a:lnT w="28575">
                      <a:solidFill>
                        <a:srgbClr val="000000"/>
                      </a:solidFill>
                      <a:prstDash val="solid"/>
                    </a:lnT>
                    <a:lnB w="24384">
                      <a:solidFill>
                        <a:srgbClr val="00AFEF"/>
                      </a:solidFill>
                      <a:prstDash val="solid"/>
                    </a:lnB>
                    <a:solidFill>
                      <a:srgbClr val="D9D9D9"/>
                    </a:solidFill>
                  </a:tcPr>
                </a:tc>
                <a:tc>
                  <a:txBody>
                    <a:bodyPr/>
                    <a:lstStyle/>
                    <a:p>
                      <a:pPr marL="9525" algn="ctr">
                        <a:lnSpc>
                          <a:spcPct val="100000"/>
                        </a:lnSpc>
                      </a:pPr>
                      <a:r>
                        <a:rPr sz="1800" dirty="0">
                          <a:latin typeface="Microsoft YaHei UI"/>
                          <a:cs typeface="Microsoft YaHei UI"/>
                        </a:rPr>
                        <a:t>面积</a:t>
                      </a:r>
                      <a:endParaRPr sz="1800">
                        <a:latin typeface="Microsoft YaHei UI"/>
                        <a:cs typeface="Microsoft YaHei UI"/>
                      </a:endParaRPr>
                    </a:p>
                  </a:txBody>
                  <a:tcPr marL="0" marR="0" marT="0" marB="0">
                    <a:lnL w="24383">
                      <a:solidFill>
                        <a:srgbClr val="FF0000"/>
                      </a:solidFill>
                      <a:prstDash val="solid"/>
                    </a:lnL>
                    <a:lnR w="12700">
                      <a:solidFill>
                        <a:srgbClr val="000000"/>
                      </a:solidFill>
                      <a:prstDash val="solid"/>
                    </a:lnR>
                    <a:lnT w="28575">
                      <a:solidFill>
                        <a:srgbClr val="000000"/>
                      </a:solidFill>
                      <a:prstDash val="solid"/>
                    </a:lnT>
                    <a:lnB w="24384">
                      <a:solidFill>
                        <a:srgbClr val="00AFEF"/>
                      </a:solidFill>
                      <a:prstDash val="solid"/>
                    </a:lnB>
                    <a:solidFill>
                      <a:srgbClr val="D9D9D9"/>
                    </a:solidFill>
                  </a:tcPr>
                </a:tc>
                <a:tc>
                  <a:txBody>
                    <a:bodyPr/>
                    <a:lstStyle/>
                    <a:p>
                      <a:pPr marL="635" algn="ctr">
                        <a:lnSpc>
                          <a:spcPct val="100000"/>
                        </a:lnSpc>
                      </a:pPr>
                      <a:r>
                        <a:rPr sz="1800" dirty="0">
                          <a:latin typeface="Microsoft YaHei UI"/>
                          <a:cs typeface="Microsoft YaHei UI"/>
                        </a:rPr>
                        <a:t>学区</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24384">
                      <a:solidFill>
                        <a:srgbClr val="00AFEF"/>
                      </a:solidFill>
                      <a:prstDash val="solid"/>
                    </a:lnB>
                    <a:solidFill>
                      <a:srgbClr val="D9D9D9"/>
                    </a:solidFill>
                  </a:tcPr>
                </a:tc>
                <a:tc>
                  <a:txBody>
                    <a:bodyPr/>
                    <a:lstStyle/>
                    <a:p>
                      <a:pPr marL="480059">
                        <a:lnSpc>
                          <a:spcPct val="100000"/>
                        </a:lnSpc>
                      </a:pPr>
                      <a:r>
                        <a:rPr sz="1800" dirty="0">
                          <a:latin typeface="Microsoft YaHei UI"/>
                          <a:cs typeface="Microsoft YaHei UI"/>
                        </a:rPr>
                        <a:t>朝向</a:t>
                      </a:r>
                      <a:endParaRPr sz="1800">
                        <a:latin typeface="Microsoft YaHei UI"/>
                        <a:cs typeface="Microsoft YaHei UI"/>
                      </a:endParaRPr>
                    </a:p>
                  </a:txBody>
                  <a:tcPr marL="0" marR="0" marT="0" marB="0">
                    <a:lnL w="12700">
                      <a:solidFill>
                        <a:srgbClr val="000000"/>
                      </a:solidFill>
                      <a:prstDash val="solid"/>
                    </a:lnL>
                    <a:lnR w="24383">
                      <a:solidFill>
                        <a:srgbClr val="FF0000"/>
                      </a:solidFill>
                      <a:prstDash val="solid"/>
                    </a:lnR>
                    <a:lnT w="28575">
                      <a:solidFill>
                        <a:srgbClr val="000000"/>
                      </a:solidFill>
                      <a:prstDash val="solid"/>
                    </a:lnT>
                    <a:lnB w="24384">
                      <a:solidFill>
                        <a:srgbClr val="00AFEF"/>
                      </a:solidFill>
                      <a:prstDash val="solid"/>
                    </a:lnB>
                    <a:solidFill>
                      <a:srgbClr val="D9D9D9"/>
                    </a:solidFill>
                  </a:tcPr>
                </a:tc>
                <a:tc>
                  <a:txBody>
                    <a:bodyPr/>
                    <a:lstStyle/>
                    <a:p>
                      <a:pPr marL="15875" algn="ctr">
                        <a:lnSpc>
                          <a:spcPct val="100000"/>
                        </a:lnSpc>
                      </a:pPr>
                      <a:r>
                        <a:rPr sz="1800" dirty="0">
                          <a:latin typeface="Microsoft YaHei UI"/>
                          <a:cs typeface="Microsoft YaHei UI"/>
                        </a:rPr>
                        <a:t>房价</a:t>
                      </a:r>
                    </a:p>
                  </a:txBody>
                  <a:tcPr marL="0" marR="0" marT="0" marB="0">
                    <a:lnL w="24383">
                      <a:solidFill>
                        <a:srgbClr val="FF0000"/>
                      </a:solidFill>
                      <a:prstDash val="solid"/>
                    </a:lnL>
                    <a:lnR w="28575">
                      <a:solidFill>
                        <a:srgbClr val="000000"/>
                      </a:solidFill>
                      <a:prstDash val="solid"/>
                    </a:lnR>
                    <a:lnT w="28575">
                      <a:solidFill>
                        <a:srgbClr val="000000"/>
                      </a:solidFill>
                      <a:prstDash val="solid"/>
                    </a:lnT>
                    <a:lnB w="24384">
                      <a:solidFill>
                        <a:srgbClr val="00AFEF"/>
                      </a:solidFill>
                      <a:prstDash val="solid"/>
                    </a:lnB>
                    <a:solidFill>
                      <a:srgbClr val="D9D9D9"/>
                    </a:solidFill>
                  </a:tcPr>
                </a:tc>
                <a:extLst>
                  <a:ext uri="{0D108BD9-81ED-4DB2-BD59-A6C34878D82A}">
                    <a16:rowId xmlns:a16="http://schemas.microsoft.com/office/drawing/2014/main" val="10001"/>
                  </a:ext>
                </a:extLst>
              </a:tr>
              <a:tr h="543814">
                <a:tc vMerge="1">
                  <a:txBody>
                    <a:bodyPr/>
                    <a:lstStyle/>
                    <a:p>
                      <a:endParaRPr/>
                    </a:p>
                  </a:txBody>
                  <a:tcPr marL="0" marR="0" marT="0" marB="0">
                    <a:lnB w="24384">
                      <a:solidFill>
                        <a:srgbClr val="00AFEF"/>
                      </a:solidFill>
                      <a:prstDash val="solid"/>
                    </a:lnB>
                  </a:tcPr>
                </a:tc>
                <a:tc rowSpan="4">
                  <a:txBody>
                    <a:bodyPr/>
                    <a:lstStyle/>
                    <a:p>
                      <a:pPr marL="80010">
                        <a:lnSpc>
                          <a:spcPct val="100000"/>
                        </a:lnSpc>
                      </a:pPr>
                      <a:r>
                        <a:rPr sz="1800" dirty="0">
                          <a:latin typeface="Microsoft YaHei UI"/>
                          <a:cs typeface="Microsoft YaHei UI"/>
                        </a:rPr>
                        <a:t>训练集</a:t>
                      </a:r>
                      <a:endParaRPr sz="1800">
                        <a:latin typeface="Microsoft YaHei UI"/>
                        <a:cs typeface="Microsoft YaHei UI"/>
                      </a:endParaRPr>
                    </a:p>
                  </a:txBody>
                  <a:tcPr marL="0" marR="0" marT="0" marB="0">
                    <a:lnR w="28575">
                      <a:solidFill>
                        <a:srgbClr val="000000"/>
                      </a:solidFill>
                      <a:prstDash val="solid"/>
                    </a:lnR>
                    <a:lnT w="24384">
                      <a:solidFill>
                        <a:srgbClr val="00AFEF"/>
                      </a:solidFill>
                      <a:prstDash val="solid"/>
                    </a:lnT>
                    <a:lnB w="24384">
                      <a:solidFill>
                        <a:srgbClr val="00AFEF"/>
                      </a:solidFill>
                      <a:prstDash val="solid"/>
                    </a:lnB>
                  </a:tcPr>
                </a:tc>
                <a:tc>
                  <a:txBody>
                    <a:bodyPr/>
                    <a:lstStyle/>
                    <a:p>
                      <a:pPr marL="13335" algn="ctr">
                        <a:lnSpc>
                          <a:spcPct val="100000"/>
                        </a:lnSpc>
                      </a:pPr>
                      <a:r>
                        <a:rPr sz="1800" dirty="0">
                          <a:latin typeface="Microsoft YaHei UI"/>
                          <a:cs typeface="Microsoft YaHei UI"/>
                        </a:rPr>
                        <a:t>1</a:t>
                      </a:r>
                      <a:endParaRPr sz="1800">
                        <a:latin typeface="Microsoft YaHei UI"/>
                        <a:cs typeface="Microsoft YaHei UI"/>
                      </a:endParaRPr>
                    </a:p>
                  </a:txBody>
                  <a:tcPr marL="0" marR="0" marT="0" marB="0">
                    <a:lnL w="28575">
                      <a:solidFill>
                        <a:srgbClr val="000000"/>
                      </a:solidFill>
                      <a:prstDash val="solid"/>
                    </a:lnL>
                    <a:lnR w="24383">
                      <a:solidFill>
                        <a:srgbClr val="FF0000"/>
                      </a:solidFill>
                      <a:prstDash val="solid"/>
                    </a:lnR>
                    <a:lnT w="24384">
                      <a:solidFill>
                        <a:srgbClr val="00AFEF"/>
                      </a:solidFill>
                      <a:prstDash val="solid"/>
                    </a:lnT>
                    <a:lnB w="12700">
                      <a:solidFill>
                        <a:srgbClr val="000000"/>
                      </a:solidFill>
                      <a:prstDash val="solid"/>
                    </a:lnB>
                  </a:tcPr>
                </a:tc>
                <a:tc>
                  <a:txBody>
                    <a:bodyPr/>
                    <a:lstStyle/>
                    <a:p>
                      <a:pPr marL="9525" algn="ctr">
                        <a:lnSpc>
                          <a:spcPct val="100000"/>
                        </a:lnSpc>
                      </a:pPr>
                      <a:r>
                        <a:rPr sz="1800" spc="-5" dirty="0">
                          <a:latin typeface="Microsoft YaHei UI"/>
                          <a:cs typeface="Microsoft YaHei UI"/>
                        </a:rPr>
                        <a:t>100</a:t>
                      </a:r>
                      <a:endParaRPr sz="1800">
                        <a:latin typeface="Microsoft YaHei UI"/>
                        <a:cs typeface="Microsoft YaHei UI"/>
                      </a:endParaRPr>
                    </a:p>
                  </a:txBody>
                  <a:tcPr marL="0" marR="0" marT="0" marB="0">
                    <a:lnL w="24383">
                      <a:solidFill>
                        <a:srgbClr val="FF0000"/>
                      </a:solidFill>
                      <a:prstDash val="solid"/>
                    </a:lnL>
                    <a:lnR w="12700">
                      <a:solidFill>
                        <a:srgbClr val="000000"/>
                      </a:solidFill>
                      <a:prstDash val="solid"/>
                    </a:lnR>
                    <a:lnT w="24384">
                      <a:solidFill>
                        <a:srgbClr val="00AFEF"/>
                      </a:solidFill>
                      <a:prstDash val="solid"/>
                    </a:lnT>
                    <a:lnB w="12700">
                      <a:solidFill>
                        <a:srgbClr val="000000"/>
                      </a:solidFill>
                      <a:prstDash val="solid"/>
                    </a:lnB>
                  </a:tcPr>
                </a:tc>
                <a:tc>
                  <a:txBody>
                    <a:bodyPr/>
                    <a:lstStyle/>
                    <a:p>
                      <a:pPr marL="635" algn="ctr">
                        <a:lnSpc>
                          <a:spcPct val="100000"/>
                        </a:lnSpc>
                      </a:pPr>
                      <a:r>
                        <a:rPr sz="1800" dirty="0">
                          <a:latin typeface="Microsoft YaHei UI"/>
                          <a:cs typeface="Microsoft YaHei UI"/>
                        </a:rPr>
                        <a:t>8</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24384">
                      <a:solidFill>
                        <a:srgbClr val="00AFEF"/>
                      </a:solidFill>
                      <a:prstDash val="solid"/>
                    </a:lnT>
                    <a:lnB w="12700">
                      <a:solidFill>
                        <a:srgbClr val="000000"/>
                      </a:solidFill>
                      <a:prstDash val="solid"/>
                    </a:lnB>
                  </a:tcPr>
                </a:tc>
                <a:tc>
                  <a:txBody>
                    <a:bodyPr/>
                    <a:lstStyle/>
                    <a:p>
                      <a:pPr marL="20955" algn="ctr">
                        <a:lnSpc>
                          <a:spcPct val="100000"/>
                        </a:lnSpc>
                      </a:pPr>
                      <a:r>
                        <a:rPr sz="1800" dirty="0">
                          <a:latin typeface="Microsoft YaHei UI"/>
                          <a:cs typeface="Microsoft YaHei UI"/>
                        </a:rPr>
                        <a:t>南</a:t>
                      </a:r>
                      <a:endParaRPr sz="1800">
                        <a:latin typeface="Microsoft YaHei UI"/>
                        <a:cs typeface="Microsoft YaHei UI"/>
                      </a:endParaRPr>
                    </a:p>
                  </a:txBody>
                  <a:tcPr marL="0" marR="0" marT="0" marB="0">
                    <a:lnL w="12700">
                      <a:solidFill>
                        <a:srgbClr val="000000"/>
                      </a:solidFill>
                      <a:prstDash val="solid"/>
                    </a:lnL>
                    <a:lnR w="24383">
                      <a:solidFill>
                        <a:srgbClr val="FF0000"/>
                      </a:solidFill>
                      <a:prstDash val="solid"/>
                    </a:lnR>
                    <a:lnT w="24384">
                      <a:solidFill>
                        <a:srgbClr val="00AFEF"/>
                      </a:solidFill>
                      <a:prstDash val="solid"/>
                    </a:lnT>
                    <a:lnB w="12700">
                      <a:solidFill>
                        <a:srgbClr val="000000"/>
                      </a:solidFill>
                      <a:prstDash val="solid"/>
                    </a:lnB>
                  </a:tcPr>
                </a:tc>
                <a:tc>
                  <a:txBody>
                    <a:bodyPr/>
                    <a:lstStyle/>
                    <a:p>
                      <a:pPr marL="16510" algn="ctr">
                        <a:lnSpc>
                          <a:spcPct val="100000"/>
                        </a:lnSpc>
                      </a:pPr>
                      <a:r>
                        <a:rPr sz="1800" spc="-5" dirty="0">
                          <a:latin typeface="Microsoft YaHei UI"/>
                          <a:cs typeface="Microsoft YaHei UI"/>
                        </a:rPr>
                        <a:t>1000</a:t>
                      </a:r>
                      <a:endParaRPr sz="1800">
                        <a:latin typeface="Microsoft YaHei UI"/>
                        <a:cs typeface="Microsoft YaHei UI"/>
                      </a:endParaRPr>
                    </a:p>
                  </a:txBody>
                  <a:tcPr marL="0" marR="0" marT="0" marB="0">
                    <a:lnL w="24383">
                      <a:solidFill>
                        <a:srgbClr val="FF0000"/>
                      </a:solidFill>
                      <a:prstDash val="solid"/>
                    </a:lnL>
                    <a:lnR w="28575">
                      <a:solidFill>
                        <a:srgbClr val="000000"/>
                      </a:solidFill>
                      <a:prstDash val="solid"/>
                    </a:lnR>
                    <a:lnT w="24384">
                      <a:solidFill>
                        <a:srgbClr val="00AFEF"/>
                      </a:solidFill>
                      <a:prstDash val="solid"/>
                    </a:lnT>
                    <a:lnB w="12700">
                      <a:solidFill>
                        <a:srgbClr val="000000"/>
                      </a:solidFill>
                      <a:prstDash val="solid"/>
                    </a:lnB>
                  </a:tcPr>
                </a:tc>
                <a:extLst>
                  <a:ext uri="{0D108BD9-81ED-4DB2-BD59-A6C34878D82A}">
                    <a16:rowId xmlns:a16="http://schemas.microsoft.com/office/drawing/2014/main" val="10002"/>
                  </a:ext>
                </a:extLst>
              </a:tr>
              <a:tr h="561721">
                <a:tc vMerge="1">
                  <a:txBody>
                    <a:bodyPr/>
                    <a:lstStyle/>
                    <a:p>
                      <a:endParaRPr/>
                    </a:p>
                  </a:txBody>
                  <a:tcPr marL="0" marR="0" marT="0" marB="0">
                    <a:lnB w="24384">
                      <a:solidFill>
                        <a:srgbClr val="00AFEF"/>
                      </a:solidFill>
                      <a:prstDash val="solid"/>
                    </a:lnB>
                  </a:tcPr>
                </a:tc>
                <a:tc vMerge="1">
                  <a:txBody>
                    <a:bodyPr/>
                    <a:lstStyle/>
                    <a:p>
                      <a:endParaRPr/>
                    </a:p>
                  </a:txBody>
                  <a:tcPr marL="0" marR="0" marT="0" marB="0">
                    <a:lnR w="28575">
                      <a:solidFill>
                        <a:srgbClr val="000000"/>
                      </a:solidFill>
                      <a:prstDash val="solid"/>
                    </a:lnR>
                    <a:lnT w="24384">
                      <a:solidFill>
                        <a:srgbClr val="00AFEF"/>
                      </a:solidFill>
                      <a:prstDash val="solid"/>
                    </a:lnT>
                    <a:lnB w="24384">
                      <a:solidFill>
                        <a:srgbClr val="00AFEF"/>
                      </a:solidFill>
                      <a:prstDash val="solid"/>
                    </a:lnB>
                  </a:tcPr>
                </a:tc>
                <a:tc>
                  <a:txBody>
                    <a:bodyPr/>
                    <a:lstStyle/>
                    <a:p>
                      <a:pPr marL="12700" algn="ctr">
                        <a:lnSpc>
                          <a:spcPct val="100000"/>
                        </a:lnSpc>
                      </a:pPr>
                      <a:r>
                        <a:rPr sz="1800" dirty="0">
                          <a:latin typeface="Microsoft YaHei UI"/>
                          <a:cs typeface="Microsoft YaHei UI"/>
                        </a:rPr>
                        <a:t>2</a:t>
                      </a:r>
                      <a:endParaRPr sz="1800">
                        <a:latin typeface="Microsoft YaHei UI"/>
                        <a:cs typeface="Microsoft YaHei UI"/>
                      </a:endParaRPr>
                    </a:p>
                  </a:txBody>
                  <a:tcPr marL="0" marR="0" marT="0" marB="0">
                    <a:lnL w="28575">
                      <a:solidFill>
                        <a:srgbClr val="000000"/>
                      </a:solidFill>
                      <a:prstDash val="solid"/>
                    </a:lnL>
                    <a:lnR w="24383">
                      <a:solidFill>
                        <a:srgbClr val="FF0000"/>
                      </a:solidFill>
                      <a:prstDash val="solid"/>
                    </a:lnR>
                    <a:lnT w="12700">
                      <a:solidFill>
                        <a:srgbClr val="000000"/>
                      </a:solidFill>
                      <a:prstDash val="solid"/>
                    </a:lnT>
                    <a:lnB w="12700">
                      <a:solidFill>
                        <a:srgbClr val="000000"/>
                      </a:solidFill>
                      <a:prstDash val="solid"/>
                    </a:lnB>
                  </a:tcPr>
                </a:tc>
                <a:tc>
                  <a:txBody>
                    <a:bodyPr/>
                    <a:lstStyle/>
                    <a:p>
                      <a:pPr marL="9525" algn="ctr">
                        <a:lnSpc>
                          <a:spcPct val="100000"/>
                        </a:lnSpc>
                      </a:pPr>
                      <a:r>
                        <a:rPr sz="1800" dirty="0">
                          <a:latin typeface="Microsoft YaHei UI"/>
                          <a:cs typeface="Microsoft YaHei UI"/>
                        </a:rPr>
                        <a:t>120</a:t>
                      </a:r>
                    </a:p>
                  </a:txBody>
                  <a:tcPr marL="0" marR="0" marT="0" marB="0">
                    <a:lnL w="24383">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pPr>
                      <a:r>
                        <a:rPr sz="1800" dirty="0">
                          <a:latin typeface="Microsoft YaHei UI"/>
                          <a:cs typeface="Microsoft YaHei UI"/>
                        </a:rPr>
                        <a:t>9</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0059">
                        <a:lnSpc>
                          <a:spcPct val="100000"/>
                        </a:lnSpc>
                      </a:pPr>
                      <a:r>
                        <a:rPr sz="1800" dirty="0">
                          <a:latin typeface="Microsoft YaHei UI"/>
                          <a:cs typeface="Microsoft YaHei UI"/>
                        </a:rPr>
                        <a:t>西南</a:t>
                      </a:r>
                      <a:endParaRPr sz="1800">
                        <a:latin typeface="Microsoft YaHei UI"/>
                        <a:cs typeface="Microsoft YaHei UI"/>
                      </a:endParaRPr>
                    </a:p>
                  </a:txBody>
                  <a:tcPr marL="0" marR="0" marT="0" marB="0">
                    <a:lnL w="12700">
                      <a:solidFill>
                        <a:srgbClr val="000000"/>
                      </a:solidFill>
                      <a:prstDash val="solid"/>
                    </a:lnL>
                    <a:lnR w="24383">
                      <a:solidFill>
                        <a:srgbClr val="FF0000"/>
                      </a:solidFill>
                      <a:prstDash val="solid"/>
                    </a:lnR>
                    <a:lnT w="12700">
                      <a:solidFill>
                        <a:srgbClr val="000000"/>
                      </a:solidFill>
                      <a:prstDash val="solid"/>
                    </a:lnT>
                    <a:lnB w="12700">
                      <a:solidFill>
                        <a:srgbClr val="000000"/>
                      </a:solidFill>
                      <a:prstDash val="solid"/>
                    </a:lnB>
                  </a:tcPr>
                </a:tc>
                <a:tc>
                  <a:txBody>
                    <a:bodyPr/>
                    <a:lstStyle/>
                    <a:p>
                      <a:pPr marL="16510" algn="ctr">
                        <a:lnSpc>
                          <a:spcPct val="100000"/>
                        </a:lnSpc>
                      </a:pPr>
                      <a:r>
                        <a:rPr sz="1800" dirty="0">
                          <a:latin typeface="Microsoft YaHei UI"/>
                          <a:cs typeface="Microsoft YaHei UI"/>
                        </a:rPr>
                        <a:t>1300</a:t>
                      </a:r>
                      <a:endParaRPr sz="1800">
                        <a:latin typeface="Microsoft YaHei UI"/>
                        <a:cs typeface="Microsoft YaHei UI"/>
                      </a:endParaRPr>
                    </a:p>
                  </a:txBody>
                  <a:tcPr marL="0" marR="0" marT="0" marB="0">
                    <a:lnL w="24383">
                      <a:solidFill>
                        <a:srgbClr val="FF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61594">
                <a:tc vMerge="1">
                  <a:txBody>
                    <a:bodyPr/>
                    <a:lstStyle/>
                    <a:p>
                      <a:endParaRPr/>
                    </a:p>
                  </a:txBody>
                  <a:tcPr marL="0" marR="0" marT="0" marB="0">
                    <a:lnB w="24384">
                      <a:solidFill>
                        <a:srgbClr val="00AFEF"/>
                      </a:solidFill>
                      <a:prstDash val="solid"/>
                    </a:lnB>
                  </a:tcPr>
                </a:tc>
                <a:tc vMerge="1">
                  <a:txBody>
                    <a:bodyPr/>
                    <a:lstStyle/>
                    <a:p>
                      <a:endParaRPr/>
                    </a:p>
                  </a:txBody>
                  <a:tcPr marL="0" marR="0" marT="0" marB="0">
                    <a:lnR w="28575">
                      <a:solidFill>
                        <a:srgbClr val="000000"/>
                      </a:solidFill>
                      <a:prstDash val="solid"/>
                    </a:lnR>
                    <a:lnT w="24384">
                      <a:solidFill>
                        <a:srgbClr val="00AFEF"/>
                      </a:solidFill>
                      <a:prstDash val="solid"/>
                    </a:lnT>
                    <a:lnB w="24384">
                      <a:solidFill>
                        <a:srgbClr val="00AFEF"/>
                      </a:solidFill>
                      <a:prstDash val="solid"/>
                    </a:lnB>
                  </a:tcPr>
                </a:tc>
                <a:tc>
                  <a:txBody>
                    <a:bodyPr/>
                    <a:lstStyle/>
                    <a:p>
                      <a:pPr marL="13335" algn="ctr">
                        <a:lnSpc>
                          <a:spcPct val="100000"/>
                        </a:lnSpc>
                      </a:pPr>
                      <a:r>
                        <a:rPr sz="1800" dirty="0">
                          <a:latin typeface="Microsoft YaHei UI"/>
                          <a:cs typeface="Microsoft YaHei UI"/>
                        </a:rPr>
                        <a:t>3</a:t>
                      </a:r>
                      <a:endParaRPr sz="1800">
                        <a:latin typeface="Microsoft YaHei UI"/>
                        <a:cs typeface="Microsoft YaHei UI"/>
                      </a:endParaRPr>
                    </a:p>
                  </a:txBody>
                  <a:tcPr marL="0" marR="0" marT="0" marB="0">
                    <a:lnL w="28575">
                      <a:solidFill>
                        <a:srgbClr val="000000"/>
                      </a:solidFill>
                      <a:prstDash val="solid"/>
                    </a:lnL>
                    <a:lnR w="24383">
                      <a:solidFill>
                        <a:srgbClr val="FF0000"/>
                      </a:solidFill>
                      <a:prstDash val="solid"/>
                    </a:lnR>
                    <a:lnT w="12700">
                      <a:solidFill>
                        <a:srgbClr val="000000"/>
                      </a:solidFill>
                      <a:prstDash val="solid"/>
                    </a:lnT>
                    <a:lnB w="12700">
                      <a:solidFill>
                        <a:srgbClr val="000000"/>
                      </a:solidFill>
                      <a:prstDash val="solid"/>
                    </a:lnB>
                  </a:tcPr>
                </a:tc>
                <a:tc>
                  <a:txBody>
                    <a:bodyPr/>
                    <a:lstStyle/>
                    <a:p>
                      <a:pPr marL="9525" algn="ctr">
                        <a:lnSpc>
                          <a:spcPct val="100000"/>
                        </a:lnSpc>
                      </a:pPr>
                      <a:r>
                        <a:rPr sz="1800" spc="-5" dirty="0">
                          <a:latin typeface="Microsoft YaHei UI"/>
                          <a:cs typeface="Microsoft YaHei UI"/>
                        </a:rPr>
                        <a:t>60</a:t>
                      </a:r>
                      <a:endParaRPr sz="1800">
                        <a:latin typeface="Microsoft YaHei UI"/>
                        <a:cs typeface="Microsoft YaHei UI"/>
                      </a:endParaRPr>
                    </a:p>
                  </a:txBody>
                  <a:tcPr marL="0" marR="0" marT="0" marB="0">
                    <a:lnL w="24383">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pPr>
                      <a:r>
                        <a:rPr sz="1800" dirty="0">
                          <a:latin typeface="Microsoft YaHei UI"/>
                          <a:cs typeface="Microsoft YaHei UI"/>
                        </a:rPr>
                        <a:t>6</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955" algn="ctr">
                        <a:lnSpc>
                          <a:spcPct val="100000"/>
                        </a:lnSpc>
                      </a:pPr>
                      <a:r>
                        <a:rPr sz="1800" dirty="0">
                          <a:latin typeface="Microsoft YaHei UI"/>
                          <a:cs typeface="Microsoft YaHei UI"/>
                        </a:rPr>
                        <a:t>北</a:t>
                      </a:r>
                      <a:endParaRPr sz="1800">
                        <a:latin typeface="Microsoft YaHei UI"/>
                        <a:cs typeface="Microsoft YaHei UI"/>
                      </a:endParaRPr>
                    </a:p>
                  </a:txBody>
                  <a:tcPr marL="0" marR="0" marT="0" marB="0">
                    <a:lnL w="12700">
                      <a:solidFill>
                        <a:srgbClr val="000000"/>
                      </a:solidFill>
                      <a:prstDash val="solid"/>
                    </a:lnL>
                    <a:lnR w="24383">
                      <a:solidFill>
                        <a:srgbClr val="FF0000"/>
                      </a:solidFill>
                      <a:prstDash val="solid"/>
                    </a:lnR>
                    <a:lnT w="12700">
                      <a:solidFill>
                        <a:srgbClr val="000000"/>
                      </a:solidFill>
                      <a:prstDash val="solid"/>
                    </a:lnT>
                    <a:lnB w="12700">
                      <a:solidFill>
                        <a:srgbClr val="000000"/>
                      </a:solidFill>
                      <a:prstDash val="solid"/>
                    </a:lnB>
                  </a:tcPr>
                </a:tc>
                <a:tc>
                  <a:txBody>
                    <a:bodyPr/>
                    <a:lstStyle/>
                    <a:p>
                      <a:pPr marL="16510" algn="ctr">
                        <a:lnSpc>
                          <a:spcPct val="100000"/>
                        </a:lnSpc>
                      </a:pPr>
                      <a:r>
                        <a:rPr sz="1800" spc="-5" dirty="0">
                          <a:latin typeface="Microsoft YaHei UI"/>
                          <a:cs typeface="Microsoft YaHei UI"/>
                        </a:rPr>
                        <a:t>700</a:t>
                      </a:r>
                      <a:endParaRPr sz="1800">
                        <a:latin typeface="Microsoft YaHei UI"/>
                        <a:cs typeface="Microsoft YaHei UI"/>
                      </a:endParaRPr>
                    </a:p>
                  </a:txBody>
                  <a:tcPr marL="0" marR="0" marT="0" marB="0">
                    <a:lnL w="24383">
                      <a:solidFill>
                        <a:srgbClr val="FF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47623">
                <a:tc vMerge="1">
                  <a:txBody>
                    <a:bodyPr/>
                    <a:lstStyle/>
                    <a:p>
                      <a:endParaRPr/>
                    </a:p>
                  </a:txBody>
                  <a:tcPr marL="0" marR="0" marT="0" marB="0">
                    <a:lnB w="24384">
                      <a:solidFill>
                        <a:srgbClr val="00AFEF"/>
                      </a:solidFill>
                      <a:prstDash val="solid"/>
                    </a:lnB>
                  </a:tcPr>
                </a:tc>
                <a:tc vMerge="1">
                  <a:txBody>
                    <a:bodyPr/>
                    <a:lstStyle/>
                    <a:p>
                      <a:endParaRPr/>
                    </a:p>
                  </a:txBody>
                  <a:tcPr marL="0" marR="0" marT="0" marB="0">
                    <a:lnR w="28575">
                      <a:solidFill>
                        <a:srgbClr val="000000"/>
                      </a:solidFill>
                      <a:prstDash val="solid"/>
                    </a:lnR>
                    <a:lnT w="24384">
                      <a:solidFill>
                        <a:srgbClr val="00AFEF"/>
                      </a:solidFill>
                      <a:prstDash val="solid"/>
                    </a:lnT>
                    <a:lnB w="24384">
                      <a:solidFill>
                        <a:srgbClr val="00AFEF"/>
                      </a:solidFill>
                      <a:prstDash val="solid"/>
                    </a:lnB>
                  </a:tcPr>
                </a:tc>
                <a:tc>
                  <a:txBody>
                    <a:bodyPr/>
                    <a:lstStyle/>
                    <a:p>
                      <a:pPr marL="12700" algn="ctr">
                        <a:lnSpc>
                          <a:spcPct val="100000"/>
                        </a:lnSpc>
                      </a:pPr>
                      <a:r>
                        <a:rPr sz="1800" dirty="0">
                          <a:latin typeface="Microsoft YaHei UI"/>
                          <a:cs typeface="Microsoft YaHei UI"/>
                        </a:rPr>
                        <a:t>4</a:t>
                      </a:r>
                      <a:endParaRPr sz="1800">
                        <a:latin typeface="Microsoft YaHei UI"/>
                        <a:cs typeface="Microsoft YaHei UI"/>
                      </a:endParaRPr>
                    </a:p>
                  </a:txBody>
                  <a:tcPr marL="0" marR="0" marT="0" marB="0">
                    <a:lnL w="28575">
                      <a:solidFill>
                        <a:srgbClr val="000000"/>
                      </a:solidFill>
                      <a:prstDash val="solid"/>
                    </a:lnL>
                    <a:lnR w="24383">
                      <a:solidFill>
                        <a:srgbClr val="FF0000"/>
                      </a:solidFill>
                      <a:prstDash val="solid"/>
                    </a:lnR>
                    <a:lnT w="12700">
                      <a:solidFill>
                        <a:srgbClr val="000000"/>
                      </a:solidFill>
                      <a:prstDash val="solid"/>
                    </a:lnT>
                    <a:lnB w="24384">
                      <a:solidFill>
                        <a:srgbClr val="00AFEF"/>
                      </a:solidFill>
                      <a:prstDash val="solid"/>
                    </a:lnB>
                  </a:tcPr>
                </a:tc>
                <a:tc>
                  <a:txBody>
                    <a:bodyPr/>
                    <a:lstStyle/>
                    <a:p>
                      <a:pPr marL="9525" algn="ctr">
                        <a:lnSpc>
                          <a:spcPct val="100000"/>
                        </a:lnSpc>
                      </a:pPr>
                      <a:r>
                        <a:rPr sz="1800" dirty="0">
                          <a:latin typeface="Microsoft YaHei UI"/>
                          <a:cs typeface="Microsoft YaHei UI"/>
                        </a:rPr>
                        <a:t>80</a:t>
                      </a:r>
                      <a:endParaRPr sz="1800">
                        <a:latin typeface="Microsoft YaHei UI"/>
                        <a:cs typeface="Microsoft YaHei UI"/>
                      </a:endParaRPr>
                    </a:p>
                  </a:txBody>
                  <a:tcPr marL="0" marR="0" marT="0" marB="0">
                    <a:lnL w="24383">
                      <a:solidFill>
                        <a:srgbClr val="FF0000"/>
                      </a:solidFill>
                      <a:prstDash val="solid"/>
                    </a:lnL>
                    <a:lnR w="12700">
                      <a:solidFill>
                        <a:srgbClr val="000000"/>
                      </a:solidFill>
                      <a:prstDash val="solid"/>
                    </a:lnR>
                    <a:lnT w="12700">
                      <a:solidFill>
                        <a:srgbClr val="000000"/>
                      </a:solidFill>
                      <a:prstDash val="solid"/>
                    </a:lnT>
                    <a:lnB w="24384">
                      <a:solidFill>
                        <a:srgbClr val="00AFEF"/>
                      </a:solidFill>
                      <a:prstDash val="solid"/>
                    </a:lnB>
                  </a:tcPr>
                </a:tc>
                <a:tc>
                  <a:txBody>
                    <a:bodyPr/>
                    <a:lstStyle/>
                    <a:p>
                      <a:pPr marL="635" algn="ctr">
                        <a:lnSpc>
                          <a:spcPct val="100000"/>
                        </a:lnSpc>
                      </a:pPr>
                      <a:r>
                        <a:rPr sz="1800" dirty="0">
                          <a:latin typeface="Microsoft YaHei UI"/>
                          <a:cs typeface="Microsoft YaHei UI"/>
                        </a:rPr>
                        <a:t>9</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4384">
                      <a:solidFill>
                        <a:srgbClr val="00AFEF"/>
                      </a:solidFill>
                      <a:prstDash val="solid"/>
                    </a:lnB>
                  </a:tcPr>
                </a:tc>
                <a:tc>
                  <a:txBody>
                    <a:bodyPr/>
                    <a:lstStyle/>
                    <a:p>
                      <a:pPr marL="480059">
                        <a:lnSpc>
                          <a:spcPct val="100000"/>
                        </a:lnSpc>
                      </a:pPr>
                      <a:r>
                        <a:rPr sz="1800" dirty="0">
                          <a:latin typeface="Microsoft YaHei UI"/>
                          <a:cs typeface="Microsoft YaHei UI"/>
                        </a:rPr>
                        <a:t>东南</a:t>
                      </a:r>
                      <a:endParaRPr sz="1800">
                        <a:latin typeface="Microsoft YaHei UI"/>
                        <a:cs typeface="Microsoft YaHei UI"/>
                      </a:endParaRPr>
                    </a:p>
                  </a:txBody>
                  <a:tcPr marL="0" marR="0" marT="0" marB="0">
                    <a:lnL w="12700">
                      <a:solidFill>
                        <a:srgbClr val="000000"/>
                      </a:solidFill>
                      <a:prstDash val="solid"/>
                    </a:lnL>
                    <a:lnR w="24383">
                      <a:solidFill>
                        <a:srgbClr val="FF0000"/>
                      </a:solidFill>
                      <a:prstDash val="solid"/>
                    </a:lnR>
                    <a:lnT w="12700">
                      <a:solidFill>
                        <a:srgbClr val="000000"/>
                      </a:solidFill>
                      <a:prstDash val="solid"/>
                    </a:lnT>
                    <a:lnB w="24384">
                      <a:solidFill>
                        <a:srgbClr val="00AFEF"/>
                      </a:solidFill>
                      <a:prstDash val="solid"/>
                    </a:lnB>
                  </a:tcPr>
                </a:tc>
                <a:tc>
                  <a:txBody>
                    <a:bodyPr/>
                    <a:lstStyle/>
                    <a:p>
                      <a:pPr marL="16510" algn="ctr">
                        <a:lnSpc>
                          <a:spcPct val="100000"/>
                        </a:lnSpc>
                      </a:pPr>
                      <a:r>
                        <a:rPr sz="1800" dirty="0">
                          <a:latin typeface="Microsoft YaHei UI"/>
                          <a:cs typeface="Microsoft YaHei UI"/>
                        </a:rPr>
                        <a:t>1100</a:t>
                      </a:r>
                      <a:endParaRPr sz="1800">
                        <a:latin typeface="Microsoft YaHei UI"/>
                        <a:cs typeface="Microsoft YaHei UI"/>
                      </a:endParaRPr>
                    </a:p>
                  </a:txBody>
                  <a:tcPr marL="0" marR="0" marT="0" marB="0">
                    <a:lnL w="24383">
                      <a:solidFill>
                        <a:srgbClr val="FF0000"/>
                      </a:solidFill>
                      <a:prstDash val="solid"/>
                    </a:lnL>
                    <a:lnR w="28575">
                      <a:solidFill>
                        <a:srgbClr val="000000"/>
                      </a:solidFill>
                      <a:prstDash val="solid"/>
                    </a:lnR>
                    <a:lnT w="12700">
                      <a:solidFill>
                        <a:srgbClr val="000000"/>
                      </a:solidFill>
                      <a:prstDash val="solid"/>
                    </a:lnT>
                    <a:lnB w="24384">
                      <a:solidFill>
                        <a:srgbClr val="00AFEF"/>
                      </a:solidFill>
                      <a:prstDash val="solid"/>
                    </a:lnB>
                  </a:tcPr>
                </a:tc>
                <a:extLst>
                  <a:ext uri="{0D108BD9-81ED-4DB2-BD59-A6C34878D82A}">
                    <a16:rowId xmlns:a16="http://schemas.microsoft.com/office/drawing/2014/main" val="10005"/>
                  </a:ext>
                </a:extLst>
              </a:tr>
              <a:tr h="582905">
                <a:tc gridSpan="2">
                  <a:txBody>
                    <a:bodyPr/>
                    <a:lstStyle/>
                    <a:p>
                      <a:pPr marL="224790">
                        <a:lnSpc>
                          <a:spcPct val="100000"/>
                        </a:lnSpc>
                      </a:pPr>
                      <a:r>
                        <a:rPr sz="1800" dirty="0">
                          <a:latin typeface="Microsoft YaHei UI"/>
                          <a:cs typeface="Microsoft YaHei UI"/>
                        </a:rPr>
                        <a:t>测试集</a:t>
                      </a:r>
                      <a:endParaRPr sz="1800">
                        <a:latin typeface="Microsoft YaHei UI"/>
                        <a:cs typeface="Microsoft YaHei UI"/>
                      </a:endParaRPr>
                    </a:p>
                  </a:txBody>
                  <a:tcPr marL="0" marR="0" marT="0" marB="0">
                    <a:lnL w="24384">
                      <a:solidFill>
                        <a:srgbClr val="00AFEF"/>
                      </a:solidFill>
                      <a:prstDash val="solid"/>
                    </a:lnL>
                    <a:lnR w="28575">
                      <a:solidFill>
                        <a:srgbClr val="000000"/>
                      </a:solidFill>
                      <a:prstDash val="solid"/>
                    </a:lnR>
                    <a:lnT w="24384">
                      <a:solidFill>
                        <a:srgbClr val="00AFEF"/>
                      </a:solidFill>
                      <a:prstDash val="solid"/>
                    </a:lnT>
                    <a:lnB w="24384">
                      <a:solidFill>
                        <a:srgbClr val="00AFEF"/>
                      </a:solidFill>
                      <a:prstDash val="solid"/>
                    </a:lnB>
                  </a:tcPr>
                </a:tc>
                <a:tc hMerge="1">
                  <a:txBody>
                    <a:bodyPr/>
                    <a:lstStyle/>
                    <a:p>
                      <a:endParaRPr/>
                    </a:p>
                  </a:txBody>
                  <a:tcPr marL="0" marR="0" marT="0" marB="0"/>
                </a:tc>
                <a:tc>
                  <a:txBody>
                    <a:bodyPr/>
                    <a:lstStyle/>
                    <a:p>
                      <a:pPr marL="13335" algn="ctr">
                        <a:lnSpc>
                          <a:spcPct val="100000"/>
                        </a:lnSpc>
                      </a:pPr>
                      <a:r>
                        <a:rPr sz="1800" dirty="0">
                          <a:latin typeface="Microsoft YaHei UI"/>
                          <a:cs typeface="Microsoft YaHei UI"/>
                        </a:rPr>
                        <a:t>5</a:t>
                      </a:r>
                      <a:endParaRPr sz="1800">
                        <a:latin typeface="Microsoft YaHei UI"/>
                        <a:cs typeface="Microsoft YaHei UI"/>
                      </a:endParaRPr>
                    </a:p>
                  </a:txBody>
                  <a:tcPr marL="0" marR="0" marT="0" marB="0">
                    <a:lnL w="28575">
                      <a:solidFill>
                        <a:srgbClr val="000000"/>
                      </a:solidFill>
                      <a:prstDash val="solid"/>
                    </a:lnL>
                    <a:lnR w="24383">
                      <a:solidFill>
                        <a:srgbClr val="FF0000"/>
                      </a:solidFill>
                      <a:prstDash val="solid"/>
                    </a:lnR>
                    <a:lnT w="24384">
                      <a:solidFill>
                        <a:srgbClr val="00AFEF"/>
                      </a:solidFill>
                      <a:prstDash val="solid"/>
                    </a:lnT>
                    <a:lnB w="28575">
                      <a:solidFill>
                        <a:srgbClr val="000000"/>
                      </a:solidFill>
                      <a:prstDash val="solid"/>
                    </a:lnB>
                  </a:tcPr>
                </a:tc>
                <a:tc>
                  <a:txBody>
                    <a:bodyPr/>
                    <a:lstStyle/>
                    <a:p>
                      <a:pPr marL="9525" algn="ctr">
                        <a:lnSpc>
                          <a:spcPct val="100000"/>
                        </a:lnSpc>
                      </a:pPr>
                      <a:r>
                        <a:rPr sz="1800" spc="-5" dirty="0">
                          <a:latin typeface="Microsoft YaHei UI"/>
                          <a:cs typeface="Microsoft YaHei UI"/>
                        </a:rPr>
                        <a:t>95</a:t>
                      </a:r>
                      <a:endParaRPr sz="1800">
                        <a:latin typeface="Microsoft YaHei UI"/>
                        <a:cs typeface="Microsoft YaHei UI"/>
                      </a:endParaRPr>
                    </a:p>
                  </a:txBody>
                  <a:tcPr marL="0" marR="0" marT="0" marB="0">
                    <a:lnL w="24383">
                      <a:solidFill>
                        <a:srgbClr val="FF0000"/>
                      </a:solidFill>
                      <a:prstDash val="solid"/>
                    </a:lnL>
                    <a:lnR w="12700">
                      <a:solidFill>
                        <a:srgbClr val="000000"/>
                      </a:solidFill>
                      <a:prstDash val="solid"/>
                    </a:lnR>
                    <a:lnT w="24384">
                      <a:solidFill>
                        <a:srgbClr val="00AFEF"/>
                      </a:solidFill>
                      <a:prstDash val="solid"/>
                    </a:lnT>
                    <a:lnB w="28575">
                      <a:solidFill>
                        <a:srgbClr val="000000"/>
                      </a:solidFill>
                      <a:prstDash val="solid"/>
                    </a:lnB>
                  </a:tcPr>
                </a:tc>
                <a:tc>
                  <a:txBody>
                    <a:bodyPr/>
                    <a:lstStyle/>
                    <a:p>
                      <a:pPr marL="635" algn="ctr">
                        <a:lnSpc>
                          <a:spcPct val="100000"/>
                        </a:lnSpc>
                      </a:pPr>
                      <a:r>
                        <a:rPr sz="1800" dirty="0">
                          <a:latin typeface="Microsoft YaHei UI"/>
                          <a:cs typeface="Microsoft YaHei UI"/>
                        </a:rPr>
                        <a:t>3</a:t>
                      </a:r>
                      <a:endParaRPr sz="1800">
                        <a:latin typeface="Microsoft YaHei UI"/>
                        <a:cs typeface="Microsoft YaHei UI"/>
                      </a:endParaRPr>
                    </a:p>
                  </a:txBody>
                  <a:tcPr marL="0" marR="0" marT="0" marB="0">
                    <a:lnL w="12700">
                      <a:solidFill>
                        <a:srgbClr val="000000"/>
                      </a:solidFill>
                      <a:prstDash val="solid"/>
                    </a:lnL>
                    <a:lnR w="12700">
                      <a:solidFill>
                        <a:srgbClr val="000000"/>
                      </a:solidFill>
                      <a:prstDash val="solid"/>
                    </a:lnR>
                    <a:lnT w="24384">
                      <a:solidFill>
                        <a:srgbClr val="00AFEF"/>
                      </a:solidFill>
                      <a:prstDash val="solid"/>
                    </a:lnT>
                    <a:lnB w="28575">
                      <a:solidFill>
                        <a:srgbClr val="000000"/>
                      </a:solidFill>
                      <a:prstDash val="solid"/>
                    </a:lnB>
                  </a:tcPr>
                </a:tc>
                <a:tc>
                  <a:txBody>
                    <a:bodyPr/>
                    <a:lstStyle/>
                    <a:p>
                      <a:pPr marL="20955" algn="ctr">
                        <a:lnSpc>
                          <a:spcPct val="100000"/>
                        </a:lnSpc>
                      </a:pPr>
                      <a:r>
                        <a:rPr sz="1800" dirty="0">
                          <a:latin typeface="Microsoft YaHei UI"/>
                          <a:cs typeface="Microsoft YaHei UI"/>
                        </a:rPr>
                        <a:t>南</a:t>
                      </a:r>
                      <a:endParaRPr sz="1800">
                        <a:latin typeface="Microsoft YaHei UI"/>
                        <a:cs typeface="Microsoft YaHei UI"/>
                      </a:endParaRPr>
                    </a:p>
                  </a:txBody>
                  <a:tcPr marL="0" marR="0" marT="0" marB="0">
                    <a:lnL w="12700">
                      <a:solidFill>
                        <a:srgbClr val="000000"/>
                      </a:solidFill>
                      <a:prstDash val="solid"/>
                    </a:lnL>
                    <a:lnR w="24383">
                      <a:solidFill>
                        <a:srgbClr val="FF0000"/>
                      </a:solidFill>
                      <a:prstDash val="solid"/>
                    </a:lnR>
                    <a:lnT w="24384">
                      <a:solidFill>
                        <a:srgbClr val="00AFEF"/>
                      </a:solidFill>
                      <a:prstDash val="solid"/>
                    </a:lnT>
                    <a:lnB w="28575">
                      <a:solidFill>
                        <a:srgbClr val="000000"/>
                      </a:solidFill>
                      <a:prstDash val="solid"/>
                    </a:lnB>
                  </a:tcPr>
                </a:tc>
                <a:tc>
                  <a:txBody>
                    <a:bodyPr/>
                    <a:lstStyle/>
                    <a:p>
                      <a:pPr marL="16510" algn="ctr">
                        <a:lnSpc>
                          <a:spcPct val="100000"/>
                        </a:lnSpc>
                      </a:pPr>
                      <a:r>
                        <a:rPr sz="1800" spc="-5" dirty="0">
                          <a:latin typeface="Microsoft YaHei UI"/>
                          <a:cs typeface="Microsoft YaHei UI"/>
                        </a:rPr>
                        <a:t>850</a:t>
                      </a:r>
                      <a:endParaRPr sz="1800" dirty="0">
                        <a:latin typeface="Microsoft YaHei UI"/>
                        <a:cs typeface="Microsoft YaHei UI"/>
                      </a:endParaRPr>
                    </a:p>
                  </a:txBody>
                  <a:tcPr marL="0" marR="0" marT="0" marB="0">
                    <a:lnL w="24383">
                      <a:solidFill>
                        <a:srgbClr val="FF0000"/>
                      </a:solidFill>
                      <a:prstDash val="solid"/>
                    </a:lnL>
                    <a:lnR w="28575">
                      <a:solidFill>
                        <a:srgbClr val="000000"/>
                      </a:solidFill>
                      <a:prstDash val="solid"/>
                    </a:lnR>
                    <a:lnT w="24384">
                      <a:solidFill>
                        <a:srgbClr val="00AFEF"/>
                      </a:solidFill>
                      <a:prstDash val="solid"/>
                    </a:lnT>
                    <a:lnB w="28575">
                      <a:solidFill>
                        <a:srgbClr val="000000"/>
                      </a:solidFill>
                      <a:prstDash val="solid"/>
                    </a:lnB>
                  </a:tcPr>
                </a:tc>
                <a:extLst>
                  <a:ext uri="{0D108BD9-81ED-4DB2-BD59-A6C34878D82A}">
                    <a16:rowId xmlns:a16="http://schemas.microsoft.com/office/drawing/2014/main" val="10006"/>
                  </a:ext>
                </a:extLst>
              </a:tr>
            </a:tbl>
          </a:graphicData>
        </a:graphic>
      </p:graphicFrame>
      <p:sp>
        <p:nvSpPr>
          <p:cNvPr id="3" name="文本占位符 2">
            <a:extLst>
              <a:ext uri="{FF2B5EF4-FFF2-40B4-BE49-F238E27FC236}">
                <a16:creationId xmlns:a16="http://schemas.microsoft.com/office/drawing/2014/main" id="{2B45EED0-2E23-4EA4-9E49-3957A564CF4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749296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91151D-19F9-44CC-B477-27C396F30B8A}"/>
              </a:ext>
            </a:extLst>
          </p:cNvPr>
          <p:cNvSpPr>
            <a:spLocks noGrp="1"/>
          </p:cNvSpPr>
          <p:nvPr>
            <p:ph type="body" sz="quarter" idx="10"/>
          </p:nvPr>
        </p:nvSpPr>
        <p:spPr/>
        <p:txBody>
          <a:bodyPr/>
          <a:lstStyle/>
          <a:p>
            <a:r>
              <a:rPr lang="zh-CN" altLang="en-US" dirty="0">
                <a:latin typeface="微软雅黑" panose="020B0503020204020204" pitchFamily="34" charset="-122"/>
                <a:ea typeface="微软雅黑" panose="020B0503020204020204" pitchFamily="34" charset="-122"/>
              </a:rPr>
              <a:t>机器学习中的模型参数</a:t>
            </a:r>
            <a:endParaRPr 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D584137D-4325-432C-9813-257208FEB8FA}"/>
              </a:ext>
            </a:extLst>
          </p:cNvPr>
          <p:cNvSpPr>
            <a:spLocks noGrp="1"/>
          </p:cNvSpPr>
          <p:nvPr>
            <p:ph type="body" sz="quarter" idx="12"/>
          </p:nvPr>
        </p:nvSpPr>
        <p:spPr/>
        <p:txBody>
          <a:bodyPr/>
          <a:lstStyle/>
          <a:p>
            <a:endParaRPr lang="en-US"/>
          </a:p>
        </p:txBody>
      </p:sp>
      <p:sp>
        <p:nvSpPr>
          <p:cNvPr id="7" name="object 7"/>
          <p:cNvSpPr txBox="1"/>
          <p:nvPr/>
        </p:nvSpPr>
        <p:spPr>
          <a:xfrm>
            <a:off x="1023582" y="1376597"/>
            <a:ext cx="9635319" cy="4259929"/>
          </a:xfrm>
          <a:prstGeom prst="rect">
            <a:avLst/>
          </a:prstGeom>
        </p:spPr>
        <p:txBody>
          <a:bodyPr vert="horz" wrap="square" lIns="0" tIns="0" rIns="0" bIns="0" rtlCol="0">
            <a:noAutofit/>
          </a:bodyPr>
          <a:lstStyle/>
          <a:p>
            <a:pPr marL="914400" indent="-906463">
              <a:lnSpc>
                <a:spcPct val="130000"/>
              </a:lnSpc>
              <a:spcBef>
                <a:spcPts val="600"/>
              </a:spcBef>
              <a:tabLst>
                <a:tab pos="201577" algn="l"/>
              </a:tabLst>
            </a:pPr>
            <a:r>
              <a:rPr sz="2000" dirty="0">
                <a:solidFill>
                  <a:srgbClr val="7E7E7E"/>
                </a:solidFill>
                <a:latin typeface="微软雅黑" panose="020B0503020204020204" pitchFamily="34" charset="-122"/>
                <a:ea typeface="微软雅黑" panose="020B0503020204020204" pitchFamily="34" charset="-122"/>
                <a:cs typeface="Wingdings"/>
              </a:rPr>
              <a:t></a:t>
            </a:r>
            <a:r>
              <a:rPr sz="2000" dirty="0">
                <a:solidFill>
                  <a:srgbClr val="7E7E7E"/>
                </a:solidFill>
                <a:latin typeface="微软雅黑" panose="020B0503020204020204" pitchFamily="34" charset="-122"/>
                <a:ea typeface="微软雅黑" panose="020B0503020204020204" pitchFamily="34" charset="-122"/>
                <a:cs typeface="Times New Roman"/>
              </a:rPr>
              <a:t>	</a:t>
            </a:r>
            <a:r>
              <a:rPr sz="2000" spc="16" dirty="0">
                <a:latin typeface="微软雅黑" panose="020B0503020204020204" pitchFamily="34" charset="-122"/>
                <a:ea typeface="微软雅黑" panose="020B0503020204020204" pitchFamily="34" charset="-122"/>
                <a:cs typeface="Microsoft YaHei UI"/>
              </a:rPr>
              <a:t>学习模型中一般有两</a:t>
            </a:r>
            <a:r>
              <a:rPr sz="2000" dirty="0">
                <a:latin typeface="微软雅黑" panose="020B0503020204020204" pitchFamily="34" charset="-122"/>
                <a:ea typeface="微软雅黑" panose="020B0503020204020204" pitchFamily="34" charset="-122"/>
                <a:cs typeface="Microsoft YaHei UI"/>
              </a:rPr>
              <a:t>种</a:t>
            </a:r>
            <a:r>
              <a:rPr sz="2000" spc="16" dirty="0">
                <a:latin typeface="微软雅黑" panose="020B0503020204020204" pitchFamily="34" charset="-122"/>
                <a:ea typeface="微软雅黑" panose="020B0503020204020204" pitchFamily="34" charset="-122"/>
                <a:cs typeface="Microsoft YaHei UI"/>
              </a:rPr>
              <a:t>参</a:t>
            </a:r>
            <a:r>
              <a:rPr sz="2000" spc="6" dirty="0">
                <a:latin typeface="微软雅黑" panose="020B0503020204020204" pitchFamily="34" charset="-122"/>
                <a:ea typeface="微软雅黑" panose="020B0503020204020204" pitchFamily="34" charset="-122"/>
                <a:cs typeface="Microsoft YaHei UI"/>
              </a:rPr>
              <a:t>数</a:t>
            </a:r>
            <a:r>
              <a:rPr sz="2000" spc="16" dirty="0">
                <a:latin typeface="微软雅黑" panose="020B0503020204020204" pitchFamily="34" charset="-122"/>
                <a:ea typeface="微软雅黑" panose="020B0503020204020204" pitchFamily="34" charset="-122"/>
                <a:cs typeface="Microsoft YaHei UI"/>
              </a:rPr>
              <a:t>，一种</a:t>
            </a:r>
            <a:r>
              <a:rPr sz="2000" b="1" spc="16" dirty="0">
                <a:latin typeface="微软雅黑" panose="020B0503020204020204" pitchFamily="34" charset="-122"/>
                <a:ea typeface="微软雅黑" panose="020B0503020204020204" pitchFamily="34" charset="-122"/>
                <a:cs typeface="Microsoft YaHei UI"/>
              </a:rPr>
              <a:t>参</a:t>
            </a:r>
            <a:r>
              <a:rPr sz="2000" b="1" spc="19" dirty="0">
                <a:latin typeface="微软雅黑" panose="020B0503020204020204" pitchFamily="34" charset="-122"/>
                <a:ea typeface="微软雅黑" panose="020B0503020204020204" pitchFamily="34" charset="-122"/>
                <a:cs typeface="Microsoft YaHei UI"/>
              </a:rPr>
              <a:t>数</a:t>
            </a:r>
            <a:r>
              <a:rPr sz="2000" spc="16" dirty="0">
                <a:latin typeface="微软雅黑" panose="020B0503020204020204" pitchFamily="34" charset="-122"/>
                <a:ea typeface="微软雅黑" panose="020B0503020204020204" pitchFamily="34" charset="-122"/>
                <a:cs typeface="Microsoft YaHei UI"/>
              </a:rPr>
              <a:t>是可以从</a:t>
            </a:r>
            <a:r>
              <a:rPr sz="2000" dirty="0">
                <a:latin typeface="微软雅黑" panose="020B0503020204020204" pitchFamily="34" charset="-122"/>
                <a:ea typeface="微软雅黑" panose="020B0503020204020204" pitchFamily="34" charset="-122"/>
                <a:cs typeface="Microsoft YaHei UI"/>
              </a:rPr>
              <a:t>学</a:t>
            </a:r>
            <a:r>
              <a:rPr sz="2000" spc="16" dirty="0">
                <a:latin typeface="微软雅黑" panose="020B0503020204020204" pitchFamily="34" charset="-122"/>
                <a:ea typeface="微软雅黑" panose="020B0503020204020204" pitchFamily="34" charset="-122"/>
                <a:cs typeface="Microsoft YaHei UI"/>
              </a:rPr>
              <a:t>习</a:t>
            </a:r>
            <a:r>
              <a:rPr sz="2000" dirty="0">
                <a:latin typeface="微软雅黑" panose="020B0503020204020204" pitchFamily="34" charset="-122"/>
                <a:ea typeface="微软雅黑" panose="020B0503020204020204" pitchFamily="34" charset="-122"/>
                <a:cs typeface="Microsoft YaHei UI"/>
              </a:rPr>
              <a:t>中</a:t>
            </a:r>
            <a:r>
              <a:rPr sz="2000" spc="16" dirty="0">
                <a:latin typeface="微软雅黑" panose="020B0503020204020204" pitchFamily="34" charset="-122"/>
                <a:ea typeface="微软雅黑" panose="020B0503020204020204" pitchFamily="34" charset="-122"/>
                <a:cs typeface="Microsoft YaHei UI"/>
              </a:rPr>
              <a:t>得</a:t>
            </a:r>
            <a:r>
              <a:rPr sz="2000" spc="32" dirty="0">
                <a:latin typeface="微软雅黑" panose="020B0503020204020204" pitchFamily="34" charset="-122"/>
                <a:ea typeface="微软雅黑" panose="020B0503020204020204" pitchFamily="34" charset="-122"/>
                <a:cs typeface="Microsoft YaHei UI"/>
              </a:rPr>
              <a:t>到</a:t>
            </a:r>
            <a:r>
              <a:rPr sz="2000" spc="16" dirty="0">
                <a:latin typeface="微软雅黑" panose="020B0503020204020204" pitchFamily="34" charset="-122"/>
                <a:ea typeface="微软雅黑" panose="020B0503020204020204" pitchFamily="34" charset="-122"/>
                <a:cs typeface="Microsoft YaHei UI"/>
              </a:rPr>
              <a:t>，还有一种无</a:t>
            </a:r>
            <a:r>
              <a:rPr sz="2000" dirty="0">
                <a:latin typeface="微软雅黑" panose="020B0503020204020204" pitchFamily="34" charset="-122"/>
                <a:ea typeface="微软雅黑" panose="020B0503020204020204" pitchFamily="34" charset="-122"/>
                <a:cs typeface="Microsoft YaHei UI"/>
              </a:rPr>
              <a:t>法</a:t>
            </a:r>
            <a:r>
              <a:rPr sz="2000" spc="16" dirty="0">
                <a:latin typeface="微软雅黑" panose="020B0503020204020204" pitchFamily="34" charset="-122"/>
                <a:ea typeface="微软雅黑" panose="020B0503020204020204" pitchFamily="34" charset="-122"/>
                <a:cs typeface="Microsoft YaHei UI"/>
              </a:rPr>
              <a:t>靠数</a:t>
            </a:r>
            <a:r>
              <a:rPr sz="2000" dirty="0">
                <a:latin typeface="微软雅黑" panose="020B0503020204020204" pitchFamily="34" charset="-122"/>
                <a:ea typeface="微软雅黑" panose="020B0503020204020204" pitchFamily="34" charset="-122"/>
                <a:cs typeface="Microsoft YaHei UI"/>
              </a:rPr>
              <a:t>据</a:t>
            </a:r>
            <a:r>
              <a:rPr sz="2000" spc="16" dirty="0">
                <a:latin typeface="微软雅黑" panose="020B0503020204020204" pitchFamily="34" charset="-122"/>
                <a:ea typeface="微软雅黑" panose="020B0503020204020204" pitchFamily="34" charset="-122"/>
                <a:cs typeface="Microsoft YaHei UI"/>
              </a:rPr>
              <a:t>里面得</a:t>
            </a:r>
            <a:r>
              <a:rPr sz="2000" spc="38" dirty="0">
                <a:latin typeface="微软雅黑" panose="020B0503020204020204" pitchFamily="34" charset="-122"/>
                <a:ea typeface="微软雅黑" panose="020B0503020204020204" pitchFamily="34" charset="-122"/>
                <a:cs typeface="Microsoft YaHei UI"/>
              </a:rPr>
              <a:t>到</a:t>
            </a:r>
            <a:r>
              <a:rPr sz="2000" spc="-13" dirty="0">
                <a:latin typeface="微软雅黑" panose="020B0503020204020204" pitchFamily="34" charset="-122"/>
                <a:ea typeface="微软雅黑" panose="020B0503020204020204" pitchFamily="34" charset="-122"/>
                <a:cs typeface="Microsoft YaHei UI"/>
              </a:rPr>
              <a:t>，</a:t>
            </a:r>
            <a:r>
              <a:rPr sz="2000" spc="-16" dirty="0">
                <a:latin typeface="微软雅黑" panose="020B0503020204020204" pitchFamily="34" charset="-122"/>
                <a:ea typeface="微软雅黑" panose="020B0503020204020204" pitchFamily="34" charset="-122"/>
                <a:cs typeface="Microsoft YaHei UI"/>
              </a:rPr>
              <a:t>只能靠人的经验来设</a:t>
            </a:r>
            <a:r>
              <a:rPr sz="2000" spc="-13" dirty="0">
                <a:latin typeface="微软雅黑" panose="020B0503020204020204" pitchFamily="34" charset="-122"/>
                <a:ea typeface="微软雅黑" panose="020B0503020204020204" pitchFamily="34" charset="-122"/>
                <a:cs typeface="Microsoft YaHei UI"/>
              </a:rPr>
              <a:t>定</a:t>
            </a:r>
            <a:r>
              <a:rPr sz="2000" spc="-16" dirty="0">
                <a:latin typeface="微软雅黑" panose="020B0503020204020204" pitchFamily="34" charset="-122"/>
                <a:ea typeface="微软雅黑" panose="020B0503020204020204" pitchFamily="34" charset="-122"/>
                <a:cs typeface="Microsoft YaHei UI"/>
              </a:rPr>
              <a:t>，</a:t>
            </a:r>
            <a:r>
              <a:rPr sz="2000" spc="-13" dirty="0">
                <a:latin typeface="微软雅黑" panose="020B0503020204020204" pitchFamily="34" charset="-122"/>
                <a:ea typeface="微软雅黑" panose="020B0503020204020204" pitchFamily="34" charset="-122"/>
                <a:cs typeface="Microsoft YaHei UI"/>
              </a:rPr>
              <a:t>这类参数就叫</a:t>
            </a:r>
            <a:r>
              <a:rPr sz="2000" spc="-22" dirty="0">
                <a:latin typeface="微软雅黑" panose="020B0503020204020204" pitchFamily="34" charset="-122"/>
                <a:ea typeface="微软雅黑" panose="020B0503020204020204" pitchFamily="34" charset="-122"/>
                <a:cs typeface="Microsoft YaHei UI"/>
              </a:rPr>
              <a:t>做</a:t>
            </a:r>
            <a:r>
              <a:rPr sz="2000" b="1" spc="-16" dirty="0">
                <a:latin typeface="微软雅黑" panose="020B0503020204020204" pitchFamily="34" charset="-122"/>
                <a:ea typeface="微软雅黑" panose="020B0503020204020204" pitchFamily="34" charset="-122"/>
                <a:cs typeface="Microsoft YaHei UI"/>
              </a:rPr>
              <a:t>超参数</a:t>
            </a:r>
            <a:r>
              <a:rPr sz="2000" spc="-13" dirty="0">
                <a:latin typeface="微软雅黑" panose="020B0503020204020204" pitchFamily="34" charset="-122"/>
                <a:ea typeface="微软雅黑" panose="020B0503020204020204" pitchFamily="34" charset="-122"/>
                <a:cs typeface="Microsoft YaHei UI"/>
              </a:rPr>
              <a:t>。</a:t>
            </a:r>
            <a:endParaRPr sz="2000" dirty="0">
              <a:latin typeface="微软雅黑" panose="020B0503020204020204" pitchFamily="34" charset="-122"/>
              <a:ea typeface="微软雅黑" panose="020B0503020204020204" pitchFamily="34" charset="-122"/>
              <a:cs typeface="Microsoft YaHei UI"/>
            </a:endParaRPr>
          </a:p>
          <a:p>
            <a:pPr marL="8145">
              <a:lnSpc>
                <a:spcPct val="130000"/>
              </a:lnSpc>
              <a:spcBef>
                <a:spcPts val="600"/>
              </a:spcBef>
              <a:tabLst>
                <a:tab pos="201577" algn="l"/>
              </a:tabLst>
            </a:pPr>
            <a:r>
              <a:rPr sz="2000" dirty="0">
                <a:solidFill>
                  <a:srgbClr val="7E7E7E"/>
                </a:solidFill>
                <a:latin typeface="微软雅黑" panose="020B0503020204020204" pitchFamily="34" charset="-122"/>
                <a:ea typeface="微软雅黑" panose="020B0503020204020204" pitchFamily="34" charset="-122"/>
                <a:cs typeface="Wingdings"/>
              </a:rPr>
              <a:t></a:t>
            </a:r>
            <a:r>
              <a:rPr sz="2000" dirty="0">
                <a:solidFill>
                  <a:srgbClr val="7E7E7E"/>
                </a:solidFill>
                <a:latin typeface="微软雅黑" panose="020B0503020204020204" pitchFamily="34" charset="-122"/>
                <a:ea typeface="微软雅黑" panose="020B0503020204020204" pitchFamily="34" charset="-122"/>
                <a:cs typeface="Times New Roman"/>
              </a:rPr>
              <a:t>	</a:t>
            </a:r>
            <a:r>
              <a:rPr sz="2000" spc="-13" dirty="0">
                <a:latin typeface="微软雅黑" panose="020B0503020204020204" pitchFamily="34" charset="-122"/>
                <a:ea typeface="微软雅黑" panose="020B0503020204020204" pitchFamily="34" charset="-122"/>
                <a:cs typeface="Microsoft YaHei UI"/>
              </a:rPr>
              <a:t>模型超参数是模型外部的配</a:t>
            </a:r>
            <a:r>
              <a:rPr sz="2000" spc="-10" dirty="0">
                <a:latin typeface="微软雅黑" panose="020B0503020204020204" pitchFamily="34" charset="-122"/>
                <a:ea typeface="微软雅黑" panose="020B0503020204020204" pitchFamily="34" charset="-122"/>
                <a:cs typeface="Microsoft YaHei UI"/>
              </a:rPr>
              <a:t>置</a:t>
            </a:r>
            <a:r>
              <a:rPr sz="2000" spc="-13" dirty="0">
                <a:latin typeface="微软雅黑" panose="020B0503020204020204" pitchFamily="34" charset="-122"/>
                <a:ea typeface="微软雅黑" panose="020B0503020204020204" pitchFamily="34" charset="-122"/>
                <a:cs typeface="Microsoft YaHei UI"/>
              </a:rPr>
              <a:t>，具体特征有：</a:t>
            </a:r>
            <a:endParaRPr sz="2000" dirty="0">
              <a:latin typeface="微软雅黑" panose="020B0503020204020204" pitchFamily="34" charset="-122"/>
              <a:ea typeface="微软雅黑" panose="020B0503020204020204" pitchFamily="34" charset="-122"/>
              <a:cs typeface="Microsoft YaHei UI"/>
            </a:endParaRPr>
          </a:p>
          <a:p>
            <a:pPr marL="265918">
              <a:lnSpc>
                <a:spcPct val="130000"/>
              </a:lnSpc>
              <a:spcBef>
                <a:spcPts val="600"/>
              </a:spcBef>
              <a:tabLst>
                <a:tab pos="427994" algn="l"/>
              </a:tabLst>
            </a:pPr>
            <a:r>
              <a:rPr sz="2000" spc="-13" dirty="0">
                <a:latin typeface="微软雅黑" panose="020B0503020204020204" pitchFamily="34" charset="-122"/>
                <a:ea typeface="微软雅黑" panose="020B0503020204020204" pitchFamily="34" charset="-122"/>
                <a:cs typeface="Wingdings"/>
              </a:rPr>
              <a:t></a:t>
            </a:r>
            <a:r>
              <a:rPr sz="2000" spc="-13" dirty="0">
                <a:latin typeface="微软雅黑" panose="020B0503020204020204" pitchFamily="34" charset="-122"/>
                <a:ea typeface="微软雅黑" panose="020B0503020204020204" pitchFamily="34" charset="-122"/>
                <a:cs typeface="Times New Roman"/>
              </a:rPr>
              <a:t>	</a:t>
            </a:r>
            <a:r>
              <a:rPr sz="2000" spc="-13" dirty="0">
                <a:latin typeface="微软雅黑" panose="020B0503020204020204" pitchFamily="34" charset="-122"/>
                <a:ea typeface="微软雅黑" panose="020B0503020204020204" pitchFamily="34" charset="-122"/>
                <a:cs typeface="Microsoft YaHei UI"/>
              </a:rPr>
              <a:t>模型超参数常应用于估计模型参数的过程中。</a:t>
            </a:r>
            <a:endParaRPr sz="2000" dirty="0">
              <a:latin typeface="微软雅黑" panose="020B0503020204020204" pitchFamily="34" charset="-122"/>
              <a:ea typeface="微软雅黑" panose="020B0503020204020204" pitchFamily="34" charset="-122"/>
              <a:cs typeface="Microsoft YaHei UI"/>
            </a:endParaRPr>
          </a:p>
          <a:p>
            <a:pPr marL="265918">
              <a:lnSpc>
                <a:spcPct val="130000"/>
              </a:lnSpc>
              <a:spcBef>
                <a:spcPts val="600"/>
              </a:spcBef>
              <a:tabLst>
                <a:tab pos="427994" algn="l"/>
              </a:tabLst>
            </a:pPr>
            <a:r>
              <a:rPr sz="2000" spc="16" dirty="0">
                <a:latin typeface="微软雅黑" panose="020B0503020204020204" pitchFamily="34" charset="-122"/>
                <a:ea typeface="微软雅黑" panose="020B0503020204020204" pitchFamily="34" charset="-122"/>
                <a:cs typeface="Wingdings"/>
              </a:rPr>
              <a:t></a:t>
            </a:r>
            <a:r>
              <a:rPr sz="2000" spc="16" dirty="0">
                <a:latin typeface="微软雅黑" panose="020B0503020204020204" pitchFamily="34" charset="-122"/>
                <a:ea typeface="微软雅黑" panose="020B0503020204020204" pitchFamily="34" charset="-122"/>
                <a:cs typeface="Times New Roman"/>
              </a:rPr>
              <a:t>	</a:t>
            </a:r>
            <a:r>
              <a:rPr sz="2000" spc="16" dirty="0">
                <a:latin typeface="微软雅黑" panose="020B0503020204020204" pitchFamily="34" charset="-122"/>
                <a:ea typeface="微软雅黑" panose="020B0503020204020204" pitchFamily="34" charset="-122"/>
                <a:cs typeface="Microsoft YaHei UI"/>
              </a:rPr>
              <a:t>模型超参数通常由实践者直接指定。</a:t>
            </a:r>
            <a:endParaRPr sz="2000" dirty="0">
              <a:latin typeface="微软雅黑" panose="020B0503020204020204" pitchFamily="34" charset="-122"/>
              <a:ea typeface="微软雅黑" panose="020B0503020204020204" pitchFamily="34" charset="-122"/>
              <a:cs typeface="Microsoft YaHei UI"/>
            </a:endParaRPr>
          </a:p>
          <a:p>
            <a:pPr marL="265918">
              <a:lnSpc>
                <a:spcPct val="130000"/>
              </a:lnSpc>
              <a:spcBef>
                <a:spcPts val="600"/>
              </a:spcBef>
              <a:tabLst>
                <a:tab pos="427994" algn="l"/>
              </a:tabLst>
            </a:pPr>
            <a:r>
              <a:rPr sz="2000" spc="-13" dirty="0">
                <a:latin typeface="微软雅黑" panose="020B0503020204020204" pitchFamily="34" charset="-122"/>
                <a:ea typeface="微软雅黑" panose="020B0503020204020204" pitchFamily="34" charset="-122"/>
                <a:cs typeface="Wingdings"/>
              </a:rPr>
              <a:t></a:t>
            </a:r>
            <a:r>
              <a:rPr sz="2000" spc="-13" dirty="0">
                <a:latin typeface="微软雅黑" panose="020B0503020204020204" pitchFamily="34" charset="-122"/>
                <a:ea typeface="微软雅黑" panose="020B0503020204020204" pitchFamily="34" charset="-122"/>
                <a:cs typeface="Times New Roman"/>
              </a:rPr>
              <a:t>	</a:t>
            </a:r>
            <a:r>
              <a:rPr sz="2000" spc="-13" dirty="0">
                <a:latin typeface="微软雅黑" panose="020B0503020204020204" pitchFamily="34" charset="-122"/>
                <a:ea typeface="微软雅黑" panose="020B0503020204020204" pitchFamily="34" charset="-122"/>
                <a:cs typeface="Microsoft YaHei UI"/>
              </a:rPr>
              <a:t>模型超参数通常可以使用启发式方法来设置。</a:t>
            </a:r>
            <a:endParaRPr sz="2000" dirty="0">
              <a:latin typeface="微软雅黑" panose="020B0503020204020204" pitchFamily="34" charset="-122"/>
              <a:ea typeface="微软雅黑" panose="020B0503020204020204" pitchFamily="34" charset="-122"/>
              <a:cs typeface="Microsoft YaHei UI"/>
            </a:endParaRPr>
          </a:p>
          <a:p>
            <a:pPr marL="265918">
              <a:lnSpc>
                <a:spcPct val="130000"/>
              </a:lnSpc>
              <a:spcBef>
                <a:spcPts val="600"/>
              </a:spcBef>
              <a:tabLst>
                <a:tab pos="427994" algn="l"/>
              </a:tabLst>
            </a:pPr>
            <a:endParaRPr sz="2000" dirty="0">
              <a:latin typeface="微软雅黑" panose="020B0503020204020204" pitchFamily="34" charset="-122"/>
              <a:ea typeface="微软雅黑" panose="020B0503020204020204" pitchFamily="34" charset="-122"/>
              <a:cs typeface="Microsoft YaHei UI"/>
            </a:endParaRPr>
          </a:p>
          <a:p>
            <a:pPr marL="8145">
              <a:lnSpc>
                <a:spcPct val="130000"/>
              </a:lnSpc>
              <a:spcBef>
                <a:spcPts val="600"/>
              </a:spcBef>
              <a:tabLst>
                <a:tab pos="201577" algn="l"/>
              </a:tabLst>
            </a:pPr>
            <a:r>
              <a:rPr sz="2000" dirty="0">
                <a:solidFill>
                  <a:srgbClr val="7E7E7E"/>
                </a:solidFill>
                <a:latin typeface="微软雅黑" panose="020B0503020204020204" pitchFamily="34" charset="-122"/>
                <a:ea typeface="微软雅黑" panose="020B0503020204020204" pitchFamily="34" charset="-122"/>
                <a:cs typeface="Wingdings"/>
              </a:rPr>
              <a:t></a:t>
            </a:r>
            <a:r>
              <a:rPr sz="2000" dirty="0">
                <a:solidFill>
                  <a:srgbClr val="7E7E7E"/>
                </a:solidFill>
                <a:latin typeface="微软雅黑" panose="020B0503020204020204" pitchFamily="34" charset="-122"/>
                <a:ea typeface="微软雅黑" panose="020B0503020204020204" pitchFamily="34" charset="-122"/>
                <a:cs typeface="Times New Roman"/>
              </a:rPr>
              <a:t>	</a:t>
            </a:r>
            <a:r>
              <a:rPr sz="2000" spc="-16" dirty="0">
                <a:latin typeface="微软雅黑" panose="020B0503020204020204" pitchFamily="34" charset="-122"/>
                <a:ea typeface="微软雅黑" panose="020B0503020204020204" pitchFamily="34" charset="-122"/>
                <a:cs typeface="Microsoft YaHei UI"/>
              </a:rPr>
              <a:t>模型超参数举例：</a:t>
            </a:r>
            <a:endParaRPr sz="2000" dirty="0">
              <a:latin typeface="微软雅黑" panose="020B0503020204020204" pitchFamily="34" charset="-122"/>
              <a:ea typeface="微软雅黑" panose="020B0503020204020204" pitchFamily="34" charset="-122"/>
              <a:cs typeface="Microsoft YaHei UI"/>
            </a:endParaRPr>
          </a:p>
          <a:p>
            <a:pPr marL="265918">
              <a:lnSpc>
                <a:spcPct val="130000"/>
              </a:lnSpc>
              <a:spcBef>
                <a:spcPts val="600"/>
              </a:spcBef>
              <a:tabLst>
                <a:tab pos="427994" algn="l"/>
              </a:tabLst>
            </a:pPr>
            <a:r>
              <a:rPr lang="en-US" sz="2000" spc="16" dirty="0">
                <a:latin typeface="微软雅黑" panose="020B0503020204020204" pitchFamily="34" charset="-122"/>
                <a:ea typeface="微软雅黑" panose="020B0503020204020204" pitchFamily="34" charset="-122"/>
                <a:cs typeface="Wingdings"/>
              </a:rPr>
              <a:t></a:t>
            </a:r>
            <a:r>
              <a:rPr sz="2000" spc="16" dirty="0">
                <a:latin typeface="微软雅黑" panose="020B0503020204020204" pitchFamily="34" charset="-122"/>
                <a:ea typeface="微软雅黑" panose="020B0503020204020204" pitchFamily="34" charset="-122"/>
                <a:cs typeface="Times New Roman"/>
              </a:rPr>
              <a:t>	</a:t>
            </a:r>
            <a:r>
              <a:rPr sz="2000" spc="16" dirty="0" err="1">
                <a:latin typeface="微软雅黑" panose="020B0503020204020204" pitchFamily="34" charset="-122"/>
                <a:ea typeface="微软雅黑" panose="020B0503020204020204" pitchFamily="34" charset="-122"/>
                <a:cs typeface="Microsoft YaHei UI"/>
              </a:rPr>
              <a:t>训练神经网络的学习率，迭代次数，批次大小</a:t>
            </a:r>
            <a:r>
              <a:rPr sz="2000" spc="-16" dirty="0" err="1">
                <a:latin typeface="微软雅黑" panose="020B0503020204020204" pitchFamily="34" charset="-122"/>
                <a:ea typeface="微软雅黑" panose="020B0503020204020204" pitchFamily="34" charset="-122"/>
                <a:cs typeface="Microsoft YaHei UI"/>
              </a:rPr>
              <a:t>，</a:t>
            </a:r>
            <a:r>
              <a:rPr sz="2000" dirty="0" err="1">
                <a:latin typeface="微软雅黑" panose="020B0503020204020204" pitchFamily="34" charset="-122"/>
                <a:ea typeface="微软雅黑" panose="020B0503020204020204" pitchFamily="34" charset="-122"/>
                <a:cs typeface="Microsoft YaHei UI"/>
              </a:rPr>
              <a:t>激活函数，</a:t>
            </a:r>
            <a:r>
              <a:rPr sz="2000" spc="-16" dirty="0" err="1">
                <a:latin typeface="微软雅黑" panose="020B0503020204020204" pitchFamily="34" charset="-122"/>
                <a:ea typeface="微软雅黑" panose="020B0503020204020204" pitchFamily="34" charset="-122"/>
                <a:cs typeface="Microsoft YaHei UI"/>
              </a:rPr>
              <a:t>神</a:t>
            </a:r>
            <a:r>
              <a:rPr sz="2000" dirty="0" err="1">
                <a:latin typeface="微软雅黑" panose="020B0503020204020204" pitchFamily="34" charset="-122"/>
                <a:ea typeface="微软雅黑" panose="020B0503020204020204" pitchFamily="34" charset="-122"/>
                <a:cs typeface="Microsoft YaHei UI"/>
              </a:rPr>
              <a:t>经元的数量</a:t>
            </a:r>
            <a:r>
              <a:rPr sz="2000" dirty="0">
                <a:latin typeface="微软雅黑" panose="020B0503020204020204" pitchFamily="34" charset="-122"/>
                <a:ea typeface="微软雅黑" panose="020B0503020204020204" pitchFamily="34" charset="-122"/>
                <a:cs typeface="Microsoft YaHei UI"/>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59CD0182-667B-487E-A6A3-2074EACBCB67}"/>
              </a:ext>
            </a:extLst>
          </p:cNvPr>
          <p:cNvSpPr>
            <a:spLocks noGrp="1"/>
          </p:cNvSpPr>
          <p:nvPr>
            <p:ph type="body" sz="quarter" idx="10"/>
          </p:nvPr>
        </p:nvSpPr>
        <p:spPr/>
        <p:txBody>
          <a:bodyPr/>
          <a:lstStyle/>
          <a:p>
            <a:pPr algn="l"/>
            <a:r>
              <a:rPr lang="zh-CN" altLang="en-US" dirty="0">
                <a:latin typeface="微软雅黑" panose="020B0503020204020204" pitchFamily="34" charset="-122"/>
                <a:ea typeface="微软雅黑" panose="020B0503020204020204" pitchFamily="34" charset="-122"/>
              </a:rPr>
              <a:t>机器学习的评估</a:t>
            </a:r>
            <a:endParaRPr lang="en-US"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36FD465D-20BE-4CA3-BB86-D8295C06514E}"/>
              </a:ext>
            </a:extLst>
          </p:cNvPr>
          <p:cNvSpPr>
            <a:spLocks noGrp="1"/>
          </p:cNvSpPr>
          <p:nvPr>
            <p:ph type="body" sz="quarter" idx="12"/>
          </p:nvPr>
        </p:nvSpPr>
        <p:spPr/>
        <p:txBody>
          <a:bodyPr/>
          <a:lstStyle/>
          <a:p>
            <a:endParaRPr lang="en-US"/>
          </a:p>
        </p:txBody>
      </p:sp>
      <p:sp>
        <p:nvSpPr>
          <p:cNvPr id="3" name="矩形 2">
            <a:extLst>
              <a:ext uri="{FF2B5EF4-FFF2-40B4-BE49-F238E27FC236}">
                <a16:creationId xmlns:a16="http://schemas.microsoft.com/office/drawing/2014/main" id="{E7CB3249-0CC8-4B3C-A224-00ACF97BE155}"/>
              </a:ext>
            </a:extLst>
          </p:cNvPr>
          <p:cNvSpPr/>
          <p:nvPr/>
        </p:nvSpPr>
        <p:spPr>
          <a:xfrm>
            <a:off x="893928" y="1228299"/>
            <a:ext cx="10201702" cy="4216026"/>
          </a:xfrm>
          <a:prstGeom prst="rect">
            <a:avLst/>
          </a:prstGeom>
        </p:spPr>
        <p:txBody>
          <a:bodyPr wrap="square">
            <a:spAutoFit/>
          </a:bodyPr>
          <a:lstStyle/>
          <a:p>
            <a:pPr marL="1425575" marR="187731" indent="-1138238" algn="just">
              <a:lnSpc>
                <a:spcPct val="120000"/>
              </a:lnSpc>
              <a:spcBef>
                <a:spcPts val="600"/>
              </a:spcBef>
              <a:tabLst>
                <a:tab pos="201577" algn="l"/>
              </a:tabLst>
            </a:pPr>
            <a:r>
              <a:rPr lang="zh-CN" altLang="en-US" sz="2000" b="1" spc="3" dirty="0">
                <a:latin typeface="微软雅黑" panose="020B0503020204020204" pitchFamily="34" charset="-122"/>
                <a:ea typeface="微软雅黑" panose="020B0503020204020204" pitchFamily="34" charset="-122"/>
                <a:cs typeface="Microsoft YaHei UI"/>
              </a:rPr>
              <a:t>泛化能力（</a:t>
            </a:r>
            <a:r>
              <a:rPr lang="en-US" altLang="zh-CN" sz="2000" b="1" spc="3" dirty="0">
                <a:latin typeface="微软雅黑" panose="020B0503020204020204" pitchFamily="34" charset="-122"/>
                <a:ea typeface="微软雅黑" panose="020B0503020204020204" pitchFamily="34" charset="-122"/>
                <a:cs typeface="Microsoft YaHei UI"/>
              </a:rPr>
              <a:t>Generalization</a:t>
            </a:r>
            <a:r>
              <a:rPr lang="zh-CN" altLang="en-US" sz="2000" b="1" spc="3" dirty="0">
                <a:latin typeface="微软雅黑" panose="020B0503020204020204" pitchFamily="34" charset="-122"/>
                <a:ea typeface="微软雅黑" panose="020B0503020204020204" pitchFamily="34" charset="-122"/>
                <a:cs typeface="Microsoft YaHei UI"/>
              </a:rPr>
              <a:t>）</a:t>
            </a:r>
            <a:r>
              <a:rPr lang="zh-CN" altLang="en-US" sz="2000" spc="3" dirty="0">
                <a:latin typeface="微软雅黑" panose="020B0503020204020204" pitchFamily="34" charset="-122"/>
                <a:ea typeface="微软雅黑" panose="020B0503020204020204" pitchFamily="34" charset="-122"/>
                <a:cs typeface="Microsoft YaHei UI"/>
              </a:rPr>
              <a:t>：机器学习的目标是使学得的模型能够很好的适用于新的样</a:t>
            </a:r>
            <a:r>
              <a:rPr lang="zh-CN" altLang="en-US" sz="2000" spc="10" dirty="0">
                <a:latin typeface="微软雅黑" panose="020B0503020204020204" pitchFamily="34" charset="-122"/>
                <a:ea typeface="微软雅黑" panose="020B0503020204020204" pitchFamily="34" charset="-122"/>
                <a:cs typeface="Microsoft YaHei UI"/>
              </a:rPr>
              <a:t>本</a:t>
            </a:r>
            <a:r>
              <a:rPr lang="zh-CN" altLang="en-US" sz="2000" dirty="0">
                <a:latin typeface="微软雅黑" panose="020B0503020204020204" pitchFamily="34" charset="-122"/>
                <a:ea typeface="微软雅黑" panose="020B0503020204020204" pitchFamily="34" charset="-122"/>
                <a:cs typeface="Microsoft YaHei UI"/>
              </a:rPr>
              <a:t>，</a:t>
            </a:r>
            <a:r>
              <a:rPr lang="zh-CN" altLang="en-US" sz="2000" spc="3" dirty="0">
                <a:latin typeface="微软雅黑" panose="020B0503020204020204" pitchFamily="34" charset="-122"/>
                <a:ea typeface="微软雅黑" panose="020B0503020204020204" pitchFamily="34" charset="-122"/>
              </a:rPr>
              <a:t>而不是仅仅在训练样本上工作的很好，学得的模型适用于新样本的能力称为泛化能力。</a:t>
            </a:r>
            <a:endParaRPr lang="en-US" altLang="zh-CN" sz="2000" spc="3" dirty="0">
              <a:latin typeface="微软雅黑" panose="020B0503020204020204" pitchFamily="34" charset="-122"/>
              <a:ea typeface="微软雅黑" panose="020B0503020204020204" pitchFamily="34" charset="-122"/>
            </a:endParaRPr>
          </a:p>
          <a:p>
            <a:pPr marL="1425575" marR="187731" indent="-1138238" algn="just">
              <a:lnSpc>
                <a:spcPct val="120000"/>
              </a:lnSpc>
              <a:spcBef>
                <a:spcPts val="600"/>
              </a:spcBef>
              <a:tabLst>
                <a:tab pos="201577" algn="l"/>
              </a:tabLst>
            </a:pPr>
            <a:endParaRPr lang="en-US" altLang="zh-CN" sz="2000" spc="3" dirty="0">
              <a:latin typeface="微软雅黑" panose="020B0503020204020204" pitchFamily="34" charset="-122"/>
              <a:ea typeface="微软雅黑" panose="020B0503020204020204" pitchFamily="34" charset="-122"/>
            </a:endParaRPr>
          </a:p>
          <a:p>
            <a:pPr marL="1425575" marR="187731" indent="-1138238" algn="just">
              <a:lnSpc>
                <a:spcPct val="120000"/>
              </a:lnSpc>
              <a:spcBef>
                <a:spcPts val="600"/>
              </a:spcBef>
              <a:tabLst>
                <a:tab pos="201577" algn="l"/>
              </a:tabLst>
            </a:pPr>
            <a:r>
              <a:rPr lang="zh-CN" altLang="en-US" sz="2000" b="1" spc="3" dirty="0">
                <a:latin typeface="微软雅黑" panose="020B0503020204020204" pitchFamily="34" charset="-122"/>
                <a:ea typeface="微软雅黑" panose="020B0503020204020204" pitchFamily="34" charset="-122"/>
              </a:rPr>
              <a:t>鲁棒性（</a:t>
            </a:r>
            <a:r>
              <a:rPr lang="en-US" altLang="zh-CN" sz="2000" b="1" spc="3" dirty="0">
                <a:latin typeface="微软雅黑" panose="020B0503020204020204" pitchFamily="34" charset="-122"/>
                <a:ea typeface="微软雅黑" panose="020B0503020204020204" pitchFamily="34" charset="-122"/>
              </a:rPr>
              <a:t>Robust</a:t>
            </a:r>
            <a:r>
              <a:rPr lang="zh-CN" altLang="en-US" sz="2000" b="1" spc="3" dirty="0">
                <a:latin typeface="微软雅黑" panose="020B0503020204020204" pitchFamily="34" charset="-122"/>
                <a:ea typeface="微软雅黑" panose="020B0503020204020204" pitchFamily="34" charset="-122"/>
              </a:rPr>
              <a:t>）</a:t>
            </a:r>
            <a:r>
              <a:rPr lang="zh-CN" altLang="en-US" sz="2000" spc="3" dirty="0">
                <a:latin typeface="微软雅黑" panose="020B0503020204020204" pitchFamily="34" charset="-122"/>
                <a:ea typeface="微软雅黑" panose="020B0503020204020204" pitchFamily="34" charset="-122"/>
              </a:rPr>
              <a:t>：一些异常的数据对整体的性能影响不大或者基本没有影响，它是在异常和危险情况下系统生存的关键。</a:t>
            </a:r>
            <a:endParaRPr lang="en-US" altLang="zh-CN" sz="2000" spc="3" dirty="0">
              <a:latin typeface="微软雅黑" panose="020B0503020204020204" pitchFamily="34" charset="-122"/>
              <a:ea typeface="微软雅黑" panose="020B0503020204020204" pitchFamily="34" charset="-122"/>
            </a:endParaRPr>
          </a:p>
          <a:p>
            <a:pPr marL="1425575" marR="187731" indent="-1138238" algn="just">
              <a:lnSpc>
                <a:spcPct val="120000"/>
              </a:lnSpc>
              <a:spcBef>
                <a:spcPts val="600"/>
              </a:spcBef>
              <a:tabLst>
                <a:tab pos="201577" algn="l"/>
              </a:tabLst>
            </a:pPr>
            <a:endParaRPr lang="zh-CN" altLang="en-US" sz="2000" spc="3" dirty="0">
              <a:latin typeface="微软雅黑" panose="020B0503020204020204" pitchFamily="34" charset="-122"/>
              <a:ea typeface="微软雅黑" panose="020B0503020204020204" pitchFamily="34" charset="-122"/>
            </a:endParaRPr>
          </a:p>
          <a:p>
            <a:pPr marL="1425575" indent="-1138238">
              <a:lnSpc>
                <a:spcPct val="120000"/>
              </a:lnSpc>
              <a:spcBef>
                <a:spcPts val="600"/>
              </a:spcBef>
              <a:tabLst>
                <a:tab pos="201577" algn="l"/>
              </a:tabLst>
            </a:pPr>
            <a:r>
              <a:rPr lang="zh-CN" altLang="en-US" sz="2000" b="1" spc="3" dirty="0">
                <a:latin typeface="微软雅黑" panose="020B0503020204020204" pitchFamily="34" charset="-122"/>
                <a:ea typeface="微软雅黑" panose="020B0503020204020204" pitchFamily="34" charset="-122"/>
              </a:rPr>
              <a:t>误差（</a:t>
            </a:r>
            <a:r>
              <a:rPr lang="en-US" altLang="zh-CN" sz="2000" b="1" spc="3" dirty="0">
                <a:latin typeface="微软雅黑" panose="020B0503020204020204" pitchFamily="34" charset="-122"/>
                <a:ea typeface="微软雅黑" panose="020B0503020204020204" pitchFamily="34" charset="-122"/>
              </a:rPr>
              <a:t>Error</a:t>
            </a:r>
            <a:r>
              <a:rPr lang="zh-CN" altLang="en-US" sz="2000" b="1" spc="3" dirty="0">
                <a:latin typeface="微软雅黑" panose="020B0503020204020204" pitchFamily="34" charset="-122"/>
                <a:ea typeface="微软雅黑" panose="020B0503020204020204" pitchFamily="34" charset="-122"/>
              </a:rPr>
              <a:t>）</a:t>
            </a:r>
            <a:r>
              <a:rPr lang="zh-CN" altLang="en-US" sz="2000" spc="3" dirty="0">
                <a:latin typeface="微软雅黑" panose="020B0503020204020204" pitchFamily="34" charset="-122"/>
                <a:ea typeface="微软雅黑" panose="020B0503020204020204" pitchFamily="34" charset="-122"/>
              </a:rPr>
              <a:t>：学习到的模型在样本上的预测结果与样本的真实结果之间的差 。</a:t>
            </a:r>
            <a:endParaRPr lang="en-US" altLang="zh-CN" sz="2000" spc="3" dirty="0">
              <a:latin typeface="微软雅黑" panose="020B0503020204020204" pitchFamily="34" charset="-122"/>
              <a:ea typeface="微软雅黑" panose="020B0503020204020204" pitchFamily="34" charset="-122"/>
            </a:endParaRPr>
          </a:p>
          <a:p>
            <a:pPr marL="1425575" indent="-1138238">
              <a:lnSpc>
                <a:spcPct val="120000"/>
              </a:lnSpc>
              <a:spcBef>
                <a:spcPts val="600"/>
              </a:spcBef>
              <a:tabLst>
                <a:tab pos="201577" algn="l"/>
              </a:tabLst>
            </a:pPr>
            <a:r>
              <a:rPr lang="en-US" altLang="zh-CN" sz="2000" spc="3" dirty="0">
                <a:latin typeface="微软雅黑" panose="020B0503020204020204" pitchFamily="34" charset="-122"/>
                <a:ea typeface="微软雅黑" panose="020B0503020204020204" pitchFamily="34" charset="-122"/>
              </a:rPr>
              <a:t>	</a:t>
            </a:r>
            <a:r>
              <a:rPr lang="zh-CN" altLang="en-US" sz="2000" spc="3" dirty="0">
                <a:latin typeface="微软雅黑" panose="020B0503020204020204" pitchFamily="34" charset="-122"/>
                <a:ea typeface="微软雅黑" panose="020B0503020204020204" pitchFamily="34" charset="-122"/>
              </a:rPr>
              <a:t>训练误差：模型在训练集上的误差。</a:t>
            </a:r>
            <a:endParaRPr lang="en-US" altLang="zh-CN" sz="2000" spc="3" dirty="0">
              <a:latin typeface="微软雅黑" panose="020B0503020204020204" pitchFamily="34" charset="-122"/>
              <a:ea typeface="微软雅黑" panose="020B0503020204020204" pitchFamily="34" charset="-122"/>
            </a:endParaRPr>
          </a:p>
          <a:p>
            <a:pPr marL="1425575" indent="-1138238">
              <a:lnSpc>
                <a:spcPct val="120000"/>
              </a:lnSpc>
              <a:spcBef>
                <a:spcPts val="600"/>
              </a:spcBef>
              <a:tabLst>
                <a:tab pos="201577" algn="l"/>
              </a:tabLst>
            </a:pPr>
            <a:r>
              <a:rPr lang="zh-CN" altLang="en-US" sz="2000" spc="3" dirty="0">
                <a:latin typeface="微软雅黑" panose="020B0503020204020204" pitchFamily="34" charset="-122"/>
                <a:ea typeface="微软雅黑" panose="020B0503020204020204" pitchFamily="34" charset="-122"/>
              </a:rPr>
              <a:t>	泛化误差：在新样本上的误差。显然，我们更希望得到泛化误差小的模型。</a:t>
            </a:r>
          </a:p>
        </p:txBody>
      </p:sp>
    </p:spTree>
    <p:extLst>
      <p:ext uri="{BB962C8B-B14F-4D97-AF65-F5344CB8AC3E}">
        <p14:creationId xmlns:p14="http://schemas.microsoft.com/office/powerpoint/2010/main" val="3151922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7181E03-4DDF-43F0-B337-0A46ECB4AF71}"/>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什么是人工智能</a:t>
            </a:r>
            <a:endParaRPr lang="en-US" sz="3600" dirty="0">
              <a:latin typeface="微软雅黑 Light" panose="020B0502040204020203" pitchFamily="34" charset="-122"/>
              <a:ea typeface="微软雅黑 Light" panose="020B0502040204020203" pitchFamily="34" charset="-122"/>
            </a:endParaRPr>
          </a:p>
        </p:txBody>
      </p:sp>
      <p:sp>
        <p:nvSpPr>
          <p:cNvPr id="3" name="文本占位符 2">
            <a:extLst>
              <a:ext uri="{FF2B5EF4-FFF2-40B4-BE49-F238E27FC236}">
                <a16:creationId xmlns:a16="http://schemas.microsoft.com/office/drawing/2014/main" id="{2E12D43F-4AA9-435E-8B15-63146ADF81F3}"/>
              </a:ext>
            </a:extLst>
          </p:cNvPr>
          <p:cNvSpPr>
            <a:spLocks noGrp="1"/>
          </p:cNvSpPr>
          <p:nvPr>
            <p:ph type="body" sz="quarter" idx="12"/>
          </p:nvPr>
        </p:nvSpPr>
        <p:spPr/>
        <p:txBody>
          <a:bodyPr/>
          <a:lstStyle/>
          <a:p>
            <a:endParaRPr lang="en-US"/>
          </a:p>
        </p:txBody>
      </p:sp>
      <p:sp>
        <p:nvSpPr>
          <p:cNvPr id="4" name="object 7">
            <a:extLst>
              <a:ext uri="{FF2B5EF4-FFF2-40B4-BE49-F238E27FC236}">
                <a16:creationId xmlns:a16="http://schemas.microsoft.com/office/drawing/2014/main" id="{718B31E4-203E-4D39-804E-353CCF14414F}"/>
              </a:ext>
            </a:extLst>
          </p:cNvPr>
          <p:cNvSpPr txBox="1"/>
          <p:nvPr/>
        </p:nvSpPr>
        <p:spPr>
          <a:xfrm>
            <a:off x="980033" y="1218438"/>
            <a:ext cx="10681335" cy="1706880"/>
          </a:xfrm>
          <a:prstGeom prst="rect">
            <a:avLst/>
          </a:prstGeom>
        </p:spPr>
        <p:txBody>
          <a:bodyPr vert="horz" wrap="square" lIns="0" tIns="0" rIns="0" bIns="0" rtlCol="0">
            <a:noAutofit/>
          </a:bodyPr>
          <a:lstStyle/>
          <a:p>
            <a:pPr marL="314325" marR="12700" indent="-302260">
              <a:lnSpc>
                <a:spcPct val="140000"/>
              </a:lnSpc>
              <a:tabLst>
                <a:tab pos="314325" algn="l"/>
                <a:tab pos="2804795" algn="l"/>
              </a:tabLst>
            </a:pPr>
            <a:r>
              <a:rPr sz="1200" dirty="0">
                <a:solidFill>
                  <a:srgbClr val="7E7E7E"/>
                </a:solidFill>
                <a:latin typeface="Wingdings"/>
                <a:cs typeface="Wingdings"/>
              </a:rPr>
              <a:t></a:t>
            </a:r>
            <a:r>
              <a:rPr sz="1200" dirty="0">
                <a:solidFill>
                  <a:srgbClr val="7E7E7E"/>
                </a:solidFill>
                <a:latin typeface="Times New Roman"/>
                <a:cs typeface="Times New Roman"/>
              </a:rPr>
              <a:t>	</a:t>
            </a:r>
            <a:r>
              <a:rPr sz="2000" b="1" spc="-20" dirty="0">
                <a:latin typeface="Microsoft YaHei UI"/>
                <a:cs typeface="Microsoft YaHei UI"/>
              </a:rPr>
              <a:t>人</a:t>
            </a:r>
            <a:r>
              <a:rPr sz="2000" b="1" spc="0" dirty="0">
                <a:latin typeface="Microsoft YaHei UI"/>
                <a:cs typeface="Microsoft YaHei UI"/>
              </a:rPr>
              <a:t>工智</a:t>
            </a:r>
            <a:r>
              <a:rPr sz="2000" b="1" spc="10" dirty="0">
                <a:latin typeface="Microsoft YaHei UI"/>
                <a:cs typeface="Microsoft YaHei UI"/>
              </a:rPr>
              <a:t>能</a:t>
            </a:r>
            <a:r>
              <a:rPr sz="2000" b="1" spc="-20" dirty="0">
                <a:latin typeface="Microsoft YaHei UI"/>
                <a:cs typeface="Microsoft YaHei UI"/>
              </a:rPr>
              <a:t>（</a:t>
            </a:r>
            <a:r>
              <a:rPr sz="2000" b="1" spc="-5" dirty="0">
                <a:latin typeface="Microsoft YaHei UI"/>
                <a:cs typeface="Microsoft YaHei UI"/>
              </a:rPr>
              <a:t>A</a:t>
            </a:r>
            <a:r>
              <a:rPr sz="2000" b="1" spc="-10" dirty="0">
                <a:latin typeface="Microsoft YaHei UI"/>
                <a:cs typeface="Microsoft YaHei UI"/>
              </a:rPr>
              <a:t>r</a:t>
            </a:r>
            <a:r>
              <a:rPr sz="2000" b="1" spc="-25" dirty="0">
                <a:latin typeface="Microsoft YaHei UI"/>
                <a:cs typeface="Microsoft YaHei UI"/>
              </a:rPr>
              <a:t>t</a:t>
            </a:r>
            <a:r>
              <a:rPr sz="2000" b="1" spc="-5" dirty="0">
                <a:latin typeface="Microsoft YaHei UI"/>
                <a:cs typeface="Microsoft YaHei UI"/>
              </a:rPr>
              <a:t>ifi</a:t>
            </a:r>
            <a:r>
              <a:rPr sz="2000" b="1" spc="-15" dirty="0">
                <a:latin typeface="Microsoft YaHei UI"/>
                <a:cs typeface="Microsoft YaHei UI"/>
              </a:rPr>
              <a:t>c</a:t>
            </a:r>
            <a:r>
              <a:rPr sz="2000" b="1" spc="0" dirty="0">
                <a:latin typeface="Microsoft YaHei UI"/>
                <a:cs typeface="Microsoft YaHei UI"/>
              </a:rPr>
              <a:t>i</a:t>
            </a:r>
            <a:r>
              <a:rPr sz="2000" b="1" spc="-10" dirty="0">
                <a:latin typeface="Microsoft YaHei UI"/>
                <a:cs typeface="Microsoft YaHei UI"/>
              </a:rPr>
              <a:t>al	In</a:t>
            </a:r>
            <a:r>
              <a:rPr sz="2000" b="1" spc="-20" dirty="0">
                <a:latin typeface="Microsoft YaHei UI"/>
                <a:cs typeface="Microsoft YaHei UI"/>
              </a:rPr>
              <a:t>t</a:t>
            </a:r>
            <a:r>
              <a:rPr sz="2000" b="1" spc="-25" dirty="0">
                <a:latin typeface="Microsoft YaHei UI"/>
                <a:cs typeface="Microsoft YaHei UI"/>
              </a:rPr>
              <a:t>e</a:t>
            </a:r>
            <a:r>
              <a:rPr sz="2000" b="1" spc="-5" dirty="0">
                <a:latin typeface="Microsoft YaHei UI"/>
                <a:cs typeface="Microsoft YaHei UI"/>
              </a:rPr>
              <a:t>lli</a:t>
            </a:r>
            <a:r>
              <a:rPr sz="2000" b="1" spc="-15" dirty="0">
                <a:latin typeface="Microsoft YaHei UI"/>
                <a:cs typeface="Microsoft YaHei UI"/>
              </a:rPr>
              <a:t>g</a:t>
            </a:r>
            <a:r>
              <a:rPr sz="2000" b="1" spc="-30" dirty="0">
                <a:latin typeface="Microsoft YaHei UI"/>
                <a:cs typeface="Microsoft YaHei UI"/>
              </a:rPr>
              <a:t>e</a:t>
            </a:r>
            <a:r>
              <a:rPr sz="2000" b="1" spc="-15" dirty="0">
                <a:latin typeface="Microsoft YaHei UI"/>
                <a:cs typeface="Microsoft YaHei UI"/>
              </a:rPr>
              <a:t>n</a:t>
            </a:r>
            <a:r>
              <a:rPr sz="2000" b="1" spc="-10" dirty="0">
                <a:latin typeface="Microsoft YaHei UI"/>
                <a:cs typeface="Microsoft YaHei UI"/>
              </a:rPr>
              <a:t>c</a:t>
            </a:r>
            <a:r>
              <a:rPr sz="2000" b="1" spc="15" dirty="0">
                <a:latin typeface="Microsoft YaHei UI"/>
                <a:cs typeface="Microsoft YaHei UI"/>
              </a:rPr>
              <a:t>e</a:t>
            </a:r>
            <a:r>
              <a:rPr sz="2000" b="1" spc="-20" dirty="0">
                <a:latin typeface="Microsoft YaHei UI"/>
                <a:cs typeface="Microsoft YaHei UI"/>
              </a:rPr>
              <a:t>）</a:t>
            </a:r>
            <a:r>
              <a:rPr sz="2000" b="1" spc="0" dirty="0">
                <a:latin typeface="Microsoft YaHei UI"/>
                <a:cs typeface="Microsoft YaHei UI"/>
              </a:rPr>
              <a:t>：</a:t>
            </a:r>
            <a:r>
              <a:rPr sz="2000" spc="0" dirty="0">
                <a:latin typeface="Microsoft YaHei UI"/>
                <a:cs typeface="Microsoft YaHei UI"/>
              </a:rPr>
              <a:t>它</a:t>
            </a:r>
            <a:r>
              <a:rPr sz="2000" spc="-20" dirty="0">
                <a:latin typeface="Microsoft YaHei UI"/>
                <a:cs typeface="Microsoft YaHei UI"/>
              </a:rPr>
              <a:t>是</a:t>
            </a:r>
            <a:r>
              <a:rPr sz="2000" spc="0" dirty="0">
                <a:latin typeface="Microsoft YaHei UI"/>
                <a:cs typeface="Microsoft YaHei UI"/>
              </a:rPr>
              <a:t>研</a:t>
            </a:r>
            <a:r>
              <a:rPr sz="2000" spc="10" dirty="0">
                <a:latin typeface="Microsoft YaHei UI"/>
                <a:cs typeface="Microsoft YaHei UI"/>
              </a:rPr>
              <a:t>究</a:t>
            </a:r>
            <a:r>
              <a:rPr sz="2000" spc="0" dirty="0">
                <a:latin typeface="Microsoft YaHei UI"/>
                <a:cs typeface="Microsoft YaHei UI"/>
              </a:rPr>
              <a:t>、开</a:t>
            </a:r>
            <a:r>
              <a:rPr sz="2000" spc="-20" dirty="0">
                <a:latin typeface="Microsoft YaHei UI"/>
                <a:cs typeface="Microsoft YaHei UI"/>
              </a:rPr>
              <a:t>发</a:t>
            </a:r>
            <a:r>
              <a:rPr sz="2000" spc="0" dirty="0">
                <a:latin typeface="Microsoft YaHei UI"/>
                <a:cs typeface="Microsoft YaHei UI"/>
              </a:rPr>
              <a:t>用于模</a:t>
            </a:r>
            <a:r>
              <a:rPr sz="2000" spc="-10" dirty="0">
                <a:latin typeface="Microsoft YaHei UI"/>
                <a:cs typeface="Microsoft YaHei UI"/>
              </a:rPr>
              <a:t>拟</a:t>
            </a:r>
            <a:r>
              <a:rPr sz="2000" spc="5" dirty="0">
                <a:latin typeface="Microsoft YaHei UI"/>
                <a:cs typeface="Microsoft YaHei UI"/>
              </a:rPr>
              <a:t>、</a:t>
            </a:r>
            <a:r>
              <a:rPr sz="2000" spc="0" dirty="0">
                <a:latin typeface="Microsoft YaHei UI"/>
                <a:cs typeface="Microsoft YaHei UI"/>
              </a:rPr>
              <a:t>延</a:t>
            </a:r>
            <a:r>
              <a:rPr sz="2000" spc="-20" dirty="0">
                <a:latin typeface="Microsoft YaHei UI"/>
                <a:cs typeface="Microsoft YaHei UI"/>
              </a:rPr>
              <a:t>伸</a:t>
            </a:r>
            <a:r>
              <a:rPr sz="2000" spc="0" dirty="0">
                <a:latin typeface="Microsoft YaHei UI"/>
                <a:cs typeface="Microsoft YaHei UI"/>
              </a:rPr>
              <a:t>和扩展人</a:t>
            </a:r>
            <a:r>
              <a:rPr sz="2000" spc="-20" dirty="0">
                <a:latin typeface="Microsoft YaHei UI"/>
                <a:cs typeface="Microsoft YaHei UI"/>
              </a:rPr>
              <a:t>的</a:t>
            </a:r>
            <a:r>
              <a:rPr sz="2000" spc="0" dirty="0">
                <a:latin typeface="Microsoft YaHei UI"/>
                <a:cs typeface="Microsoft YaHei UI"/>
              </a:rPr>
              <a:t>智</a:t>
            </a:r>
            <a:r>
              <a:rPr sz="2000" spc="-20" dirty="0">
                <a:latin typeface="Microsoft YaHei UI"/>
                <a:cs typeface="Microsoft YaHei UI"/>
              </a:rPr>
              <a:t>能的</a:t>
            </a:r>
            <a:r>
              <a:rPr sz="2000" spc="-10" dirty="0">
                <a:latin typeface="Microsoft YaHei UI"/>
                <a:cs typeface="Microsoft YaHei UI"/>
              </a:rPr>
              <a:t> </a:t>
            </a:r>
            <a:r>
              <a:rPr sz="2000" spc="-25" dirty="0">
                <a:latin typeface="Microsoft YaHei UI"/>
                <a:cs typeface="Microsoft YaHei UI"/>
              </a:rPr>
              <a:t>理</a:t>
            </a:r>
            <a:r>
              <a:rPr sz="2000" spc="0" dirty="0">
                <a:latin typeface="Microsoft YaHei UI"/>
                <a:cs typeface="Microsoft YaHei UI"/>
              </a:rPr>
              <a:t>论、方</a:t>
            </a:r>
            <a:r>
              <a:rPr sz="2000" spc="-25" dirty="0">
                <a:latin typeface="Microsoft YaHei UI"/>
                <a:cs typeface="Microsoft YaHei UI"/>
              </a:rPr>
              <a:t>法</a:t>
            </a:r>
            <a:r>
              <a:rPr sz="2000" spc="0" dirty="0">
                <a:latin typeface="Microsoft YaHei UI"/>
                <a:cs typeface="Microsoft YaHei UI"/>
              </a:rPr>
              <a:t>、技</a:t>
            </a:r>
            <a:r>
              <a:rPr sz="2000" spc="-20" dirty="0">
                <a:latin typeface="Microsoft YaHei UI"/>
                <a:cs typeface="Microsoft YaHei UI"/>
              </a:rPr>
              <a:t>术</a:t>
            </a:r>
            <a:r>
              <a:rPr sz="2000" spc="0" dirty="0">
                <a:latin typeface="Microsoft YaHei UI"/>
                <a:cs typeface="Microsoft YaHei UI"/>
              </a:rPr>
              <a:t>及应</a:t>
            </a:r>
            <a:r>
              <a:rPr sz="2000" spc="-20" dirty="0">
                <a:latin typeface="Microsoft YaHei UI"/>
                <a:cs typeface="Microsoft YaHei UI"/>
              </a:rPr>
              <a:t>用</a:t>
            </a:r>
            <a:r>
              <a:rPr sz="2000" spc="0" dirty="0">
                <a:latin typeface="Microsoft YaHei UI"/>
                <a:cs typeface="Microsoft YaHei UI"/>
              </a:rPr>
              <a:t>系</a:t>
            </a:r>
            <a:r>
              <a:rPr sz="2000" spc="-20" dirty="0">
                <a:latin typeface="Microsoft YaHei UI"/>
                <a:cs typeface="Microsoft YaHei UI"/>
              </a:rPr>
              <a:t>统</a:t>
            </a:r>
            <a:r>
              <a:rPr sz="2000" spc="0" dirty="0">
                <a:latin typeface="Microsoft YaHei UI"/>
                <a:cs typeface="Microsoft YaHei UI"/>
              </a:rPr>
              <a:t>的一</a:t>
            </a:r>
            <a:r>
              <a:rPr sz="2000" spc="-20" dirty="0">
                <a:latin typeface="Microsoft YaHei UI"/>
                <a:cs typeface="Microsoft YaHei UI"/>
              </a:rPr>
              <a:t>门</a:t>
            </a:r>
            <a:r>
              <a:rPr sz="2000" spc="0" dirty="0">
                <a:latin typeface="Microsoft YaHei UI"/>
                <a:cs typeface="Microsoft YaHei UI"/>
              </a:rPr>
              <a:t>新的技</a:t>
            </a:r>
            <a:r>
              <a:rPr sz="2000" spc="-20" dirty="0">
                <a:latin typeface="Microsoft YaHei UI"/>
                <a:cs typeface="Microsoft YaHei UI"/>
              </a:rPr>
              <a:t>术</a:t>
            </a:r>
            <a:r>
              <a:rPr sz="2000" spc="0" dirty="0">
                <a:latin typeface="Microsoft YaHei UI"/>
                <a:cs typeface="Microsoft YaHei UI"/>
              </a:rPr>
              <a:t>科</a:t>
            </a:r>
            <a:r>
              <a:rPr sz="2000" spc="-5" dirty="0">
                <a:latin typeface="Microsoft YaHei UI"/>
                <a:cs typeface="Microsoft YaHei UI"/>
              </a:rPr>
              <a:t>学</a:t>
            </a:r>
            <a:r>
              <a:rPr sz="2000" spc="-25" dirty="0">
                <a:latin typeface="Microsoft YaHei UI"/>
                <a:cs typeface="Microsoft YaHei UI"/>
              </a:rPr>
              <a:t>。</a:t>
            </a:r>
            <a:r>
              <a:rPr sz="2000" spc="-10" dirty="0">
                <a:latin typeface="Microsoft YaHei UI"/>
                <a:cs typeface="Microsoft YaHei UI"/>
              </a:rPr>
              <a:t>1956</a:t>
            </a:r>
            <a:r>
              <a:rPr sz="2000" spc="0" dirty="0">
                <a:latin typeface="Microsoft YaHei UI"/>
                <a:cs typeface="Microsoft YaHei UI"/>
              </a:rPr>
              <a:t>年</a:t>
            </a:r>
            <a:r>
              <a:rPr sz="2000" spc="-20" dirty="0">
                <a:latin typeface="Microsoft YaHei UI"/>
                <a:cs typeface="Microsoft YaHei UI"/>
              </a:rPr>
              <a:t>由</a:t>
            </a:r>
            <a:r>
              <a:rPr sz="2000" spc="-5" dirty="0">
                <a:latin typeface="Microsoft YaHei UI"/>
                <a:cs typeface="Microsoft YaHei UI"/>
              </a:rPr>
              <a:t>约</a:t>
            </a:r>
            <a:r>
              <a:rPr sz="2000" spc="5" dirty="0">
                <a:latin typeface="Microsoft YaHei UI"/>
                <a:cs typeface="Microsoft YaHei UI"/>
              </a:rPr>
              <a:t>翰</a:t>
            </a:r>
            <a:r>
              <a:rPr sz="2000" spc="-5" dirty="0">
                <a:latin typeface="Microsoft YaHei UI"/>
                <a:cs typeface="Microsoft YaHei UI"/>
              </a:rPr>
              <a:t>.</a:t>
            </a:r>
            <a:r>
              <a:rPr sz="2000" spc="0" dirty="0">
                <a:latin typeface="Microsoft YaHei UI"/>
                <a:cs typeface="Microsoft YaHei UI"/>
              </a:rPr>
              <a:t>麦卡</a:t>
            </a:r>
            <a:r>
              <a:rPr sz="2000" spc="-20" dirty="0">
                <a:latin typeface="Microsoft YaHei UI"/>
                <a:cs typeface="Microsoft YaHei UI"/>
              </a:rPr>
              <a:t>锡</a:t>
            </a:r>
            <a:r>
              <a:rPr sz="2000" spc="-5" dirty="0">
                <a:latin typeface="Microsoft YaHei UI"/>
                <a:cs typeface="Microsoft YaHei UI"/>
              </a:rPr>
              <a:t>首</a:t>
            </a:r>
            <a:r>
              <a:rPr sz="2000" spc="0" dirty="0">
                <a:latin typeface="Microsoft YaHei UI"/>
                <a:cs typeface="Microsoft YaHei UI"/>
              </a:rPr>
              <a:t>次提</a:t>
            </a:r>
            <a:r>
              <a:rPr sz="2000" spc="-15" dirty="0">
                <a:latin typeface="Microsoft YaHei UI"/>
                <a:cs typeface="Microsoft YaHei UI"/>
              </a:rPr>
              <a:t>出</a:t>
            </a:r>
            <a:r>
              <a:rPr sz="2000" spc="0" dirty="0">
                <a:latin typeface="Microsoft YaHei UI"/>
                <a:cs typeface="Microsoft YaHei UI"/>
              </a:rPr>
              <a:t>，</a:t>
            </a:r>
            <a:r>
              <a:rPr sz="2000" spc="-20" dirty="0">
                <a:latin typeface="Microsoft YaHei UI"/>
                <a:cs typeface="Microsoft YaHei UI"/>
              </a:rPr>
              <a:t>当时</a:t>
            </a:r>
            <a:r>
              <a:rPr sz="2000" spc="-10" dirty="0">
                <a:latin typeface="Microsoft YaHei UI"/>
                <a:cs typeface="Microsoft YaHei UI"/>
              </a:rPr>
              <a:t> </a:t>
            </a:r>
            <a:r>
              <a:rPr sz="2000" spc="25" dirty="0">
                <a:latin typeface="Microsoft YaHei UI"/>
                <a:cs typeface="Microsoft YaHei UI"/>
              </a:rPr>
              <a:t>的定义</a:t>
            </a:r>
            <a:r>
              <a:rPr sz="2000" spc="30" dirty="0">
                <a:latin typeface="Microsoft YaHei UI"/>
                <a:cs typeface="Microsoft YaHei UI"/>
              </a:rPr>
              <a:t>为</a:t>
            </a:r>
            <a:r>
              <a:rPr sz="2000" spc="1280" dirty="0">
                <a:latin typeface="Microsoft YaHei UI"/>
                <a:cs typeface="Microsoft YaHei UI"/>
              </a:rPr>
              <a:t>“</a:t>
            </a:r>
            <a:r>
              <a:rPr sz="2000" spc="25" dirty="0">
                <a:latin typeface="Microsoft YaHei UI"/>
                <a:cs typeface="Microsoft YaHei UI"/>
              </a:rPr>
              <a:t>制造智能机器的科学与工</a:t>
            </a:r>
            <a:r>
              <a:rPr sz="2000" spc="35" dirty="0">
                <a:latin typeface="Microsoft YaHei UI"/>
                <a:cs typeface="Microsoft YaHei UI"/>
              </a:rPr>
              <a:t>程</a:t>
            </a:r>
            <a:r>
              <a:rPr sz="2000" spc="1280" dirty="0">
                <a:latin typeface="Microsoft YaHei UI"/>
                <a:cs typeface="Microsoft YaHei UI"/>
              </a:rPr>
              <a:t>”</a:t>
            </a:r>
            <a:r>
              <a:rPr sz="2000" spc="25" dirty="0">
                <a:latin typeface="Microsoft YaHei UI"/>
                <a:cs typeface="Microsoft YaHei UI"/>
              </a:rPr>
              <a:t>。人工智能</a:t>
            </a:r>
            <a:r>
              <a:rPr sz="2000" spc="0" dirty="0">
                <a:latin typeface="Microsoft YaHei UI"/>
                <a:cs typeface="Microsoft YaHei UI"/>
              </a:rPr>
              <a:t>的</a:t>
            </a:r>
            <a:r>
              <a:rPr sz="2000" spc="25" dirty="0">
                <a:latin typeface="Microsoft YaHei UI"/>
                <a:cs typeface="Microsoft YaHei UI"/>
              </a:rPr>
              <a:t>目</a:t>
            </a:r>
            <a:r>
              <a:rPr sz="2000" spc="30" dirty="0">
                <a:latin typeface="Microsoft YaHei UI"/>
                <a:cs typeface="Microsoft YaHei UI"/>
              </a:rPr>
              <a:t>的</a:t>
            </a:r>
            <a:r>
              <a:rPr sz="2000" spc="25" dirty="0">
                <a:latin typeface="Microsoft YaHei UI"/>
                <a:cs typeface="Microsoft YaHei UI"/>
              </a:rPr>
              <a:t>就是让机器能够像人</a:t>
            </a:r>
            <a:r>
              <a:rPr sz="2000" spc="0" dirty="0">
                <a:latin typeface="Microsoft YaHei UI"/>
                <a:cs typeface="Microsoft YaHei UI"/>
              </a:rPr>
              <a:t>一</a:t>
            </a:r>
            <a:r>
              <a:rPr sz="2000" spc="25" dirty="0">
                <a:latin typeface="Microsoft YaHei UI"/>
                <a:cs typeface="Microsoft YaHei UI"/>
              </a:rPr>
              <a:t>样思</a:t>
            </a:r>
            <a:r>
              <a:rPr sz="2000" spc="35" dirty="0">
                <a:latin typeface="Microsoft YaHei UI"/>
                <a:cs typeface="Microsoft YaHei UI"/>
              </a:rPr>
              <a:t>考</a:t>
            </a:r>
            <a:r>
              <a:rPr sz="2000" spc="-20" dirty="0">
                <a:latin typeface="Microsoft YaHei UI"/>
                <a:cs typeface="Microsoft YaHei UI"/>
              </a:rPr>
              <a:t>，</a:t>
            </a:r>
            <a:r>
              <a:rPr sz="2000" spc="-10" dirty="0">
                <a:latin typeface="Microsoft YaHei UI"/>
                <a:cs typeface="Microsoft YaHei UI"/>
              </a:rPr>
              <a:t> </a:t>
            </a:r>
            <a:r>
              <a:rPr sz="2000" spc="-25" dirty="0">
                <a:latin typeface="Microsoft YaHei UI"/>
                <a:cs typeface="Microsoft YaHei UI"/>
              </a:rPr>
              <a:t>让机器拥有智</a:t>
            </a:r>
            <a:r>
              <a:rPr sz="2000" spc="-20" dirty="0">
                <a:latin typeface="Microsoft YaHei UI"/>
                <a:cs typeface="Microsoft YaHei UI"/>
              </a:rPr>
              <a:t>能</a:t>
            </a:r>
            <a:r>
              <a:rPr sz="2000" spc="-25" dirty="0">
                <a:latin typeface="Microsoft YaHei UI"/>
                <a:cs typeface="Microsoft YaHei UI"/>
              </a:rPr>
              <a:t>。时至今日，</a:t>
            </a:r>
            <a:r>
              <a:rPr sz="2000" spc="-20" dirty="0">
                <a:latin typeface="Microsoft YaHei UI"/>
                <a:cs typeface="Microsoft YaHei UI"/>
              </a:rPr>
              <a:t>人工</a:t>
            </a:r>
            <a:r>
              <a:rPr sz="2000" spc="-10" dirty="0">
                <a:latin typeface="Microsoft YaHei UI"/>
                <a:cs typeface="Microsoft YaHei UI"/>
              </a:rPr>
              <a:t>智</a:t>
            </a:r>
            <a:r>
              <a:rPr sz="2000" spc="-20" dirty="0">
                <a:latin typeface="Microsoft YaHei UI"/>
                <a:cs typeface="Microsoft YaHei UI"/>
              </a:rPr>
              <a:t>能的</a:t>
            </a:r>
            <a:r>
              <a:rPr sz="2000" spc="-10" dirty="0">
                <a:latin typeface="Microsoft YaHei UI"/>
                <a:cs typeface="Microsoft YaHei UI"/>
              </a:rPr>
              <a:t>内</a:t>
            </a:r>
            <a:r>
              <a:rPr sz="2000" spc="-20" dirty="0">
                <a:latin typeface="Microsoft YaHei UI"/>
                <a:cs typeface="Microsoft YaHei UI"/>
              </a:rPr>
              <a:t>涵已</a:t>
            </a:r>
            <a:r>
              <a:rPr sz="2000" spc="-10" dirty="0">
                <a:latin typeface="Microsoft YaHei UI"/>
                <a:cs typeface="Microsoft YaHei UI"/>
              </a:rPr>
              <a:t>经</a:t>
            </a:r>
            <a:r>
              <a:rPr sz="2000" spc="-20" dirty="0">
                <a:latin typeface="Microsoft YaHei UI"/>
                <a:cs typeface="Microsoft YaHei UI"/>
              </a:rPr>
              <a:t>大大</a:t>
            </a:r>
            <a:r>
              <a:rPr sz="2000" spc="-10" dirty="0">
                <a:latin typeface="Microsoft YaHei UI"/>
                <a:cs typeface="Microsoft YaHei UI"/>
              </a:rPr>
              <a:t>扩</a:t>
            </a:r>
            <a:r>
              <a:rPr sz="2000" spc="-5" dirty="0">
                <a:latin typeface="Microsoft YaHei UI"/>
                <a:cs typeface="Microsoft YaHei UI"/>
              </a:rPr>
              <a:t>展</a:t>
            </a:r>
            <a:r>
              <a:rPr sz="2000" spc="-25" dirty="0">
                <a:latin typeface="Microsoft YaHei UI"/>
                <a:cs typeface="Microsoft YaHei UI"/>
              </a:rPr>
              <a:t>，</a:t>
            </a:r>
            <a:r>
              <a:rPr sz="2000" spc="0" dirty="0">
                <a:latin typeface="Microsoft YaHei UI"/>
                <a:cs typeface="Microsoft YaHei UI"/>
              </a:rPr>
              <a:t>是</a:t>
            </a:r>
            <a:r>
              <a:rPr sz="2000" spc="-20" dirty="0">
                <a:latin typeface="Microsoft YaHei UI"/>
                <a:cs typeface="Microsoft YaHei UI"/>
              </a:rPr>
              <a:t>一门</a:t>
            </a:r>
            <a:r>
              <a:rPr sz="2000" spc="-10" dirty="0">
                <a:latin typeface="Microsoft YaHei UI"/>
                <a:cs typeface="Microsoft YaHei UI"/>
              </a:rPr>
              <a:t>交</a:t>
            </a:r>
            <a:r>
              <a:rPr sz="2000" spc="-20" dirty="0">
                <a:latin typeface="Microsoft YaHei UI"/>
                <a:cs typeface="Microsoft YaHei UI"/>
              </a:rPr>
              <a:t>叉学</a:t>
            </a:r>
            <a:r>
              <a:rPr sz="2000" spc="5" dirty="0">
                <a:latin typeface="Microsoft YaHei UI"/>
                <a:cs typeface="Microsoft YaHei UI"/>
              </a:rPr>
              <a:t>科</a:t>
            </a:r>
            <a:r>
              <a:rPr sz="2000" spc="-20" dirty="0">
                <a:latin typeface="Microsoft YaHei UI"/>
                <a:cs typeface="Microsoft YaHei UI"/>
              </a:rPr>
              <a:t>。</a:t>
            </a:r>
            <a:endParaRPr sz="2000" dirty="0">
              <a:latin typeface="Microsoft YaHei UI"/>
              <a:cs typeface="Microsoft YaHei UI"/>
            </a:endParaRPr>
          </a:p>
        </p:txBody>
      </p:sp>
      <p:sp>
        <p:nvSpPr>
          <p:cNvPr id="5" name="object 8">
            <a:extLst>
              <a:ext uri="{FF2B5EF4-FFF2-40B4-BE49-F238E27FC236}">
                <a16:creationId xmlns:a16="http://schemas.microsoft.com/office/drawing/2014/main" id="{1B95673E-7020-4284-A4FB-F42D55BFF44B}"/>
              </a:ext>
            </a:extLst>
          </p:cNvPr>
          <p:cNvSpPr/>
          <p:nvPr/>
        </p:nvSpPr>
        <p:spPr>
          <a:xfrm>
            <a:off x="4661152" y="3169165"/>
            <a:ext cx="2869695" cy="2679192"/>
          </a:xfrm>
          <a:prstGeom prst="rect">
            <a:avLst/>
          </a:prstGeom>
          <a:blipFill>
            <a:blip r:embed="rId3" cstate="print"/>
            <a:stretch>
              <a:fillRect/>
            </a:stretch>
          </a:blipFill>
        </p:spPr>
        <p:txBody>
          <a:bodyPr wrap="square" lIns="0" tIns="0" rIns="0" bIns="0" rtlCol="0">
            <a:noAutofit/>
          </a:bodyPr>
          <a:lstStyle/>
          <a:p>
            <a:endParaRPr/>
          </a:p>
        </p:txBody>
      </p:sp>
      <p:sp>
        <p:nvSpPr>
          <p:cNvPr id="6" name="object 9">
            <a:extLst>
              <a:ext uri="{FF2B5EF4-FFF2-40B4-BE49-F238E27FC236}">
                <a16:creationId xmlns:a16="http://schemas.microsoft.com/office/drawing/2014/main" id="{1C9EA4E9-7FC8-42B3-89DA-642EFCE4B3BC}"/>
              </a:ext>
            </a:extLst>
          </p:cNvPr>
          <p:cNvSpPr txBox="1"/>
          <p:nvPr/>
        </p:nvSpPr>
        <p:spPr>
          <a:xfrm>
            <a:off x="5820541" y="4197929"/>
            <a:ext cx="531495" cy="621665"/>
          </a:xfrm>
          <a:prstGeom prst="rect">
            <a:avLst/>
          </a:prstGeom>
        </p:spPr>
        <p:txBody>
          <a:bodyPr vert="horz" wrap="square" lIns="0" tIns="0" rIns="0" bIns="0" rtlCol="0">
            <a:noAutofit/>
          </a:bodyPr>
          <a:lstStyle/>
          <a:p>
            <a:pPr marL="12700" marR="12700">
              <a:lnSpc>
                <a:spcPct val="100000"/>
              </a:lnSpc>
            </a:pPr>
            <a:r>
              <a:rPr sz="2000" b="1" spc="-20" dirty="0">
                <a:solidFill>
                  <a:srgbClr val="C00000"/>
                </a:solidFill>
                <a:latin typeface="Microsoft YaHei UI"/>
                <a:cs typeface="Microsoft YaHei UI"/>
              </a:rPr>
              <a:t>人工 智能</a:t>
            </a:r>
            <a:endParaRPr sz="2000" dirty="0">
              <a:latin typeface="Microsoft YaHei UI"/>
              <a:cs typeface="Microsoft YaHei UI"/>
            </a:endParaRPr>
          </a:p>
        </p:txBody>
      </p:sp>
      <p:sp>
        <p:nvSpPr>
          <p:cNvPr id="7" name="object 10">
            <a:extLst>
              <a:ext uri="{FF2B5EF4-FFF2-40B4-BE49-F238E27FC236}">
                <a16:creationId xmlns:a16="http://schemas.microsoft.com/office/drawing/2014/main" id="{C44D3CE3-ACBF-4015-B1E4-26077A007BCE}"/>
              </a:ext>
            </a:extLst>
          </p:cNvPr>
          <p:cNvSpPr txBox="1"/>
          <p:nvPr/>
        </p:nvSpPr>
        <p:spPr>
          <a:xfrm>
            <a:off x="5597525" y="3403663"/>
            <a:ext cx="638175" cy="256540"/>
          </a:xfrm>
          <a:prstGeom prst="rect">
            <a:avLst/>
          </a:prstGeom>
        </p:spPr>
        <p:txBody>
          <a:bodyPr vert="horz" wrap="square" lIns="0" tIns="0" rIns="0" bIns="0" rtlCol="0">
            <a:noAutofit/>
          </a:bodyPr>
          <a:lstStyle/>
          <a:p>
            <a:pPr marL="12700">
              <a:lnSpc>
                <a:spcPct val="100000"/>
              </a:lnSpc>
            </a:pPr>
            <a:r>
              <a:rPr sz="1600" b="1" spc="-5" dirty="0">
                <a:latin typeface="Microsoft YaHei UI"/>
                <a:cs typeface="Microsoft YaHei UI"/>
              </a:rPr>
              <a:t>脑科学</a:t>
            </a:r>
            <a:endParaRPr sz="1600" dirty="0">
              <a:latin typeface="Microsoft YaHei UI"/>
              <a:cs typeface="Microsoft YaHei UI"/>
            </a:endParaRPr>
          </a:p>
        </p:txBody>
      </p:sp>
      <p:sp>
        <p:nvSpPr>
          <p:cNvPr id="8" name="object 11">
            <a:extLst>
              <a:ext uri="{FF2B5EF4-FFF2-40B4-BE49-F238E27FC236}">
                <a16:creationId xmlns:a16="http://schemas.microsoft.com/office/drawing/2014/main" id="{7BA174D3-46B0-4FDA-A9BD-A9F74A7BF3E7}"/>
              </a:ext>
            </a:extLst>
          </p:cNvPr>
          <p:cNvSpPr txBox="1"/>
          <p:nvPr/>
        </p:nvSpPr>
        <p:spPr>
          <a:xfrm>
            <a:off x="6495740" y="3417895"/>
            <a:ext cx="434340" cy="501015"/>
          </a:xfrm>
          <a:prstGeom prst="rect">
            <a:avLst/>
          </a:prstGeom>
        </p:spPr>
        <p:txBody>
          <a:bodyPr vert="horz" wrap="square" lIns="0" tIns="0" rIns="0" bIns="0" rtlCol="0">
            <a:noAutofit/>
          </a:bodyPr>
          <a:lstStyle/>
          <a:p>
            <a:pPr marL="12700" marR="12700">
              <a:lnSpc>
                <a:spcPct val="100099"/>
              </a:lnSpc>
            </a:pPr>
            <a:r>
              <a:rPr sz="1600" b="1" dirty="0">
                <a:latin typeface="Microsoft YaHei UI"/>
                <a:cs typeface="Microsoft YaHei UI"/>
              </a:rPr>
              <a:t>认知 科学</a:t>
            </a:r>
            <a:endParaRPr sz="1600" dirty="0">
              <a:latin typeface="Microsoft YaHei UI"/>
              <a:cs typeface="Microsoft YaHei UI"/>
            </a:endParaRPr>
          </a:p>
        </p:txBody>
      </p:sp>
      <p:sp>
        <p:nvSpPr>
          <p:cNvPr id="9" name="object 12">
            <a:extLst>
              <a:ext uri="{FF2B5EF4-FFF2-40B4-BE49-F238E27FC236}">
                <a16:creationId xmlns:a16="http://schemas.microsoft.com/office/drawing/2014/main" id="{694F1171-2FFD-4489-A320-8D43AA4680E0}"/>
              </a:ext>
            </a:extLst>
          </p:cNvPr>
          <p:cNvSpPr txBox="1"/>
          <p:nvPr/>
        </p:nvSpPr>
        <p:spPr>
          <a:xfrm>
            <a:off x="6753992" y="4434852"/>
            <a:ext cx="638175" cy="256540"/>
          </a:xfrm>
          <a:prstGeom prst="rect">
            <a:avLst/>
          </a:prstGeom>
        </p:spPr>
        <p:txBody>
          <a:bodyPr vert="horz" wrap="square" lIns="0" tIns="0" rIns="0" bIns="0" rtlCol="0">
            <a:noAutofit/>
          </a:bodyPr>
          <a:lstStyle/>
          <a:p>
            <a:pPr marL="12700">
              <a:lnSpc>
                <a:spcPct val="100000"/>
              </a:lnSpc>
            </a:pPr>
            <a:r>
              <a:rPr sz="1600" b="1" dirty="0">
                <a:latin typeface="Microsoft YaHei UI"/>
                <a:cs typeface="Microsoft YaHei UI"/>
              </a:rPr>
              <a:t>心理学</a:t>
            </a:r>
            <a:endParaRPr sz="1600" dirty="0">
              <a:latin typeface="Microsoft YaHei UI"/>
              <a:cs typeface="Microsoft YaHei UI"/>
            </a:endParaRPr>
          </a:p>
        </p:txBody>
      </p:sp>
      <p:sp>
        <p:nvSpPr>
          <p:cNvPr id="10" name="object 13">
            <a:extLst>
              <a:ext uri="{FF2B5EF4-FFF2-40B4-BE49-F238E27FC236}">
                <a16:creationId xmlns:a16="http://schemas.microsoft.com/office/drawing/2014/main" id="{59B810A1-6A83-4564-9723-6EA439328A65}"/>
              </a:ext>
            </a:extLst>
          </p:cNvPr>
          <p:cNvSpPr txBox="1"/>
          <p:nvPr/>
        </p:nvSpPr>
        <p:spPr>
          <a:xfrm>
            <a:off x="6393822" y="5207334"/>
            <a:ext cx="638175" cy="256540"/>
          </a:xfrm>
          <a:prstGeom prst="rect">
            <a:avLst/>
          </a:prstGeom>
        </p:spPr>
        <p:txBody>
          <a:bodyPr vert="horz" wrap="square" lIns="0" tIns="0" rIns="0" bIns="0" rtlCol="0">
            <a:noAutofit/>
          </a:bodyPr>
          <a:lstStyle/>
          <a:p>
            <a:pPr marL="12700">
              <a:lnSpc>
                <a:spcPct val="100000"/>
              </a:lnSpc>
            </a:pPr>
            <a:r>
              <a:rPr sz="1600" b="1" spc="-5" dirty="0">
                <a:latin typeface="Microsoft YaHei UI"/>
                <a:cs typeface="Microsoft YaHei UI"/>
              </a:rPr>
              <a:t>语言学</a:t>
            </a:r>
            <a:endParaRPr sz="1600" dirty="0">
              <a:latin typeface="Microsoft YaHei UI"/>
              <a:cs typeface="Microsoft YaHei UI"/>
            </a:endParaRPr>
          </a:p>
        </p:txBody>
      </p:sp>
      <p:sp>
        <p:nvSpPr>
          <p:cNvPr id="11" name="object 14">
            <a:extLst>
              <a:ext uri="{FF2B5EF4-FFF2-40B4-BE49-F238E27FC236}">
                <a16:creationId xmlns:a16="http://schemas.microsoft.com/office/drawing/2014/main" id="{0F3DC451-F672-40BD-AE36-F434804932D2}"/>
              </a:ext>
            </a:extLst>
          </p:cNvPr>
          <p:cNvSpPr txBox="1"/>
          <p:nvPr/>
        </p:nvSpPr>
        <p:spPr>
          <a:xfrm>
            <a:off x="5418585" y="5297939"/>
            <a:ext cx="638175" cy="256540"/>
          </a:xfrm>
          <a:prstGeom prst="rect">
            <a:avLst/>
          </a:prstGeom>
        </p:spPr>
        <p:txBody>
          <a:bodyPr vert="horz" wrap="square" lIns="0" tIns="0" rIns="0" bIns="0" rtlCol="0">
            <a:noAutofit/>
          </a:bodyPr>
          <a:lstStyle/>
          <a:p>
            <a:pPr marL="12700">
              <a:lnSpc>
                <a:spcPct val="100000"/>
              </a:lnSpc>
            </a:pPr>
            <a:r>
              <a:rPr sz="1600" b="1" dirty="0">
                <a:latin typeface="Microsoft YaHei UI"/>
                <a:cs typeface="Microsoft YaHei UI"/>
              </a:rPr>
              <a:t>逻辑学</a:t>
            </a:r>
            <a:endParaRPr sz="1600" dirty="0">
              <a:latin typeface="Microsoft YaHei UI"/>
              <a:cs typeface="Microsoft YaHei UI"/>
            </a:endParaRPr>
          </a:p>
        </p:txBody>
      </p:sp>
      <p:sp>
        <p:nvSpPr>
          <p:cNvPr id="12" name="object 15">
            <a:extLst>
              <a:ext uri="{FF2B5EF4-FFF2-40B4-BE49-F238E27FC236}">
                <a16:creationId xmlns:a16="http://schemas.microsoft.com/office/drawing/2014/main" id="{B2B00F10-7943-4DC9-BA6D-A669ED224453}"/>
              </a:ext>
            </a:extLst>
          </p:cNvPr>
          <p:cNvSpPr txBox="1"/>
          <p:nvPr/>
        </p:nvSpPr>
        <p:spPr>
          <a:xfrm>
            <a:off x="4762377" y="4753363"/>
            <a:ext cx="434340" cy="256540"/>
          </a:xfrm>
          <a:prstGeom prst="rect">
            <a:avLst/>
          </a:prstGeom>
        </p:spPr>
        <p:txBody>
          <a:bodyPr vert="horz" wrap="square" lIns="0" tIns="0" rIns="0" bIns="0" rtlCol="0">
            <a:noAutofit/>
          </a:bodyPr>
          <a:lstStyle/>
          <a:p>
            <a:pPr marL="12700">
              <a:lnSpc>
                <a:spcPct val="100000"/>
              </a:lnSpc>
            </a:pPr>
            <a:r>
              <a:rPr sz="1600" b="1" dirty="0">
                <a:latin typeface="Microsoft YaHei UI"/>
                <a:cs typeface="Microsoft YaHei UI"/>
              </a:rPr>
              <a:t>哲学</a:t>
            </a:r>
            <a:endParaRPr sz="1600">
              <a:latin typeface="Microsoft YaHei UI"/>
              <a:cs typeface="Microsoft YaHei UI"/>
            </a:endParaRPr>
          </a:p>
        </p:txBody>
      </p:sp>
      <p:sp>
        <p:nvSpPr>
          <p:cNvPr id="13" name="object 16">
            <a:extLst>
              <a:ext uri="{FF2B5EF4-FFF2-40B4-BE49-F238E27FC236}">
                <a16:creationId xmlns:a16="http://schemas.microsoft.com/office/drawing/2014/main" id="{8C4BE0F0-D88C-4678-9101-65A5D7C8F650}"/>
              </a:ext>
            </a:extLst>
          </p:cNvPr>
          <p:cNvSpPr txBox="1"/>
          <p:nvPr/>
        </p:nvSpPr>
        <p:spPr>
          <a:xfrm>
            <a:off x="4780410" y="3767843"/>
            <a:ext cx="638175" cy="500380"/>
          </a:xfrm>
          <a:prstGeom prst="rect">
            <a:avLst/>
          </a:prstGeom>
        </p:spPr>
        <p:txBody>
          <a:bodyPr vert="horz" wrap="square" lIns="0" tIns="0" rIns="0" bIns="0" rtlCol="0">
            <a:noAutofit/>
          </a:bodyPr>
          <a:lstStyle/>
          <a:p>
            <a:pPr algn="ctr">
              <a:lnSpc>
                <a:spcPct val="100000"/>
              </a:lnSpc>
            </a:pPr>
            <a:r>
              <a:rPr sz="1600" b="1" dirty="0">
                <a:latin typeface="Microsoft YaHei UI"/>
                <a:cs typeface="Microsoft YaHei UI"/>
              </a:rPr>
              <a:t>计算机</a:t>
            </a:r>
            <a:endParaRPr sz="1600">
              <a:latin typeface="Microsoft YaHei UI"/>
              <a:cs typeface="Microsoft YaHei UI"/>
            </a:endParaRPr>
          </a:p>
          <a:p>
            <a:pPr marR="2540" algn="ctr">
              <a:lnSpc>
                <a:spcPct val="100000"/>
              </a:lnSpc>
            </a:pPr>
            <a:r>
              <a:rPr sz="1600" b="1" spc="-5" dirty="0">
                <a:latin typeface="Microsoft YaHei UI"/>
                <a:cs typeface="Microsoft YaHei UI"/>
              </a:rPr>
              <a:t>科学</a:t>
            </a:r>
            <a:endParaRPr sz="1600">
              <a:latin typeface="Microsoft YaHei UI"/>
              <a:cs typeface="Microsoft YaHei UI"/>
            </a:endParaRPr>
          </a:p>
        </p:txBody>
      </p:sp>
      <p:sp>
        <p:nvSpPr>
          <p:cNvPr id="14" name="矩形 13">
            <a:extLst>
              <a:ext uri="{FF2B5EF4-FFF2-40B4-BE49-F238E27FC236}">
                <a16:creationId xmlns:a16="http://schemas.microsoft.com/office/drawing/2014/main" id="{1FE80019-4120-4160-8B27-CB832D81BFAD}"/>
              </a:ext>
            </a:extLst>
          </p:cNvPr>
          <p:cNvSpPr/>
          <p:nvPr/>
        </p:nvSpPr>
        <p:spPr>
          <a:xfrm>
            <a:off x="980034" y="5009903"/>
            <a:ext cx="3445282" cy="1477328"/>
          </a:xfrm>
          <a:prstGeom prst="rect">
            <a:avLst/>
          </a:prstGeom>
        </p:spPr>
        <p:txBody>
          <a:bodyPr wrap="square">
            <a:spAutoFit/>
          </a:bodyPr>
          <a:lstStyle/>
          <a:p>
            <a:r>
              <a:rPr lang="en-US" altLang="zh-CN" dirty="0">
                <a:latin typeface="Microsoft YaHei UI" panose="020B0503020204020204" pitchFamily="34" charset="-122"/>
                <a:ea typeface="Microsoft YaHei UI" panose="020B0503020204020204" pitchFamily="34" charset="-122"/>
              </a:rPr>
              <a:t>1. </a:t>
            </a:r>
            <a:r>
              <a:rPr lang="zh-CN" altLang="en-US" dirty="0">
                <a:latin typeface="Microsoft YaHei UI" panose="020B0503020204020204" pitchFamily="34" charset="-122"/>
                <a:ea typeface="Microsoft YaHei UI" panose="020B0503020204020204" pitchFamily="34" charset="-122"/>
              </a:rPr>
              <a:t>可编程计算机；</a:t>
            </a:r>
          </a:p>
          <a:p>
            <a:r>
              <a:rPr lang="en-US" altLang="zh-CN" dirty="0">
                <a:latin typeface="Microsoft YaHei UI" panose="020B0503020204020204" pitchFamily="34" charset="-122"/>
                <a:ea typeface="Microsoft YaHei UI" panose="020B0503020204020204" pitchFamily="34" charset="-122"/>
              </a:rPr>
              <a:t>2. </a:t>
            </a:r>
            <a:r>
              <a:rPr lang="zh-CN" altLang="en-US" dirty="0">
                <a:latin typeface="Microsoft YaHei UI" panose="020B0503020204020204" pitchFamily="34" charset="-122"/>
                <a:ea typeface="Microsoft YaHei UI" panose="020B0503020204020204" pitchFamily="34" charset="-122"/>
              </a:rPr>
              <a:t>编程语言；</a:t>
            </a:r>
          </a:p>
          <a:p>
            <a:r>
              <a:rPr lang="en-US" altLang="zh-CN" dirty="0">
                <a:latin typeface="Microsoft YaHei UI" panose="020B0503020204020204" pitchFamily="34" charset="-122"/>
                <a:ea typeface="Microsoft YaHei UI" panose="020B0503020204020204" pitchFamily="34" charset="-122"/>
              </a:rPr>
              <a:t>3. </a:t>
            </a:r>
            <a:r>
              <a:rPr lang="zh-CN" altLang="en-US" dirty="0">
                <a:latin typeface="Microsoft YaHei UI" panose="020B0503020204020204" pitchFamily="34" charset="-122"/>
                <a:ea typeface="Microsoft YaHei UI" panose="020B0503020204020204" pitchFamily="34" charset="-122"/>
              </a:rPr>
              <a:t>神经网络；</a:t>
            </a:r>
          </a:p>
          <a:p>
            <a:r>
              <a:rPr lang="en-US" altLang="zh-CN" dirty="0">
                <a:latin typeface="Microsoft YaHei UI" panose="020B0503020204020204" pitchFamily="34" charset="-122"/>
                <a:ea typeface="Microsoft YaHei UI" panose="020B0503020204020204" pitchFamily="34" charset="-122"/>
              </a:rPr>
              <a:t>4. </a:t>
            </a:r>
            <a:r>
              <a:rPr lang="zh-CN" altLang="en-US" dirty="0">
                <a:latin typeface="Microsoft YaHei UI" panose="020B0503020204020204" pitchFamily="34" charset="-122"/>
                <a:ea typeface="Microsoft YaHei UI" panose="020B0503020204020204" pitchFamily="34" charset="-122"/>
              </a:rPr>
              <a:t>控制论；</a:t>
            </a:r>
          </a:p>
          <a:p>
            <a:r>
              <a:rPr lang="en-US" altLang="zh-CN" dirty="0">
                <a:latin typeface="Microsoft YaHei UI" panose="020B0503020204020204" pitchFamily="34" charset="-122"/>
                <a:ea typeface="Microsoft YaHei UI" panose="020B0503020204020204" pitchFamily="34" charset="-122"/>
              </a:rPr>
              <a:t>5. </a:t>
            </a:r>
            <a:r>
              <a:rPr lang="zh-CN" altLang="en-US" dirty="0">
                <a:latin typeface="Microsoft YaHei UI" panose="020B0503020204020204" pitchFamily="34" charset="-122"/>
                <a:ea typeface="Microsoft YaHei UI" panose="020B0503020204020204" pitchFamily="34" charset="-122"/>
              </a:rPr>
              <a:t>机器学习的前身。</a:t>
            </a:r>
          </a:p>
        </p:txBody>
      </p:sp>
    </p:spTree>
    <p:extLst>
      <p:ext uri="{BB962C8B-B14F-4D97-AF65-F5344CB8AC3E}">
        <p14:creationId xmlns:p14="http://schemas.microsoft.com/office/powerpoint/2010/main" val="102000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AB6131B-DF3E-4ABA-8DB8-9F0252BEC333}"/>
              </a:ext>
            </a:extLst>
          </p:cNvPr>
          <p:cNvPicPr>
            <a:picLocks noChangeAspect="1"/>
          </p:cNvPicPr>
          <p:nvPr/>
        </p:nvPicPr>
        <p:blipFill>
          <a:blip r:embed="rId2"/>
          <a:stretch>
            <a:fillRect/>
          </a:stretch>
        </p:blipFill>
        <p:spPr>
          <a:xfrm>
            <a:off x="407988" y="1253111"/>
            <a:ext cx="5512291" cy="4801723"/>
          </a:xfrm>
          <a:prstGeom prst="rect">
            <a:avLst/>
          </a:prstGeom>
        </p:spPr>
      </p:pic>
      <p:pic>
        <p:nvPicPr>
          <p:cNvPr id="5" name="图片 4">
            <a:extLst>
              <a:ext uri="{FF2B5EF4-FFF2-40B4-BE49-F238E27FC236}">
                <a16:creationId xmlns:a16="http://schemas.microsoft.com/office/drawing/2014/main" id="{BB35589A-9750-4ADD-B902-30183DF6BD02}"/>
              </a:ext>
            </a:extLst>
          </p:cNvPr>
          <p:cNvPicPr>
            <a:picLocks noChangeAspect="1"/>
          </p:cNvPicPr>
          <p:nvPr/>
        </p:nvPicPr>
        <p:blipFill>
          <a:blip r:embed="rId3"/>
          <a:stretch>
            <a:fillRect/>
          </a:stretch>
        </p:blipFill>
        <p:spPr>
          <a:xfrm>
            <a:off x="6375863" y="1253111"/>
            <a:ext cx="5455917" cy="3258395"/>
          </a:xfrm>
          <a:prstGeom prst="rect">
            <a:avLst/>
          </a:prstGeom>
        </p:spPr>
      </p:pic>
      <p:sp>
        <p:nvSpPr>
          <p:cNvPr id="12" name="TextBox 36">
            <a:extLst>
              <a:ext uri="{FF2B5EF4-FFF2-40B4-BE49-F238E27FC236}">
                <a16:creationId xmlns:a16="http://schemas.microsoft.com/office/drawing/2014/main" id="{33C4BB56-021B-4D3D-987E-69362428FED0}"/>
              </a:ext>
            </a:extLst>
          </p:cNvPr>
          <p:cNvSpPr txBox="1"/>
          <p:nvPr/>
        </p:nvSpPr>
        <p:spPr>
          <a:xfrm>
            <a:off x="6375862" y="4719195"/>
            <a:ext cx="5408149" cy="1508105"/>
          </a:xfrm>
          <a:prstGeom prst="rect">
            <a:avLst/>
          </a:prstGeom>
          <a:noFill/>
        </p:spPr>
        <p:txBody>
          <a:bodyPr wrap="square" rtlCol="0">
            <a:spAutoFit/>
          </a:bodyPr>
          <a:lstStyle/>
          <a:p>
            <a:pPr>
              <a:lnSpc>
                <a:spcPct val="120000"/>
              </a:lnSpc>
              <a:spcBef>
                <a:spcPts val="600"/>
              </a:spcBef>
            </a:pPr>
            <a:r>
              <a:rPr lang="zh-CN" altLang="en-US" sz="2000" dirty="0">
                <a:latin typeface="微软雅黑" panose="020B0503020204020204" pitchFamily="34" charset="-122"/>
                <a:ea typeface="微软雅黑" panose="020B0503020204020204" pitchFamily="34" charset="-122"/>
              </a:rPr>
              <a:t>线性回归：线性回归是利用数理统计中回归分析，来确定两种或两种以上变量间相互依赖的定量关系的一种统计分析方法。</a:t>
            </a:r>
          </a:p>
          <a:p>
            <a:endParaRPr lang="en-US" sz="2000"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28255FFC-434F-41B4-821A-869D4B174FCC}"/>
              </a:ext>
            </a:extLst>
          </p:cNvPr>
          <p:cNvSpPr>
            <a:spLocks noGrp="1"/>
          </p:cNvSpPr>
          <p:nvPr>
            <p:ph type="body" sz="quarter" idx="10"/>
          </p:nvPr>
        </p:nvSpPr>
        <p:spPr>
          <a:xfrm>
            <a:off x="372525" y="226697"/>
            <a:ext cx="7088449" cy="573404"/>
          </a:xfrm>
        </p:spPr>
        <p:txBody>
          <a:bodyPr/>
          <a:lstStyle/>
          <a:p>
            <a:r>
              <a:rPr lang="zh-CN" altLang="en-US" dirty="0">
                <a:latin typeface="微软雅黑" panose="020B0503020204020204" pitchFamily="34" charset="-122"/>
                <a:ea typeface="微软雅黑" panose="020B0503020204020204" pitchFamily="34" charset="-122"/>
              </a:rPr>
              <a:t>常用机器学习算法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线性回归</a:t>
            </a:r>
          </a:p>
          <a:p>
            <a:endParaRPr 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AFB9EA99-8E2F-48E1-BA59-3EC5906C04FF}"/>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04509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6096000" y="1104900"/>
            <a:ext cx="0" cy="5486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CCC28CB8-986A-4835-8EEA-F663D93BEB56}"/>
              </a:ext>
            </a:extLst>
          </p:cNvPr>
          <p:cNvGrpSpPr/>
          <p:nvPr/>
        </p:nvGrpSpPr>
        <p:grpSpPr>
          <a:xfrm>
            <a:off x="68238" y="1713931"/>
            <a:ext cx="5916613" cy="4033275"/>
            <a:chOff x="102358" y="1307532"/>
            <a:chExt cx="5916613" cy="4033275"/>
          </a:xfrm>
        </p:grpSpPr>
        <p:sp>
          <p:nvSpPr>
            <p:cNvPr id="5" name="Rounded Rectangle 4"/>
            <p:cNvSpPr/>
            <p:nvPr/>
          </p:nvSpPr>
          <p:spPr>
            <a:xfrm>
              <a:off x="1500075" y="1307532"/>
              <a:ext cx="3377483" cy="8128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微软雅黑" panose="020B0503020204020204" pitchFamily="34" charset="-122"/>
                  <a:ea typeface="微软雅黑" panose="020B0503020204020204" pitchFamily="34" charset="-122"/>
                </a:rPr>
                <a:t>训练集</a:t>
              </a:r>
              <a:endParaRPr lang="en-US" sz="3200" dirty="0">
                <a:solidFill>
                  <a:schemeClr val="tx1"/>
                </a:solidFill>
                <a:latin typeface="微软雅黑" panose="020B0503020204020204" pitchFamily="34" charset="-122"/>
                <a:ea typeface="微软雅黑" panose="020B0503020204020204" pitchFamily="34" charset="-122"/>
              </a:endParaRPr>
            </a:p>
          </p:txBody>
        </p:sp>
        <p:sp>
          <p:nvSpPr>
            <p:cNvPr id="6" name="Rounded Rectangle 5"/>
            <p:cNvSpPr/>
            <p:nvPr/>
          </p:nvSpPr>
          <p:spPr>
            <a:xfrm>
              <a:off x="1093675" y="2933132"/>
              <a:ext cx="4190283" cy="782075"/>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微软雅黑" panose="020B0503020204020204" pitchFamily="34" charset="-122"/>
                  <a:ea typeface="微软雅黑" panose="020B0503020204020204" pitchFamily="34" charset="-122"/>
                </a:rPr>
                <a:t>学习算法</a:t>
              </a:r>
              <a:endParaRPr lang="en-US" sz="3200" dirty="0">
                <a:solidFill>
                  <a:schemeClr val="tx1"/>
                </a:solidFill>
                <a:latin typeface="微软雅黑" panose="020B0503020204020204" pitchFamily="34" charset="-122"/>
                <a:ea typeface="微软雅黑" panose="020B0503020204020204" pitchFamily="34" charset="-122"/>
              </a:endParaRPr>
            </a:p>
          </p:txBody>
        </p:sp>
        <p:sp>
          <p:nvSpPr>
            <p:cNvPr id="7" name="Rounded Rectangle 6"/>
            <p:cNvSpPr/>
            <p:nvPr/>
          </p:nvSpPr>
          <p:spPr>
            <a:xfrm>
              <a:off x="2680817" y="4558732"/>
              <a:ext cx="1016000" cy="782075"/>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chemeClr val="tx1"/>
                  </a:solidFill>
                </a:rPr>
                <a:t>f</a:t>
              </a:r>
            </a:p>
          </p:txBody>
        </p:sp>
        <p:sp>
          <p:nvSpPr>
            <p:cNvPr id="8" name="TextBox 7"/>
            <p:cNvSpPr txBox="1"/>
            <p:nvPr/>
          </p:nvSpPr>
          <p:spPr>
            <a:xfrm>
              <a:off x="102358" y="4595826"/>
              <a:ext cx="1524000" cy="707886"/>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接受高等教育的时间</a:t>
              </a:r>
              <a:endParaRPr lang="en-US" sz="2000" dirty="0">
                <a:latin typeface="微软雅黑" panose="020B0503020204020204" pitchFamily="34" charset="-122"/>
                <a:ea typeface="微软雅黑" panose="020B0503020204020204" pitchFamily="34" charset="-122"/>
              </a:endParaRPr>
            </a:p>
          </p:txBody>
        </p:sp>
        <p:sp>
          <p:nvSpPr>
            <p:cNvPr id="9" name="TextBox 8"/>
            <p:cNvSpPr txBox="1"/>
            <p:nvPr/>
          </p:nvSpPr>
          <p:spPr>
            <a:xfrm>
              <a:off x="4585956" y="4749714"/>
              <a:ext cx="143301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预测工资</a:t>
              </a:r>
              <a:endParaRPr lang="en-US" sz="2000" dirty="0">
                <a:latin typeface="微软雅黑" panose="020B0503020204020204" pitchFamily="34" charset="-122"/>
                <a:ea typeface="微软雅黑" panose="020B0503020204020204" pitchFamily="34" charset="-122"/>
              </a:endParaRPr>
            </a:p>
          </p:txBody>
        </p:sp>
        <p:cxnSp>
          <p:nvCxnSpPr>
            <p:cNvPr id="12" name="Straight Arrow Connector 11"/>
            <p:cNvCxnSpPr>
              <a:stCxn id="5" idx="2"/>
              <a:endCxn id="6" idx="0"/>
            </p:cNvCxnSpPr>
            <p:nvPr/>
          </p:nvCxnSpPr>
          <p:spPr>
            <a:xfrm>
              <a:off x="3188817" y="2120332"/>
              <a:ext cx="0" cy="81280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3188817" y="3715207"/>
              <a:ext cx="0" cy="843525"/>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1626358" y="4949769"/>
              <a:ext cx="1054459"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p:cNvCxnSpPr>
            <p:nvPr/>
          </p:nvCxnSpPr>
          <p:spPr>
            <a:xfrm>
              <a:off x="3696817" y="4949769"/>
              <a:ext cx="977541"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6751093" y="1421544"/>
            <a:ext cx="4717958" cy="584775"/>
          </a:xfrm>
          <a:prstGeom prst="rect">
            <a:avLst/>
          </a:prstGeom>
          <a:noFill/>
        </p:spPr>
        <p:txBody>
          <a:bodyPr wrap="none" rtlCol="0">
            <a:spAutoFit/>
          </a:bodyPr>
          <a:lstStyle/>
          <a:p>
            <a:r>
              <a:rPr lang="en-US" sz="3200" b="1" dirty="0"/>
              <a:t>How do we represent </a:t>
            </a:r>
            <a:r>
              <a:rPr lang="en-US" sz="3200" b="1" i="1" dirty="0"/>
              <a:t>f</a:t>
            </a:r>
            <a:r>
              <a:rPr lang="en-US" sz="3200" b="1" dirty="0"/>
              <a:t> ?</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A0A40F8-C948-4B33-A1FA-36375B9A86B3}"/>
                  </a:ext>
                </a:extLst>
              </p:cNvPr>
              <p:cNvSpPr/>
              <p:nvPr/>
            </p:nvSpPr>
            <p:spPr>
              <a:xfrm>
                <a:off x="7042939" y="2229919"/>
                <a:ext cx="4006923" cy="6321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b>
                      </m:sSub>
                      <m:d>
                        <m:dPr>
                          <m:ctrlPr>
                            <a:rPr lang="en-US" sz="3200" i="1">
                              <a:latin typeface="Cambria Math" panose="02040503050406030204" pitchFamily="18" charset="0"/>
                            </a:rPr>
                          </m:ctrlPr>
                        </m:dPr>
                        <m:e>
                          <m:r>
                            <a:rPr lang="en-US" sz="3200" i="1">
                              <a:latin typeface="Cambria Math" panose="02040503050406030204" pitchFamily="18" charset="0"/>
                            </a:rPr>
                            <m:t>𝑥</m:t>
                          </m:r>
                        </m:e>
                      </m:d>
                      <m:r>
                        <a:rPr lang="en-US" sz="3200">
                          <a:latin typeface="Cambria Math" panose="02040503050406030204" pitchFamily="18" charset="0"/>
                        </a:rPr>
                        <m:t>=</m:t>
                      </m:r>
                      <m:r>
                        <a:rPr lang="en-US" sz="3200" i="1" kern="100">
                          <a:latin typeface="Cambria Math" panose="02040503050406030204" pitchFamily="18" charset="0"/>
                          <a:ea typeface="宋体" panose="02010600030101010101" pitchFamily="2" charset="-122"/>
                          <a:cs typeface="Times New Roman" panose="02020603050405020304" pitchFamily="18" charset="0"/>
                        </a:rPr>
                        <m:t>𝑏</m:t>
                      </m:r>
                      <m:r>
                        <a:rPr lang="en-US" sz="320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𝑥</m:t>
                      </m:r>
                    </m:oMath>
                  </m:oMathPara>
                </a14:m>
                <a:endParaRPr lang="en-US" sz="3200" dirty="0"/>
              </a:p>
            </p:txBody>
          </p:sp>
        </mc:Choice>
        <mc:Fallback xmlns="">
          <p:sp>
            <p:nvSpPr>
              <p:cNvPr id="11" name="矩形 10">
                <a:extLst>
                  <a:ext uri="{FF2B5EF4-FFF2-40B4-BE49-F238E27FC236}">
                    <a16:creationId xmlns:a16="http://schemas.microsoft.com/office/drawing/2014/main" id="{3A0A40F8-C948-4B33-A1FA-36375B9A86B3}"/>
                  </a:ext>
                </a:extLst>
              </p:cNvPr>
              <p:cNvSpPr>
                <a:spLocks noRot="1" noChangeAspect="1" noMove="1" noResize="1" noEditPoints="1" noAdjustHandles="1" noChangeArrowheads="1" noChangeShapeType="1" noTextEdit="1"/>
              </p:cNvSpPr>
              <p:nvPr/>
            </p:nvSpPr>
            <p:spPr>
              <a:xfrm>
                <a:off x="7042939" y="2229919"/>
                <a:ext cx="4006923" cy="6321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F2828D4-B03B-4ABD-A409-FFC75BBB5D33}"/>
                  </a:ext>
                </a:extLst>
              </p:cNvPr>
              <p:cNvSpPr/>
              <p:nvPr/>
            </p:nvSpPr>
            <p:spPr>
              <a:xfrm>
                <a:off x="6751093" y="3121359"/>
                <a:ext cx="4804011" cy="2400657"/>
              </a:xfrm>
              <a:prstGeom prst="rect">
                <a:avLst/>
              </a:prstGeom>
            </p:spPr>
            <p:txBody>
              <a:bodyPr wrap="square">
                <a:spAutoFit/>
              </a:bodyPr>
              <a:lstStyle/>
              <a:p>
                <a:pPr indent="266700" algn="just">
                  <a:lnSpc>
                    <a:spcPct val="150000"/>
                  </a:lnSpc>
                </a:pPr>
                <a14:m>
                  <m:oMath xmlns:m="http://schemas.openxmlformats.org/officeDocument/2006/math">
                    <m:r>
                      <a:rPr lang="en-US" sz="2000" b="0" i="1" kern="100" smtClean="0">
                        <a:latin typeface="Cambria Math" panose="02040503050406030204" pitchFamily="18" charset="0"/>
                        <a:ea typeface="宋体" panose="02010600030101010101" pitchFamily="2" charset="-122"/>
                        <a:cs typeface="Times New Roman" panose="02020603050405020304" pitchFamily="18" charset="0"/>
                      </a:rPr>
                      <m:t>𝑤</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 代表权重参数</a:t>
                </a:r>
                <a:endParaRPr lang="en-US"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14:m>
                  <m:oMath xmlns:m="http://schemas.openxmlformats.org/officeDocument/2006/math">
                    <m:r>
                      <a:rPr lang="en-US" sz="2000" i="1" kern="100">
                        <a:latin typeface="Cambria Math" panose="02040503050406030204" pitchFamily="18" charset="0"/>
                        <a:ea typeface="宋体" panose="02010600030101010101" pitchFamily="2" charset="-122"/>
                        <a:cs typeface="Times New Roman" panose="02020603050405020304" pitchFamily="18" charset="0"/>
                      </a:rPr>
                      <m:t>𝑥</m:t>
                    </m:r>
                  </m:oMath>
                </a14:m>
                <a:r>
                  <a:rPr lang="en-US"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代表样本</a:t>
                </a:r>
                <a:r>
                  <a:rPr 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输入变量</a:t>
                </a:r>
                <a:endParaRPr lang="en-US"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14:m>
                  <m:oMath xmlns:m="http://schemas.openxmlformats.org/officeDocument/2006/math">
                    <m:r>
                      <a:rPr lang="en-US" sz="2000" b="0" i="1" kern="100" smtClean="0">
                        <a:latin typeface="Cambria Math" panose="02040503050406030204" pitchFamily="18" charset="0"/>
                        <a:ea typeface="宋体" panose="02010600030101010101" pitchFamily="2" charset="-122"/>
                        <a:cs typeface="Times New Roman" panose="02020603050405020304" pitchFamily="18" charset="0"/>
                      </a:rPr>
                      <m:t>𝑏</m:t>
                    </m:r>
                  </m:oMath>
                </a14:m>
                <a:r>
                  <a:rPr lang="en-US"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代表偏置参数</a:t>
                </a:r>
                <a:endParaRPr lang="en-US"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14:m>
                  <m:oMath xmlns:m="http://schemas.openxmlformats.org/officeDocument/2006/math">
                    <m:r>
                      <a:rPr lang="en-US" sz="2000" b="0" i="1" kern="100" smtClean="0">
                        <a:latin typeface="Cambria Math" panose="02040503050406030204" pitchFamily="18" charset="0"/>
                        <a:ea typeface="宋体" panose="02010600030101010101" pitchFamily="2" charset="-122"/>
                        <a:cs typeface="Times New Roman" panose="02020603050405020304" pitchFamily="18" charset="0"/>
                      </a:rPr>
                      <m:t>𝑓</m:t>
                    </m:r>
                  </m:oMath>
                </a14:m>
                <a:r>
                  <a:rPr lang="en-US"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代表学习算法的解决方案或函数</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14:m>
                  <m:oMath xmlns:m="http://schemas.openxmlformats.org/officeDocument/2006/math">
                    <m:r>
                      <a:rPr lang="en-US" sz="2000" b="0" i="1" kern="100" smtClean="0">
                        <a:latin typeface="Cambria Math" panose="02040503050406030204" pitchFamily="18" charset="0"/>
                        <a:ea typeface="宋体" panose="02010600030101010101" pitchFamily="2" charset="-122"/>
                        <a:cs typeface="Times New Roman" panose="02020603050405020304" pitchFamily="18" charset="0"/>
                      </a:rPr>
                      <m:t>𝑦</m:t>
                    </m:r>
                  </m:oMath>
                </a14:m>
                <a:r>
                  <a:rPr lang="en-US"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代表真实值</a:t>
                </a:r>
                <a:endParaRPr lang="en-US"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AF2828D4-B03B-4ABD-A409-FFC75BBB5D33}"/>
                  </a:ext>
                </a:extLst>
              </p:cNvPr>
              <p:cNvSpPr>
                <a:spLocks noRot="1" noChangeAspect="1" noMove="1" noResize="1" noEditPoints="1" noAdjustHandles="1" noChangeArrowheads="1" noChangeShapeType="1" noTextEdit="1"/>
              </p:cNvSpPr>
              <p:nvPr/>
            </p:nvSpPr>
            <p:spPr>
              <a:xfrm>
                <a:off x="6751093" y="3121359"/>
                <a:ext cx="4804011" cy="2400657"/>
              </a:xfrm>
              <a:prstGeom prst="rect">
                <a:avLst/>
              </a:prstGeom>
              <a:blipFill>
                <a:blip r:embed="rId3"/>
                <a:stretch>
                  <a:fillRect b="-1269"/>
                </a:stretch>
              </a:blipFill>
            </p:spPr>
            <p:txBody>
              <a:bodyPr/>
              <a:lstStyle/>
              <a:p>
                <a:r>
                  <a:rPr lang="en-US">
                    <a:noFill/>
                  </a:rPr>
                  <a:t> </a:t>
                </a:r>
              </a:p>
            </p:txBody>
          </p:sp>
        </mc:Fallback>
      </mc:AlternateContent>
      <p:sp>
        <p:nvSpPr>
          <p:cNvPr id="2" name="文本占位符 1">
            <a:extLst>
              <a:ext uri="{FF2B5EF4-FFF2-40B4-BE49-F238E27FC236}">
                <a16:creationId xmlns:a16="http://schemas.microsoft.com/office/drawing/2014/main" id="{7EF72AD3-2BEF-4E1F-B132-32F1849E9CB2}"/>
              </a:ext>
            </a:extLst>
          </p:cNvPr>
          <p:cNvSpPr>
            <a:spLocks noGrp="1"/>
          </p:cNvSpPr>
          <p:nvPr>
            <p:ph type="body" sz="quarter" idx="10"/>
          </p:nvPr>
        </p:nvSpPr>
        <p:spPr>
          <a:xfrm>
            <a:off x="372525" y="226697"/>
            <a:ext cx="7313736" cy="573404"/>
          </a:xfrm>
        </p:spPr>
        <p:txBody>
          <a:bodyPr/>
          <a:lstStyle/>
          <a:p>
            <a:r>
              <a:rPr lang="zh-CN" altLang="en-US" dirty="0">
                <a:latin typeface="微软雅黑" panose="020B0503020204020204" pitchFamily="34" charset="-122"/>
                <a:ea typeface="微软雅黑" panose="020B0503020204020204" pitchFamily="34" charset="-122"/>
              </a:rPr>
              <a:t>常用机器学习算法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线性回归</a:t>
            </a:r>
          </a:p>
          <a:p>
            <a:endParaRPr lang="en-US" dirty="0">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07768D86-D740-4359-AC75-6AB667D89F2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92800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49F9E82-7AA6-4936-90B3-FBE81A4C8915}"/>
                  </a:ext>
                </a:extLst>
              </p:cNvPr>
              <p:cNvSpPr/>
              <p:nvPr/>
            </p:nvSpPr>
            <p:spPr>
              <a:xfrm>
                <a:off x="7027926" y="4891170"/>
                <a:ext cx="4317529"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𝐽</m:t>
                      </m:r>
                      <m:d>
                        <m:dPr>
                          <m:ctrlPr>
                            <a:rPr lang="en-US" sz="2000" i="1">
                              <a:latin typeface="Cambria Math" panose="02040503050406030204" pitchFamily="18" charset="0"/>
                            </a:rPr>
                          </m:ctrlPr>
                        </m:dPr>
                        <m:e>
                          <m:r>
                            <a:rPr lang="en-US" sz="2000" b="0" i="1" smtClean="0">
                              <a:latin typeface="Cambria Math" panose="02040503050406030204" pitchFamily="18" charset="0"/>
                            </a:rPr>
                            <m:t>𝑤</m:t>
                          </m:r>
                          <m:r>
                            <a:rPr lang="en-US" sz="2000" i="0">
                              <a:latin typeface="Cambria Math" panose="02040503050406030204" pitchFamily="18" charset="0"/>
                            </a:rPr>
                            <m:t>,</m:t>
                          </m:r>
                          <m:r>
                            <a:rPr lang="en-US" sz="2000" b="0" i="1" smtClean="0">
                              <a:latin typeface="Cambria Math" panose="02040503050406030204" pitchFamily="18" charset="0"/>
                            </a:rPr>
                            <m:t>𝑏</m:t>
                          </m:r>
                        </m:e>
                      </m:d>
                      <m:r>
                        <a:rPr lang="en-US" sz="2000" i="0">
                          <a:latin typeface="Cambria Math" panose="02040503050406030204" pitchFamily="18" charset="0"/>
                        </a:rPr>
                        <m:t>=</m:t>
                      </m:r>
                      <m:f>
                        <m:fPr>
                          <m:ctrlPr>
                            <a:rPr lang="en-US" sz="2000" i="1">
                              <a:latin typeface="Cambria Math" panose="02040503050406030204" pitchFamily="18" charset="0"/>
                            </a:rPr>
                          </m:ctrlPr>
                        </m:fPr>
                        <m:num>
                          <m:r>
                            <a:rPr lang="en-US" sz="2000" i="0">
                              <a:latin typeface="Cambria Math" panose="02040503050406030204" pitchFamily="18" charset="0"/>
                            </a:rPr>
                            <m:t>1</m:t>
                          </m:r>
                        </m:num>
                        <m:den>
                          <m:r>
                            <a:rPr lang="en-US" sz="2000" i="0">
                              <a:latin typeface="Cambria Math" panose="02040503050406030204" pitchFamily="18" charset="0"/>
                            </a:rPr>
                            <m:t>2</m:t>
                          </m:r>
                          <m:r>
                            <a:rPr lang="en-US" sz="2000" i="1">
                              <a:latin typeface="Cambria Math" panose="02040503050406030204" pitchFamily="18" charset="0"/>
                            </a:rPr>
                            <m:t>𝑚</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0">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sub>
                                  </m:sSub>
                                  <m:r>
                                    <a:rPr lang="en-US" sz="2000" i="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e>
                            <m:sup>
                              <m:r>
                                <a:rPr lang="en-US" sz="2000" i="0">
                                  <a:latin typeface="Cambria Math" panose="02040503050406030204" pitchFamily="18" charset="0"/>
                                </a:rPr>
                                <m:t>2</m:t>
                              </m:r>
                            </m:sup>
                          </m:sSup>
                        </m:e>
                      </m:nary>
                    </m:oMath>
                  </m:oMathPara>
                </a14:m>
                <a:endParaRPr lang="en-US" sz="2000" dirty="0"/>
              </a:p>
            </p:txBody>
          </p:sp>
        </mc:Choice>
        <mc:Fallback xmlns="">
          <p:sp>
            <p:nvSpPr>
              <p:cNvPr id="4" name="矩形 3">
                <a:extLst>
                  <a:ext uri="{FF2B5EF4-FFF2-40B4-BE49-F238E27FC236}">
                    <a16:creationId xmlns:a16="http://schemas.microsoft.com/office/drawing/2014/main" id="{F49F9E82-7AA6-4936-90B3-FBE81A4C8915}"/>
                  </a:ext>
                </a:extLst>
              </p:cNvPr>
              <p:cNvSpPr>
                <a:spLocks noRot="1" noChangeAspect="1" noMove="1" noResize="1" noEditPoints="1" noAdjustHandles="1" noChangeArrowheads="1" noChangeShapeType="1" noTextEdit="1"/>
              </p:cNvSpPr>
              <p:nvPr/>
            </p:nvSpPr>
            <p:spPr>
              <a:xfrm>
                <a:off x="7027926" y="4891170"/>
                <a:ext cx="4317529" cy="932628"/>
              </a:xfrm>
              <a:prstGeom prst="rect">
                <a:avLst/>
              </a:prstGeom>
              <a:blipFill>
                <a:blip r:embed="rId2"/>
                <a:stretch>
                  <a:fillRect/>
                </a:stretch>
              </a:blipFill>
            </p:spPr>
            <p:txBody>
              <a:bodyPr/>
              <a:lstStyle/>
              <a:p>
                <a:r>
                  <a:rPr lang="en-US">
                    <a:noFill/>
                  </a:rPr>
                  <a:t> </a:t>
                </a:r>
              </a:p>
            </p:txBody>
          </p:sp>
        </mc:Fallback>
      </mc:AlternateContent>
      <p:sp>
        <p:nvSpPr>
          <p:cNvPr id="5" name="object 6">
            <a:extLst>
              <a:ext uri="{FF2B5EF4-FFF2-40B4-BE49-F238E27FC236}">
                <a16:creationId xmlns:a16="http://schemas.microsoft.com/office/drawing/2014/main" id="{5A9E1C36-A513-4F9B-A08B-8540F15994A6}"/>
              </a:ext>
            </a:extLst>
          </p:cNvPr>
          <p:cNvSpPr txBox="1">
            <a:spLocks/>
          </p:cNvSpPr>
          <p:nvPr/>
        </p:nvSpPr>
        <p:spPr>
          <a:xfrm>
            <a:off x="505408" y="225425"/>
            <a:ext cx="6373064" cy="695799"/>
          </a:xfrm>
          <a:prstGeom prst="rect">
            <a:avLst/>
          </a:prstGeom>
        </p:spPr>
        <p:txBody>
          <a:bodyPr/>
          <a:lstStyle>
            <a:lvl1pPr indent="0">
              <a:lnSpc>
                <a:spcPct val="100000"/>
              </a:lnSpc>
              <a:spcBef>
                <a:spcPts val="1000"/>
              </a:spcBef>
              <a:buFont typeface="Arial" panose="020B0604020202020204" pitchFamily="34" charset="0"/>
              <a:buNone/>
              <a:defRPr sz="3600" b="1">
                <a:solidFill>
                  <a:schemeClr val="tx2">
                    <a:lumMod val="75000"/>
                  </a:schemeClr>
                </a:solidFill>
                <a:latin typeface="微软雅黑 Light" panose="020B0502040204020203" pitchFamily="34" charset="-122"/>
                <a:ea typeface="微软雅黑 Light" panose="020B0502040204020203" pitchFamily="34" charset="-122"/>
                <a:cs typeface="Segoe UI" charset="0"/>
              </a:defRPr>
            </a:lvl1pPr>
            <a:lvl2pPr marL="685800" indent="-228600" algn="ctr">
              <a:lnSpc>
                <a:spcPct val="90000"/>
              </a:lnSpc>
              <a:spcBef>
                <a:spcPts val="500"/>
              </a:spcBef>
              <a:buFont typeface="Arial" panose="020B0604020202020204" pitchFamily="34" charset="0"/>
              <a:buChar char="•"/>
              <a:defRPr sz="2400">
                <a:solidFill>
                  <a:schemeClr val="tx1">
                    <a:lumMod val="75000"/>
                    <a:lumOff val="25000"/>
                  </a:schemeClr>
                </a:solidFill>
              </a:defRPr>
            </a:lvl2pPr>
            <a:lvl3pPr marL="1143000" indent="-228600" algn="ctr">
              <a:lnSpc>
                <a:spcPct val="90000"/>
              </a:lnSpc>
              <a:spcBef>
                <a:spcPts val="500"/>
              </a:spcBef>
              <a:buFont typeface="Arial" panose="020B0604020202020204" pitchFamily="34" charset="0"/>
              <a:buChar char="•"/>
              <a:defRPr sz="2000">
                <a:solidFill>
                  <a:schemeClr val="tx1">
                    <a:lumMod val="75000"/>
                    <a:lumOff val="25000"/>
                  </a:schemeClr>
                </a:solidFill>
              </a:defRPr>
            </a:lvl3pPr>
            <a:lvl4pPr marL="1600200" indent="-228600" algn="ctr">
              <a:lnSpc>
                <a:spcPct val="90000"/>
              </a:lnSpc>
              <a:spcBef>
                <a:spcPts val="500"/>
              </a:spcBef>
              <a:buFont typeface="Arial" panose="020B0604020202020204" pitchFamily="34" charset="0"/>
              <a:buChar char="•"/>
              <a:defRPr>
                <a:solidFill>
                  <a:schemeClr val="tx1">
                    <a:lumMod val="75000"/>
                    <a:lumOff val="25000"/>
                  </a:schemeClr>
                </a:solidFill>
              </a:defRPr>
            </a:lvl4pPr>
            <a:lvl5pPr marL="2057400" indent="-228600" algn="ctr">
              <a:lnSpc>
                <a:spcPct val="90000"/>
              </a:lnSpc>
              <a:spcBef>
                <a:spcPts val="500"/>
              </a:spcBef>
              <a:buFont typeface="Arial" panose="020B0604020202020204" pitchFamily="34" charset="0"/>
              <a:buChar char="•"/>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200" dirty="0">
                <a:latin typeface="微软雅黑" panose="020B0503020204020204" pitchFamily="34" charset="-122"/>
                <a:ea typeface="微软雅黑" panose="020B0503020204020204" pitchFamily="34" charset="-122"/>
              </a:rPr>
              <a:t>损失函数</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CEE7C4E-9A54-4768-BF34-8106A1FE65FA}"/>
                  </a:ext>
                </a:extLst>
              </p:cNvPr>
              <p:cNvSpPr/>
              <p:nvPr/>
            </p:nvSpPr>
            <p:spPr>
              <a:xfrm>
                <a:off x="1454624" y="4645751"/>
                <a:ext cx="4804011" cy="1423467"/>
              </a:xfrm>
              <a:prstGeom prst="rect">
                <a:avLst/>
              </a:prstGeom>
            </p:spPr>
            <p:txBody>
              <a:bodyPr wrap="square">
                <a:spAutoFit/>
              </a:bodyPr>
              <a:lstStyle/>
              <a:p>
                <a:pPr indent="266700" algn="just">
                  <a:lnSpc>
                    <a:spcPct val="150000"/>
                  </a:lnSpc>
                </a:pPr>
                <a14:m>
                  <m:oMath xmlns:m="http://schemas.openxmlformats.org/officeDocument/2006/math">
                    <m:r>
                      <a:rPr lang="en-US" sz="2000" b="0" i="1" kern="100" smtClean="0">
                        <a:latin typeface="Cambria Math" panose="02040503050406030204" pitchFamily="18" charset="0"/>
                        <a:ea typeface="宋体" panose="02010600030101010101" pitchFamily="2" charset="-122"/>
                        <a:cs typeface="Times New Roman" panose="02020603050405020304" pitchFamily="18" charset="0"/>
                      </a:rPr>
                      <m:t>𝑚</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 代表样本数量</a:t>
                </a:r>
                <a:endParaRPr lang="en-US"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14:m>
                  <m:oMath xmlns:m="http://schemas.openxmlformats.org/officeDocument/2006/math">
                    <m:r>
                      <a:rPr lang="en-US" sz="2000" i="1" kern="100">
                        <a:latin typeface="Cambria Math" panose="02040503050406030204" pitchFamily="18" charset="0"/>
                        <a:ea typeface="宋体" panose="02010600030101010101" pitchFamily="2" charset="-122"/>
                        <a:cs typeface="Times New Roman" panose="02020603050405020304" pitchFamily="18" charset="0"/>
                      </a:rPr>
                      <m:t>(</m:t>
                    </m:r>
                    <m:r>
                      <a:rPr lang="en-US" sz="2000" i="1" kern="100">
                        <a:latin typeface="Cambria Math" panose="02040503050406030204" pitchFamily="18" charset="0"/>
                        <a:ea typeface="宋体" panose="02010600030101010101" pitchFamily="2" charset="-122"/>
                        <a:cs typeface="Times New Roman" panose="02020603050405020304" pitchFamily="18" charset="0"/>
                      </a:rPr>
                      <m:t>𝑥</m:t>
                    </m:r>
                    <m:r>
                      <a:rPr lang="en-US" sz="2000" i="1" kern="100">
                        <a:latin typeface="Cambria Math" panose="02040503050406030204" pitchFamily="18" charset="0"/>
                        <a:ea typeface="宋体" panose="02010600030101010101" pitchFamily="2" charset="-122"/>
                        <a:cs typeface="Times New Roman" panose="02020603050405020304" pitchFamily="18" charset="0"/>
                      </a:rPr>
                      <m:t>,</m:t>
                    </m:r>
                    <m:r>
                      <a:rPr lang="en-US" sz="2000" i="1" kern="100">
                        <a:latin typeface="Cambria Math" panose="02040503050406030204" pitchFamily="18" charset="0"/>
                        <a:ea typeface="宋体" panose="02010600030101010101" pitchFamily="2" charset="-122"/>
                        <a:cs typeface="Times New Roman" panose="02020603050405020304" pitchFamily="18" charset="0"/>
                      </a:rPr>
                      <m:t>𝑦</m:t>
                    </m:r>
                    <m:r>
                      <a:rPr lang="en-US"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 代表训练集中的实例</a:t>
                </a:r>
                <a:endParaRPr lang="en-US"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m:t>
                    </m:r>
                  </m:oMath>
                </a14:m>
                <a:r>
                  <a:rPr lang="en-US" dirty="0"/>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代表第</a:t>
                </a:r>
                <a14:m>
                  <m:oMath xmlns:m="http://schemas.openxmlformats.org/officeDocument/2006/math">
                    <m:r>
                      <a:rPr lang="en-US" sz="2000" i="1">
                        <a:latin typeface="Cambria Math" panose="02040503050406030204" pitchFamily="18" charset="0"/>
                      </a:rPr>
                      <m:t>𝑖</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个观察实例</a:t>
                </a:r>
                <a:endParaRPr lang="en-US"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CCEE7C4E-9A54-4768-BF34-8106A1FE65FA}"/>
                  </a:ext>
                </a:extLst>
              </p:cNvPr>
              <p:cNvSpPr>
                <a:spLocks noRot="1" noChangeAspect="1" noMove="1" noResize="1" noEditPoints="1" noAdjustHandles="1" noChangeArrowheads="1" noChangeShapeType="1" noTextEdit="1"/>
              </p:cNvSpPr>
              <p:nvPr/>
            </p:nvSpPr>
            <p:spPr>
              <a:xfrm>
                <a:off x="1454624" y="4645751"/>
                <a:ext cx="4804011" cy="1423467"/>
              </a:xfrm>
              <a:prstGeom prst="rect">
                <a:avLst/>
              </a:prstGeom>
              <a:blipFill>
                <a:blip r:embed="rId3"/>
                <a:stretch>
                  <a:fillRect b="-6410"/>
                </a:stretch>
              </a:blipFill>
            </p:spPr>
            <p:txBody>
              <a:bodyPr/>
              <a:lstStyle/>
              <a:p>
                <a:r>
                  <a:rPr lang="en-US">
                    <a:noFill/>
                  </a:rPr>
                  <a:t> </a:t>
                </a:r>
              </a:p>
            </p:txBody>
          </p:sp>
        </mc:Fallback>
      </mc:AlternateContent>
      <p:graphicFrame>
        <p:nvGraphicFramePr>
          <p:cNvPr id="7" name="Chart 43">
            <a:extLst>
              <a:ext uri="{FF2B5EF4-FFF2-40B4-BE49-F238E27FC236}">
                <a16:creationId xmlns:a16="http://schemas.microsoft.com/office/drawing/2014/main" id="{96E0662B-61F0-46B4-8AD7-264E84CD147D}"/>
              </a:ext>
            </a:extLst>
          </p:cNvPr>
          <p:cNvGraphicFramePr>
            <a:graphicFrameLocks/>
          </p:cNvGraphicFramePr>
          <p:nvPr>
            <p:extLst>
              <p:ext uri="{D42A27DB-BD31-4B8C-83A1-F6EECF244321}">
                <p14:modId xmlns:p14="http://schemas.microsoft.com/office/powerpoint/2010/main" val="4095731314"/>
              </p:ext>
            </p:extLst>
          </p:nvPr>
        </p:nvGraphicFramePr>
        <p:xfrm>
          <a:off x="1454624" y="1732022"/>
          <a:ext cx="3169920" cy="268605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15">
            <a:extLst>
              <a:ext uri="{FF2B5EF4-FFF2-40B4-BE49-F238E27FC236}">
                <a16:creationId xmlns:a16="http://schemas.microsoft.com/office/drawing/2014/main" id="{1CEF4A19-CAE5-43A7-A88C-25D2C6C16DF3}"/>
              </a:ext>
            </a:extLst>
          </p:cNvPr>
          <p:cNvSpPr txBox="1"/>
          <p:nvPr/>
        </p:nvSpPr>
        <p:spPr>
          <a:xfrm>
            <a:off x="1687208" y="1389932"/>
            <a:ext cx="304800" cy="461665"/>
          </a:xfrm>
          <a:prstGeom prst="rect">
            <a:avLst/>
          </a:prstGeom>
          <a:noFill/>
        </p:spPr>
        <p:txBody>
          <a:bodyPr wrap="square" rtlCol="0">
            <a:spAutoFit/>
          </a:bodyPr>
          <a:lstStyle/>
          <a:p>
            <a:r>
              <a:rPr lang="en-US" sz="2400" dirty="0"/>
              <a:t>y</a:t>
            </a:r>
          </a:p>
        </p:txBody>
      </p:sp>
      <p:sp>
        <p:nvSpPr>
          <p:cNvPr id="9" name="TextBox 16">
            <a:extLst>
              <a:ext uri="{FF2B5EF4-FFF2-40B4-BE49-F238E27FC236}">
                <a16:creationId xmlns:a16="http://schemas.microsoft.com/office/drawing/2014/main" id="{0014C175-E43B-432F-863C-7B5E5A8054F4}"/>
              </a:ext>
            </a:extLst>
          </p:cNvPr>
          <p:cNvSpPr txBox="1"/>
          <p:nvPr/>
        </p:nvSpPr>
        <p:spPr>
          <a:xfrm>
            <a:off x="4501121" y="3689437"/>
            <a:ext cx="317716" cy="461665"/>
          </a:xfrm>
          <a:prstGeom prst="rect">
            <a:avLst/>
          </a:prstGeom>
          <a:noFill/>
        </p:spPr>
        <p:txBody>
          <a:bodyPr wrap="square" rtlCol="0">
            <a:spAutoFit/>
          </a:bodyPr>
          <a:lstStyle/>
          <a:p>
            <a:r>
              <a:rPr lang="en-US" sz="2400" dirty="0"/>
              <a:t>x</a:t>
            </a:r>
          </a:p>
        </p:txBody>
      </p:sp>
      <p:cxnSp>
        <p:nvCxnSpPr>
          <p:cNvPr id="10" name="Straight Connector 19">
            <a:extLst>
              <a:ext uri="{FF2B5EF4-FFF2-40B4-BE49-F238E27FC236}">
                <a16:creationId xmlns:a16="http://schemas.microsoft.com/office/drawing/2014/main" id="{B83BDCB4-5CD5-4DF9-9BEF-0106774241AE}"/>
              </a:ext>
            </a:extLst>
          </p:cNvPr>
          <p:cNvCxnSpPr>
            <a:cxnSpLocks/>
          </p:cNvCxnSpPr>
          <p:nvPr/>
        </p:nvCxnSpPr>
        <p:spPr>
          <a:xfrm flipV="1">
            <a:off x="1839608" y="2750024"/>
            <a:ext cx="2888218" cy="1170247"/>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951FE07-EE68-49BF-AEB5-BA436B0F780F}"/>
                  </a:ext>
                </a:extLst>
              </p:cNvPr>
              <p:cNvSpPr/>
              <p:nvPr/>
            </p:nvSpPr>
            <p:spPr>
              <a:xfrm>
                <a:off x="4741972" y="2658442"/>
                <a:ext cx="10185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b="0" i="1" smtClean="0">
                          <a:latin typeface="Cambria Math" panose="02040503050406030204" pitchFamily="18" charset="0"/>
                        </a:rPr>
                        <m:t>=0.5</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5" name="矩形 14">
                <a:extLst>
                  <a:ext uri="{FF2B5EF4-FFF2-40B4-BE49-F238E27FC236}">
                    <a16:creationId xmlns:a16="http://schemas.microsoft.com/office/drawing/2014/main" id="{C951FE07-EE68-49BF-AEB5-BA436B0F780F}"/>
                  </a:ext>
                </a:extLst>
              </p:cNvPr>
              <p:cNvSpPr>
                <a:spLocks noRot="1" noChangeAspect="1" noMove="1" noResize="1" noEditPoints="1" noAdjustHandles="1" noChangeArrowheads="1" noChangeShapeType="1" noTextEdit="1"/>
              </p:cNvSpPr>
              <p:nvPr/>
            </p:nvSpPr>
            <p:spPr>
              <a:xfrm>
                <a:off x="4741972" y="2658442"/>
                <a:ext cx="101854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24AFBF6-2714-4257-B2E5-8628954A7AD7}"/>
                  </a:ext>
                </a:extLst>
              </p:cNvPr>
              <p:cNvSpPr/>
              <p:nvPr/>
            </p:nvSpPr>
            <p:spPr>
              <a:xfrm>
                <a:off x="4727826" y="2312710"/>
                <a:ext cx="803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oMath>
                  </m:oMathPara>
                </a14:m>
                <a:endParaRPr lang="en-US" dirty="0"/>
              </a:p>
            </p:txBody>
          </p:sp>
        </mc:Choice>
        <mc:Fallback xmlns="">
          <p:sp>
            <p:nvSpPr>
              <p:cNvPr id="16" name="矩形 15">
                <a:extLst>
                  <a:ext uri="{FF2B5EF4-FFF2-40B4-BE49-F238E27FC236}">
                    <a16:creationId xmlns:a16="http://schemas.microsoft.com/office/drawing/2014/main" id="{A24AFBF6-2714-4257-B2E5-8628954A7AD7}"/>
                  </a:ext>
                </a:extLst>
              </p:cNvPr>
              <p:cNvSpPr>
                <a:spLocks noRot="1" noChangeAspect="1" noMove="1" noResize="1" noEditPoints="1" noAdjustHandles="1" noChangeArrowheads="1" noChangeShapeType="1" noTextEdit="1"/>
              </p:cNvSpPr>
              <p:nvPr/>
            </p:nvSpPr>
            <p:spPr>
              <a:xfrm>
                <a:off x="4727826" y="2312710"/>
                <a:ext cx="803232" cy="369332"/>
              </a:xfrm>
              <a:prstGeom prst="rect">
                <a:avLst/>
              </a:prstGeom>
              <a:blipFill>
                <a:blip r:embed="rId6"/>
                <a:stretch>
                  <a:fillRect b="-13115"/>
                </a:stretch>
              </a:blipFill>
            </p:spPr>
            <p:txBody>
              <a:bodyPr/>
              <a:lstStyle/>
              <a:p>
                <a:r>
                  <a:rPr lang="en-US">
                    <a:noFill/>
                  </a:rPr>
                  <a:t> </a:t>
                </a:r>
              </a:p>
            </p:txBody>
          </p:sp>
        </mc:Fallback>
      </mc:AlternateContent>
      <p:cxnSp>
        <p:nvCxnSpPr>
          <p:cNvPr id="19" name="直接连接符 18">
            <a:extLst>
              <a:ext uri="{FF2B5EF4-FFF2-40B4-BE49-F238E27FC236}">
                <a16:creationId xmlns:a16="http://schemas.microsoft.com/office/drawing/2014/main" id="{F5D83475-F2BE-42A0-BCE3-42AB94FFD988}"/>
              </a:ext>
            </a:extLst>
          </p:cNvPr>
          <p:cNvCxnSpPr/>
          <p:nvPr/>
        </p:nvCxnSpPr>
        <p:spPr>
          <a:xfrm>
            <a:off x="2709081" y="3282287"/>
            <a:ext cx="0" cy="279779"/>
          </a:xfrm>
          <a:prstGeom prst="line">
            <a:avLst/>
          </a:prstGeom>
          <a:ln w="31750">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B5B7BC7-6BAE-4E93-8494-8F4D46FB33BB}"/>
              </a:ext>
            </a:extLst>
          </p:cNvPr>
          <p:cNvCxnSpPr>
            <a:cxnSpLocks/>
          </p:cNvCxnSpPr>
          <p:nvPr/>
        </p:nvCxnSpPr>
        <p:spPr>
          <a:xfrm flipH="1" flipV="1">
            <a:off x="3567409" y="2597624"/>
            <a:ext cx="6638" cy="623248"/>
          </a:xfrm>
          <a:prstGeom prst="line">
            <a:avLst/>
          </a:prstGeom>
          <a:ln w="31750">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F75F9C0-56AA-4990-BEF7-520C775318EB}"/>
              </a:ext>
            </a:extLst>
          </p:cNvPr>
          <p:cNvCxnSpPr>
            <a:cxnSpLocks/>
          </p:cNvCxnSpPr>
          <p:nvPr/>
        </p:nvCxnSpPr>
        <p:spPr>
          <a:xfrm flipV="1">
            <a:off x="4413278" y="1911930"/>
            <a:ext cx="0" cy="970022"/>
          </a:xfrm>
          <a:prstGeom prst="line">
            <a:avLst/>
          </a:prstGeom>
          <a:ln w="31750">
            <a:solidFill>
              <a:srgbClr val="0096FF"/>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623085DB-BE53-47ED-9714-7AE70C79F4A0}"/>
              </a:ext>
            </a:extLst>
          </p:cNvPr>
          <p:cNvSpPr/>
          <p:nvPr/>
        </p:nvSpPr>
        <p:spPr>
          <a:xfrm>
            <a:off x="6437572" y="1359557"/>
            <a:ext cx="5244912" cy="1706878"/>
          </a:xfrm>
          <a:prstGeom prst="rect">
            <a:avLst/>
          </a:prstGeom>
        </p:spPr>
        <p:txBody>
          <a:bodyPr wrap="square">
            <a:spAutoFit/>
          </a:bodyPr>
          <a:lstStyle/>
          <a:p>
            <a:pPr indent="2667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我们选择的参数决定了我们得到的直线相对于我们的训练集的准确程度，模型所预测的值与训练集中实际值之间的差距（图中蓝线所指）就是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建模误差</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b="1" kern="100" dirty="0">
                <a:latin typeface="微软雅黑" panose="020B0503020204020204" pitchFamily="34" charset="-122"/>
                <a:ea typeface="微软雅黑" panose="020B0503020204020204" pitchFamily="34" charset="-122"/>
                <a:cs typeface="Times New Roman" panose="02020603050405020304" pitchFamily="18" charset="0"/>
              </a:rPr>
              <a:t>modeling error</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272D9A5F-1216-4FF6-A02A-839EC5617BB8}"/>
              </a:ext>
            </a:extLst>
          </p:cNvPr>
          <p:cNvSpPr/>
          <p:nvPr/>
        </p:nvSpPr>
        <p:spPr>
          <a:xfrm>
            <a:off x="6455626" y="3504768"/>
            <a:ext cx="5142553" cy="1289905"/>
          </a:xfrm>
          <a:prstGeom prst="rect">
            <a:avLst/>
          </a:prstGeom>
        </p:spPr>
        <p:txBody>
          <a:bodyPr wrap="square">
            <a:spAutoFit/>
          </a:bodyPr>
          <a:lstStyle/>
          <a:p>
            <a:pPr indent="2667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我们的目标便是选择出可以使得建模误差的平方和能够最小的模型参数。 即使得下列代价函数为最小。</a:t>
            </a:r>
            <a:endParaRPr 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占位符 2">
            <a:extLst>
              <a:ext uri="{FF2B5EF4-FFF2-40B4-BE49-F238E27FC236}">
                <a16:creationId xmlns:a16="http://schemas.microsoft.com/office/drawing/2014/main" id="{242AEB87-DF44-4F9F-B0CB-FE18B5046F9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598038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7">
            <a:extLst>
              <a:ext uri="{FF2B5EF4-FFF2-40B4-BE49-F238E27FC236}">
                <a16:creationId xmlns:a16="http://schemas.microsoft.com/office/drawing/2014/main" id="{F773B993-8475-4C0D-A690-15A30E913E2A}"/>
              </a:ext>
            </a:extLst>
          </p:cNvPr>
          <p:cNvSpPr/>
          <p:nvPr/>
        </p:nvSpPr>
        <p:spPr>
          <a:xfrm>
            <a:off x="873458" y="1603725"/>
            <a:ext cx="4727903" cy="4336350"/>
          </a:xfrm>
          <a:prstGeom prst="rect">
            <a:avLst/>
          </a:prstGeom>
          <a:blipFill>
            <a:blip r:embed="rId3" cstate="print"/>
            <a:stretch>
              <a:fillRect/>
            </a:stretch>
          </a:blipFill>
        </p:spPr>
        <p:txBody>
          <a:bodyPr wrap="square" lIns="0" tIns="0" rIns="0" bIns="0" rtlCol="0">
            <a:noAutofit/>
          </a:bodyPr>
          <a:lstStyle/>
          <a:p>
            <a:endParaRPr/>
          </a:p>
        </p:txBody>
      </p:sp>
      <p:sp>
        <p:nvSpPr>
          <p:cNvPr id="5" name="object 6">
            <a:extLst>
              <a:ext uri="{FF2B5EF4-FFF2-40B4-BE49-F238E27FC236}">
                <a16:creationId xmlns:a16="http://schemas.microsoft.com/office/drawing/2014/main" id="{5A77C71F-E9F1-441D-B7D1-1DE428F568BD}"/>
              </a:ext>
            </a:extLst>
          </p:cNvPr>
          <p:cNvSpPr txBox="1">
            <a:spLocks/>
          </p:cNvSpPr>
          <p:nvPr/>
        </p:nvSpPr>
        <p:spPr>
          <a:xfrm>
            <a:off x="505408" y="225425"/>
            <a:ext cx="6373064" cy="695799"/>
          </a:xfrm>
          <a:prstGeom prst="rect">
            <a:avLst/>
          </a:prstGeom>
        </p:spPr>
        <p:txBody>
          <a:bodyPr/>
          <a:lstStyle>
            <a:lvl1pPr indent="0">
              <a:lnSpc>
                <a:spcPct val="100000"/>
              </a:lnSpc>
              <a:spcBef>
                <a:spcPts val="1000"/>
              </a:spcBef>
              <a:buFont typeface="Arial" panose="020B0604020202020204" pitchFamily="34" charset="0"/>
              <a:buNone/>
              <a:defRPr sz="3600" b="1">
                <a:solidFill>
                  <a:schemeClr val="tx2">
                    <a:lumMod val="75000"/>
                  </a:schemeClr>
                </a:solidFill>
                <a:latin typeface="微软雅黑 Light" panose="020B0502040204020203" pitchFamily="34" charset="-122"/>
                <a:ea typeface="微软雅黑 Light" panose="020B0502040204020203" pitchFamily="34" charset="-122"/>
                <a:cs typeface="Segoe UI" charset="0"/>
              </a:defRPr>
            </a:lvl1pPr>
            <a:lvl2pPr marL="685800" indent="-228600" algn="ctr">
              <a:lnSpc>
                <a:spcPct val="90000"/>
              </a:lnSpc>
              <a:spcBef>
                <a:spcPts val="500"/>
              </a:spcBef>
              <a:buFont typeface="Arial" panose="020B0604020202020204" pitchFamily="34" charset="0"/>
              <a:buChar char="•"/>
              <a:defRPr sz="2400">
                <a:solidFill>
                  <a:schemeClr val="tx1">
                    <a:lumMod val="75000"/>
                    <a:lumOff val="25000"/>
                  </a:schemeClr>
                </a:solidFill>
              </a:defRPr>
            </a:lvl2pPr>
            <a:lvl3pPr marL="1143000" indent="-228600" algn="ctr">
              <a:lnSpc>
                <a:spcPct val="90000"/>
              </a:lnSpc>
              <a:spcBef>
                <a:spcPts val="500"/>
              </a:spcBef>
              <a:buFont typeface="Arial" panose="020B0604020202020204" pitchFamily="34" charset="0"/>
              <a:buChar char="•"/>
              <a:defRPr sz="2000">
                <a:solidFill>
                  <a:schemeClr val="tx1">
                    <a:lumMod val="75000"/>
                    <a:lumOff val="25000"/>
                  </a:schemeClr>
                </a:solidFill>
              </a:defRPr>
            </a:lvl3pPr>
            <a:lvl4pPr marL="1600200" indent="-228600" algn="ctr">
              <a:lnSpc>
                <a:spcPct val="90000"/>
              </a:lnSpc>
              <a:spcBef>
                <a:spcPts val="500"/>
              </a:spcBef>
              <a:buFont typeface="Arial" panose="020B0604020202020204" pitchFamily="34" charset="0"/>
              <a:buChar char="•"/>
              <a:defRPr>
                <a:solidFill>
                  <a:schemeClr val="tx1">
                    <a:lumMod val="75000"/>
                    <a:lumOff val="25000"/>
                  </a:schemeClr>
                </a:solidFill>
              </a:defRPr>
            </a:lvl4pPr>
            <a:lvl5pPr marL="2057400" indent="-228600" algn="ctr">
              <a:lnSpc>
                <a:spcPct val="90000"/>
              </a:lnSpc>
              <a:spcBef>
                <a:spcPts val="500"/>
              </a:spcBef>
              <a:buFont typeface="Arial" panose="020B0604020202020204" pitchFamily="34" charset="0"/>
              <a:buChar char="•"/>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200" dirty="0">
                <a:latin typeface="微软雅黑" panose="020B0503020204020204" pitchFamily="34" charset="-122"/>
                <a:ea typeface="微软雅黑" panose="020B0503020204020204" pitchFamily="34" charset="-122"/>
              </a:rPr>
              <a:t>梯度下降</a:t>
            </a:r>
          </a:p>
        </p:txBody>
      </p:sp>
      <mc:AlternateContent xmlns:mc="http://schemas.openxmlformats.org/markup-compatibility/2006" xmlns:a14="http://schemas.microsoft.com/office/drawing/2010/main">
        <mc:Choice Requires="a14">
          <p:sp>
            <p:nvSpPr>
              <p:cNvPr id="6" name="TextBox 15">
                <a:extLst>
                  <a:ext uri="{FF2B5EF4-FFF2-40B4-BE49-F238E27FC236}">
                    <a16:creationId xmlns:a16="http://schemas.microsoft.com/office/drawing/2014/main" id="{5139FE37-B52E-4780-B43A-87500A08B646}"/>
                  </a:ext>
                </a:extLst>
              </p:cNvPr>
              <p:cNvSpPr txBox="1"/>
              <p:nvPr/>
            </p:nvSpPr>
            <p:spPr>
              <a:xfrm>
                <a:off x="2021577" y="5486287"/>
                <a:ext cx="33266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𝑤</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6" name="TextBox 15">
                <a:extLst>
                  <a:ext uri="{FF2B5EF4-FFF2-40B4-BE49-F238E27FC236}">
                    <a16:creationId xmlns:a16="http://schemas.microsoft.com/office/drawing/2014/main" id="{5139FE37-B52E-4780-B43A-87500A08B646}"/>
                  </a:ext>
                </a:extLst>
              </p:cNvPr>
              <p:cNvSpPr txBox="1">
                <a:spLocks noRot="1" noChangeAspect="1" noMove="1" noResize="1" noEditPoints="1" noAdjustHandles="1" noChangeArrowheads="1" noChangeShapeType="1" noTextEdit="1"/>
              </p:cNvSpPr>
              <p:nvPr/>
            </p:nvSpPr>
            <p:spPr>
              <a:xfrm>
                <a:off x="2021577" y="5486287"/>
                <a:ext cx="332661" cy="400110"/>
              </a:xfrm>
              <a:prstGeom prst="rect">
                <a:avLst/>
              </a:prstGeom>
              <a:blipFill>
                <a:blip r:embed="rId4"/>
                <a:stretch>
                  <a:fillRect r="-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15">
                <a:extLst>
                  <a:ext uri="{FF2B5EF4-FFF2-40B4-BE49-F238E27FC236}">
                    <a16:creationId xmlns:a16="http://schemas.microsoft.com/office/drawing/2014/main" id="{5853A38E-DEB8-412B-8954-B459692A1748}"/>
                  </a:ext>
                </a:extLst>
              </p:cNvPr>
              <p:cNvSpPr txBox="1"/>
              <p:nvPr/>
            </p:nvSpPr>
            <p:spPr>
              <a:xfrm>
                <a:off x="4657870" y="5194180"/>
                <a:ext cx="33266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𝑏</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7" name="TextBox 15">
                <a:extLst>
                  <a:ext uri="{FF2B5EF4-FFF2-40B4-BE49-F238E27FC236}">
                    <a16:creationId xmlns:a16="http://schemas.microsoft.com/office/drawing/2014/main" id="{5853A38E-DEB8-412B-8954-B459692A1748}"/>
                  </a:ext>
                </a:extLst>
              </p:cNvPr>
              <p:cNvSpPr txBox="1">
                <a:spLocks noRot="1" noChangeAspect="1" noMove="1" noResize="1" noEditPoints="1" noAdjustHandles="1" noChangeArrowheads="1" noChangeShapeType="1" noTextEdit="1"/>
              </p:cNvSpPr>
              <p:nvPr/>
            </p:nvSpPr>
            <p:spPr>
              <a:xfrm>
                <a:off x="4657870" y="5194180"/>
                <a:ext cx="332661"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A4DC4E8-2C96-41D6-BD8B-530C53D8F084}"/>
                  </a:ext>
                </a:extLst>
              </p:cNvPr>
              <p:cNvSpPr/>
              <p:nvPr/>
            </p:nvSpPr>
            <p:spPr>
              <a:xfrm>
                <a:off x="4835266" y="1927325"/>
                <a:ext cx="9247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a:latin typeface="Cambria Math" panose="02040503050406030204" pitchFamily="18" charset="0"/>
                            </a:rPr>
                            <m:t>,</m:t>
                          </m:r>
                          <m:r>
                            <a:rPr lang="en-US" i="1">
                              <a:latin typeface="Cambria Math" panose="02040503050406030204" pitchFamily="18" charset="0"/>
                            </a:rPr>
                            <m:t>𝑏</m:t>
                          </m:r>
                        </m:e>
                      </m:d>
                    </m:oMath>
                  </m:oMathPara>
                </a14:m>
                <a:endParaRPr lang="en-US" dirty="0"/>
              </a:p>
            </p:txBody>
          </p:sp>
        </mc:Choice>
        <mc:Fallback xmlns="">
          <p:sp>
            <p:nvSpPr>
              <p:cNvPr id="8" name="矩形 7">
                <a:extLst>
                  <a:ext uri="{FF2B5EF4-FFF2-40B4-BE49-F238E27FC236}">
                    <a16:creationId xmlns:a16="http://schemas.microsoft.com/office/drawing/2014/main" id="{6A4DC4E8-2C96-41D6-BD8B-530C53D8F084}"/>
                  </a:ext>
                </a:extLst>
              </p:cNvPr>
              <p:cNvSpPr>
                <a:spLocks noRot="1" noChangeAspect="1" noMove="1" noResize="1" noEditPoints="1" noAdjustHandles="1" noChangeArrowheads="1" noChangeShapeType="1" noTextEdit="1"/>
              </p:cNvSpPr>
              <p:nvPr/>
            </p:nvSpPr>
            <p:spPr>
              <a:xfrm>
                <a:off x="4835266" y="1927325"/>
                <a:ext cx="924740" cy="369332"/>
              </a:xfrm>
              <a:prstGeom prst="rect">
                <a:avLst/>
              </a:prstGeom>
              <a:blipFill>
                <a:blip r:embed="rId6"/>
                <a:stretch>
                  <a:fillRect b="-98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CFCF258D-5180-4190-9D0C-4E0195215991}"/>
                  </a:ext>
                </a:extLst>
              </p:cNvPr>
              <p:cNvSpPr/>
              <p:nvPr/>
            </p:nvSpPr>
            <p:spPr>
              <a:xfrm>
                <a:off x="6505432" y="1182583"/>
                <a:ext cx="4813110" cy="2120902"/>
              </a:xfrm>
              <a:prstGeom prst="rect">
                <a:avLst/>
              </a:prstGeom>
            </p:spPr>
            <p:txBody>
              <a:bodyPr wrap="square">
                <a:spAutoFit/>
              </a:bodyPr>
              <a:lstStyle/>
              <a:p>
                <a:pPr indent="2667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梯度下降是一个用来求函数最小值的算法，我们将使用梯度下降算法来求出代价函数</a:t>
                </a:r>
                <a14:m>
                  <m:oMath xmlns:m="http://schemas.openxmlformats.org/officeDocument/2006/math">
                    <m:r>
                      <a:rPr lang="en-US" kern="100">
                        <a:latin typeface="Cambria Math" panose="02040503050406030204" pitchFamily="18" charset="0"/>
                        <a:ea typeface="微软雅黑" panose="020B0503020204020204" pitchFamily="34" charset="-122"/>
                        <a:cs typeface="Times New Roman" panose="02020603050405020304" pitchFamily="18" charset="0"/>
                      </a:rPr>
                      <m:t>𝐽</m:t>
                    </m:r>
                    <m:r>
                      <a:rPr lang="en-US" kern="100">
                        <a:latin typeface="Cambria Math" panose="02040503050406030204" pitchFamily="18" charset="0"/>
                        <a:ea typeface="微软雅黑" panose="020B0503020204020204" pitchFamily="34" charset="-122"/>
                        <a:cs typeface="Times New Roman" panose="02020603050405020304" pitchFamily="18" charset="0"/>
                      </a:rPr>
                      <m:t>(</m:t>
                    </m:r>
                    <m:r>
                      <a:rPr lang="en-US" kern="100">
                        <a:latin typeface="Cambria Math" panose="02040503050406030204" pitchFamily="18" charset="0"/>
                        <a:ea typeface="微软雅黑" panose="020B0503020204020204" pitchFamily="34" charset="-122"/>
                        <a:cs typeface="Times New Roman" panose="02020603050405020304" pitchFamily="18" charset="0"/>
                      </a:rPr>
                      <m:t>𝑤</m:t>
                    </m:r>
                    <m:r>
                      <a:rPr lang="en-US" kern="100">
                        <a:latin typeface="Cambria Math" panose="02040503050406030204" pitchFamily="18" charset="0"/>
                        <a:ea typeface="微软雅黑" panose="020B0503020204020204" pitchFamily="34" charset="-122"/>
                        <a:cs typeface="Times New Roman" panose="02020603050405020304" pitchFamily="18" charset="0"/>
                      </a:rPr>
                      <m:t>,</m:t>
                    </m:r>
                    <m:r>
                      <a:rPr lang="en-US" kern="100">
                        <a:latin typeface="Cambria Math" panose="02040503050406030204" pitchFamily="18" charset="0"/>
                        <a:ea typeface="微软雅黑" panose="020B0503020204020204" pitchFamily="34" charset="-122"/>
                        <a:cs typeface="Times New Roman" panose="02020603050405020304" pitchFamily="18" charset="0"/>
                      </a:rPr>
                      <m:t>𝑏</m:t>
                    </m:r>
                    <m:r>
                      <a:rPr lang="en-US" kern="100">
                        <a:latin typeface="Cambria Math" panose="02040503050406030204" pitchFamily="18" charset="0"/>
                        <a:ea typeface="微软雅黑" panose="020B0503020204020204" pitchFamily="34" charset="-122"/>
                        <a:cs typeface="Times New Roman" panose="02020603050405020304" pitchFamily="18" charset="0"/>
                      </a:rPr>
                      <m:t>)</m:t>
                    </m:r>
                  </m:oMath>
                </a14:m>
                <a:r>
                  <a:rPr lang="en-US"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的最小值。</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给</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w, b</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一个初值，然后不断尝试新的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w, b</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，减少</a:t>
                </a:r>
                <a14:m>
                  <m:oMath xmlns:m="http://schemas.openxmlformats.org/officeDocument/2006/math">
                    <m:r>
                      <a:rPr lang="en-US" kern="100">
                        <a:latin typeface="Cambria Math" panose="02040503050406030204" pitchFamily="18" charset="0"/>
                        <a:ea typeface="微软雅黑" panose="020B0503020204020204" pitchFamily="34" charset="-122"/>
                        <a:cs typeface="Times New Roman" panose="02020603050405020304" pitchFamily="18" charset="0"/>
                      </a:rPr>
                      <m:t>𝐽</m:t>
                    </m:r>
                    <m:r>
                      <a:rPr lang="en-US" kern="100">
                        <a:latin typeface="Cambria Math" panose="02040503050406030204" pitchFamily="18" charset="0"/>
                        <a:ea typeface="微软雅黑" panose="020B0503020204020204" pitchFamily="34" charset="-122"/>
                        <a:cs typeface="Times New Roman" panose="02020603050405020304" pitchFamily="18" charset="0"/>
                      </a:rPr>
                      <m:t>(</m:t>
                    </m:r>
                    <m:r>
                      <a:rPr lang="en-US" kern="100">
                        <a:latin typeface="Cambria Math" panose="02040503050406030204" pitchFamily="18" charset="0"/>
                        <a:ea typeface="微软雅黑" panose="020B0503020204020204" pitchFamily="34" charset="-122"/>
                        <a:cs typeface="Times New Roman" panose="02020603050405020304" pitchFamily="18" charset="0"/>
                      </a:rPr>
                      <m:t>𝑤</m:t>
                    </m:r>
                    <m:r>
                      <a:rPr lang="en-US" kern="100">
                        <a:latin typeface="Cambria Math" panose="02040503050406030204" pitchFamily="18" charset="0"/>
                        <a:ea typeface="微软雅黑" panose="020B0503020204020204" pitchFamily="34" charset="-122"/>
                        <a:cs typeface="Times New Roman" panose="02020603050405020304" pitchFamily="18" charset="0"/>
                      </a:rPr>
                      <m:t>,</m:t>
                    </m:r>
                    <m:r>
                      <a:rPr lang="en-US" kern="100">
                        <a:latin typeface="Cambria Math" panose="02040503050406030204" pitchFamily="18" charset="0"/>
                        <a:ea typeface="微软雅黑" panose="020B0503020204020204" pitchFamily="34" charset="-122"/>
                        <a:cs typeface="Times New Roman" panose="02020603050405020304" pitchFamily="18" charset="0"/>
                      </a:rPr>
                      <m:t>𝑏</m:t>
                    </m:r>
                    <m:r>
                      <a:rPr lang="en-US" kern="100">
                        <a:latin typeface="Cambria Math" panose="02040503050406030204" pitchFamily="18" charset="0"/>
                        <a:ea typeface="微软雅黑" panose="020B0503020204020204" pitchFamily="34" charset="-122"/>
                        <a:cs typeface="Times New Roman" panose="02020603050405020304" pitchFamily="18" charset="0"/>
                      </a:rPr>
                      <m:t>)</m:t>
                    </m:r>
                  </m:oMath>
                </a14:m>
                <a:r>
                  <a:rPr lang="en-US"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，最终得到一个</a:t>
                </a:r>
                <a14:m>
                  <m:oMath xmlns:m="http://schemas.openxmlformats.org/officeDocument/2006/math">
                    <m:r>
                      <a:rPr lang="en-US" kern="100">
                        <a:latin typeface="Cambria Math" panose="02040503050406030204" pitchFamily="18" charset="0"/>
                        <a:ea typeface="微软雅黑" panose="020B0503020204020204" pitchFamily="34" charset="-122"/>
                        <a:cs typeface="Times New Roman" panose="02020603050405020304" pitchFamily="18" charset="0"/>
                      </a:rPr>
                      <m:t>𝐽</m:t>
                    </m:r>
                    <m:r>
                      <a:rPr lang="en-US" kern="100">
                        <a:latin typeface="Cambria Math" panose="02040503050406030204" pitchFamily="18" charset="0"/>
                        <a:ea typeface="微软雅黑" panose="020B0503020204020204" pitchFamily="34" charset="-122"/>
                        <a:cs typeface="Times New Roman" panose="02020603050405020304" pitchFamily="18" charset="0"/>
                      </a:rPr>
                      <m:t>(</m:t>
                    </m:r>
                    <m:r>
                      <a:rPr lang="en-US" kern="100">
                        <a:latin typeface="Cambria Math" panose="02040503050406030204" pitchFamily="18" charset="0"/>
                        <a:ea typeface="微软雅黑" panose="020B0503020204020204" pitchFamily="34" charset="-122"/>
                        <a:cs typeface="Times New Roman" panose="02020603050405020304" pitchFamily="18" charset="0"/>
                      </a:rPr>
                      <m:t>𝑤</m:t>
                    </m:r>
                    <m:r>
                      <a:rPr lang="en-US" kern="100">
                        <a:latin typeface="Cambria Math" panose="02040503050406030204" pitchFamily="18" charset="0"/>
                        <a:ea typeface="微软雅黑" panose="020B0503020204020204" pitchFamily="34" charset="-122"/>
                        <a:cs typeface="Times New Roman" panose="02020603050405020304" pitchFamily="18" charset="0"/>
                      </a:rPr>
                      <m:t>,</m:t>
                    </m:r>
                    <m:r>
                      <a:rPr lang="en-US" kern="100">
                        <a:latin typeface="Cambria Math" panose="02040503050406030204" pitchFamily="18" charset="0"/>
                        <a:ea typeface="微软雅黑" panose="020B0503020204020204" pitchFamily="34" charset="-122"/>
                        <a:cs typeface="Times New Roman" panose="02020603050405020304" pitchFamily="18" charset="0"/>
                      </a:rPr>
                      <m:t>𝑏</m:t>
                    </m:r>
                    <m:r>
                      <a:rPr lang="en-US" kern="100">
                        <a:latin typeface="Cambria Math" panose="02040503050406030204" pitchFamily="18" charset="0"/>
                        <a:ea typeface="微软雅黑" panose="020B0503020204020204" pitchFamily="34" charset="-122"/>
                        <a:cs typeface="Times New Roman" panose="02020603050405020304" pitchFamily="18" charset="0"/>
                      </a:rPr>
                      <m:t>)</m:t>
                    </m:r>
                  </m:oMath>
                </a14:m>
                <a:r>
                  <a:rPr lang="en-US"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的最小值。</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9" name="矩形 8">
                <a:extLst>
                  <a:ext uri="{FF2B5EF4-FFF2-40B4-BE49-F238E27FC236}">
                    <a16:creationId xmlns:a16="http://schemas.microsoft.com/office/drawing/2014/main" id="{CFCF258D-5180-4190-9D0C-4E0195215991}"/>
                  </a:ext>
                </a:extLst>
              </p:cNvPr>
              <p:cNvSpPr>
                <a:spLocks noRot="1" noChangeAspect="1" noMove="1" noResize="1" noEditPoints="1" noAdjustHandles="1" noChangeArrowheads="1" noChangeShapeType="1" noTextEdit="1"/>
              </p:cNvSpPr>
              <p:nvPr/>
            </p:nvSpPr>
            <p:spPr>
              <a:xfrm>
                <a:off x="6505432" y="1182583"/>
                <a:ext cx="4813110" cy="2120902"/>
              </a:xfrm>
              <a:prstGeom prst="rect">
                <a:avLst/>
              </a:prstGeom>
              <a:blipFill>
                <a:blip r:embed="rId7"/>
                <a:stretch>
                  <a:fillRect l="-1013" r="-5696" b="-3736"/>
                </a:stretch>
              </a:blipFill>
            </p:spPr>
            <p:txBody>
              <a:bodyPr/>
              <a:lstStyle/>
              <a:p>
                <a:r>
                  <a:rPr lang="en-US">
                    <a:noFill/>
                  </a:rPr>
                  <a:t> </a:t>
                </a:r>
              </a:p>
            </p:txBody>
          </p:sp>
        </mc:Fallback>
      </mc:AlternateContent>
      <p:sp>
        <p:nvSpPr>
          <p:cNvPr id="10" name="矩形 9">
            <a:extLst>
              <a:ext uri="{FF2B5EF4-FFF2-40B4-BE49-F238E27FC236}">
                <a16:creationId xmlns:a16="http://schemas.microsoft.com/office/drawing/2014/main" id="{CB7DC589-25E3-4D18-95C9-09D33F7D846E}"/>
              </a:ext>
            </a:extLst>
          </p:cNvPr>
          <p:cNvSpPr/>
          <p:nvPr/>
        </p:nvSpPr>
        <p:spPr>
          <a:xfrm>
            <a:off x="6505432" y="4943662"/>
            <a:ext cx="4813110" cy="458908"/>
          </a:xfrm>
          <a:prstGeom prst="rect">
            <a:avLst/>
          </a:prstGeom>
        </p:spPr>
        <p:txBody>
          <a:bodyPr wrap="square">
            <a:spAutoFit/>
          </a:bodyPr>
          <a:lstStyle/>
          <a:p>
            <a:pPr indent="2667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偏微分，数学的重要性。</a:t>
            </a:r>
            <a:endParaRPr 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ECEF4EE8-A67E-4119-BDEF-A6F755177B29}"/>
                  </a:ext>
                </a:extLst>
              </p:cNvPr>
              <p:cNvSpPr/>
              <p:nvPr/>
            </p:nvSpPr>
            <p:spPr>
              <a:xfrm>
                <a:off x="6505432" y="3564844"/>
                <a:ext cx="4924568" cy="1289905"/>
              </a:xfrm>
              <a:prstGeom prst="rect">
                <a:avLst/>
              </a:prstGeom>
            </p:spPr>
            <p:txBody>
              <a:bodyPr wrap="square">
                <a:spAutoFit/>
              </a:bodyPr>
              <a:lstStyle/>
              <a:p>
                <a:pPr indent="2667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梯度下降算法同样适用于多个变量的情况，使用梯度下降算法也可以求出</a:t>
                </a:r>
                <a14:m>
                  <m:oMath xmlns:m="http://schemas.openxmlformats.org/officeDocument/2006/math">
                    <m:r>
                      <a:rPr lang="en-US" kern="100">
                        <a:latin typeface="Cambria Math" panose="02040503050406030204" pitchFamily="18" charset="0"/>
                        <a:ea typeface="微软雅黑" panose="020B0503020204020204" pitchFamily="34" charset="-122"/>
                        <a:cs typeface="Times New Roman" panose="02020603050405020304" pitchFamily="18" charset="0"/>
                      </a:rPr>
                      <m:t>𝐽</m:t>
                    </m:r>
                    <m:r>
                      <a:rPr lang="en-US"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b="0" i="1" kern="100" smtClean="0">
                            <a:latin typeface="Cambria Math" panose="02040503050406030204" pitchFamily="18" charset="0"/>
                            <a:ea typeface="微软雅黑" panose="020B0503020204020204" pitchFamily="34" charset="-122"/>
                            <a:cs typeface="Times New Roman" panose="02020603050405020304" pitchFamily="18" charset="0"/>
                          </a:rPr>
                          <m:t>𝑤</m:t>
                        </m:r>
                      </m:e>
                      <m:sub>
                        <m:r>
                          <a:rPr lang="en-US" b="0" i="1" kern="100" smtClean="0">
                            <a:latin typeface="Cambria Math" panose="02040503050406030204" pitchFamily="18" charset="0"/>
                            <a:ea typeface="微软雅黑" panose="020B0503020204020204" pitchFamily="34" charset="-122"/>
                            <a:cs typeface="Times New Roman" panose="02020603050405020304" pitchFamily="18" charset="0"/>
                          </a:rPr>
                          <m:t>0</m:t>
                        </m:r>
                      </m:sub>
                    </m:sSub>
                    <m:r>
                      <a:rPr lang="en-US"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i="1" kern="100">
                            <a:latin typeface="Cambria Math" panose="02040503050406030204" pitchFamily="18" charset="0"/>
                            <a:ea typeface="微软雅黑" panose="020B0503020204020204" pitchFamily="34" charset="-122"/>
                            <a:cs typeface="Times New Roman" panose="02020603050405020304" pitchFamily="18" charset="0"/>
                          </a:rPr>
                          <m:t>𝑤</m:t>
                        </m:r>
                      </m:e>
                      <m:sub>
                        <m:r>
                          <a:rPr lang="en-US" b="0" i="1" kern="100"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b="0" i="1" kern="10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i="1" kern="100">
                            <a:latin typeface="Cambria Math" panose="02040503050406030204" pitchFamily="18" charset="0"/>
                            <a:ea typeface="微软雅黑" panose="020B0503020204020204" pitchFamily="34" charset="-122"/>
                            <a:cs typeface="Times New Roman" panose="02020603050405020304" pitchFamily="18" charset="0"/>
                          </a:rPr>
                          <m:t>𝑤</m:t>
                        </m:r>
                      </m:e>
                      <m:sub>
                        <m:r>
                          <a:rPr lang="en-US" b="0" i="1" kern="100" smtClean="0">
                            <a:latin typeface="Cambria Math" panose="02040503050406030204" pitchFamily="18" charset="0"/>
                            <a:ea typeface="微软雅黑" panose="020B0503020204020204" pitchFamily="34" charset="-122"/>
                            <a:cs typeface="Times New Roman" panose="02020603050405020304" pitchFamily="18" charset="0"/>
                          </a:rPr>
                          <m:t>𝑛</m:t>
                        </m:r>
                      </m:sub>
                    </m:sSub>
                    <m:r>
                      <a:rPr lang="en-US"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kern="100">
                        <a:latin typeface="Cambria Math" panose="02040503050406030204" pitchFamily="18" charset="0"/>
                        <a:ea typeface="微软雅黑" panose="020B0503020204020204" pitchFamily="34" charset="-122"/>
                        <a:cs typeface="Times New Roman" panose="02020603050405020304" pitchFamily="18" charset="0"/>
                      </a:rPr>
                      <m:t>𝑏</m:t>
                    </m:r>
                    <m:r>
                      <a:rPr lang="en-US" kern="100">
                        <a:latin typeface="Cambria Math" panose="02040503050406030204" pitchFamily="18" charset="0"/>
                        <a:ea typeface="微软雅黑" panose="020B0503020204020204" pitchFamily="34" charset="-122"/>
                        <a:cs typeface="Times New Roman" panose="02020603050405020304" pitchFamily="18" charset="0"/>
                      </a:rPr>
                      <m:t>)</m:t>
                    </m:r>
                    <m:r>
                      <a:rPr lang="zh-CN" altLang="en-US" i="1" kern="100" smtClean="0">
                        <a:latin typeface="Cambria Math" panose="02040503050406030204" pitchFamily="18" charset="0"/>
                        <a:ea typeface="微软雅黑" panose="020B0503020204020204" pitchFamily="34" charset="-122"/>
                        <a:cs typeface="Times New Roman" panose="02020603050405020304" pitchFamily="18" charset="0"/>
                      </a:rPr>
                      <m:t>的</m:t>
                    </m:r>
                  </m:oMath>
                </a14:m>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最小值。</a:t>
                </a:r>
                <a:r>
                  <a:rPr lang="en-US"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1" name="矩形 10">
                <a:extLst>
                  <a:ext uri="{FF2B5EF4-FFF2-40B4-BE49-F238E27FC236}">
                    <a16:creationId xmlns:a16="http://schemas.microsoft.com/office/drawing/2014/main" id="{ECEF4EE8-A67E-4119-BDEF-A6F755177B29}"/>
                  </a:ext>
                </a:extLst>
              </p:cNvPr>
              <p:cNvSpPr>
                <a:spLocks noRot="1" noChangeAspect="1" noMove="1" noResize="1" noEditPoints="1" noAdjustHandles="1" noChangeArrowheads="1" noChangeShapeType="1" noTextEdit="1"/>
              </p:cNvSpPr>
              <p:nvPr/>
            </p:nvSpPr>
            <p:spPr>
              <a:xfrm>
                <a:off x="6505432" y="3564844"/>
                <a:ext cx="4924568" cy="1289905"/>
              </a:xfrm>
              <a:prstGeom prst="rect">
                <a:avLst/>
              </a:prstGeom>
              <a:blipFill>
                <a:blip r:embed="rId8"/>
                <a:stretch>
                  <a:fillRect l="-990" r="-1114" b="-7109"/>
                </a:stretch>
              </a:blipFill>
            </p:spPr>
            <p:txBody>
              <a:bodyPr/>
              <a:lstStyle/>
              <a:p>
                <a:r>
                  <a:rPr lang="en-US">
                    <a:noFill/>
                  </a:rPr>
                  <a:t> </a:t>
                </a:r>
              </a:p>
            </p:txBody>
          </p:sp>
        </mc:Fallback>
      </mc:AlternateContent>
    </p:spTree>
    <p:extLst>
      <p:ext uri="{BB962C8B-B14F-4D97-AF65-F5344CB8AC3E}">
        <p14:creationId xmlns:p14="http://schemas.microsoft.com/office/powerpoint/2010/main" val="110574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6">
            <a:extLst>
              <a:ext uri="{FF2B5EF4-FFF2-40B4-BE49-F238E27FC236}">
                <a16:creationId xmlns:a16="http://schemas.microsoft.com/office/drawing/2014/main" id="{0261DAC5-0D82-4616-9D22-4E23B17E6EB0}"/>
              </a:ext>
            </a:extLst>
          </p:cNvPr>
          <p:cNvSpPr txBox="1">
            <a:spLocks/>
          </p:cNvSpPr>
          <p:nvPr/>
        </p:nvSpPr>
        <p:spPr>
          <a:xfrm>
            <a:off x="341635" y="225425"/>
            <a:ext cx="6373064" cy="828873"/>
          </a:xfrm>
          <a:prstGeom prst="rect">
            <a:avLst/>
          </a:prstGeom>
        </p:spPr>
        <p:txBody>
          <a:bodyPr/>
          <a:lstStyle>
            <a:lvl1pPr indent="0">
              <a:lnSpc>
                <a:spcPct val="100000"/>
              </a:lnSpc>
              <a:spcBef>
                <a:spcPts val="1000"/>
              </a:spcBef>
              <a:buFont typeface="Arial" panose="020B0604020202020204" pitchFamily="34" charset="0"/>
              <a:buNone/>
              <a:defRPr sz="3600" b="1">
                <a:solidFill>
                  <a:schemeClr val="tx2">
                    <a:lumMod val="75000"/>
                  </a:schemeClr>
                </a:solidFill>
                <a:latin typeface="微软雅黑 Light" panose="020B0502040204020203" pitchFamily="34" charset="-122"/>
                <a:ea typeface="微软雅黑 Light" panose="020B0502040204020203" pitchFamily="34" charset="-122"/>
                <a:cs typeface="Segoe UI" charset="0"/>
              </a:defRPr>
            </a:lvl1pPr>
            <a:lvl2pPr marL="685800" indent="-228600" algn="ctr">
              <a:lnSpc>
                <a:spcPct val="90000"/>
              </a:lnSpc>
              <a:spcBef>
                <a:spcPts val="500"/>
              </a:spcBef>
              <a:buFont typeface="Arial" panose="020B0604020202020204" pitchFamily="34" charset="0"/>
              <a:buChar char="•"/>
              <a:defRPr sz="2400">
                <a:solidFill>
                  <a:schemeClr val="tx1">
                    <a:lumMod val="75000"/>
                    <a:lumOff val="25000"/>
                  </a:schemeClr>
                </a:solidFill>
              </a:defRPr>
            </a:lvl2pPr>
            <a:lvl3pPr marL="1143000" indent="-228600" algn="ctr">
              <a:lnSpc>
                <a:spcPct val="90000"/>
              </a:lnSpc>
              <a:spcBef>
                <a:spcPts val="500"/>
              </a:spcBef>
              <a:buFont typeface="Arial" panose="020B0604020202020204" pitchFamily="34" charset="0"/>
              <a:buChar char="•"/>
              <a:defRPr sz="2000">
                <a:solidFill>
                  <a:schemeClr val="tx1">
                    <a:lumMod val="75000"/>
                    <a:lumOff val="25000"/>
                  </a:schemeClr>
                </a:solidFill>
              </a:defRPr>
            </a:lvl3pPr>
            <a:lvl4pPr marL="1600200" indent="-228600" algn="ctr">
              <a:lnSpc>
                <a:spcPct val="90000"/>
              </a:lnSpc>
              <a:spcBef>
                <a:spcPts val="500"/>
              </a:spcBef>
              <a:buFont typeface="Arial" panose="020B0604020202020204" pitchFamily="34" charset="0"/>
              <a:buChar char="•"/>
              <a:defRPr>
                <a:solidFill>
                  <a:schemeClr val="tx1">
                    <a:lumMod val="75000"/>
                    <a:lumOff val="25000"/>
                  </a:schemeClr>
                </a:solidFill>
              </a:defRPr>
            </a:lvl4pPr>
            <a:lvl5pPr marL="2057400" indent="-228600" algn="ctr">
              <a:lnSpc>
                <a:spcPct val="90000"/>
              </a:lnSpc>
              <a:spcBef>
                <a:spcPts val="500"/>
              </a:spcBef>
              <a:buFont typeface="Arial" panose="020B0604020202020204" pitchFamily="34" charset="0"/>
              <a:buChar char="•"/>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200" dirty="0">
                <a:latin typeface="微软雅黑" panose="020B0503020204020204" pitchFamily="34" charset="-122"/>
                <a:ea typeface="微软雅黑" panose="020B0503020204020204" pitchFamily="34" charset="-122"/>
              </a:rPr>
              <a:t>多变量线性回归</a:t>
            </a:r>
          </a:p>
        </p:txBody>
      </p:sp>
      <mc:AlternateContent xmlns:mc="http://schemas.openxmlformats.org/markup-compatibility/2006" xmlns:a14="http://schemas.microsoft.com/office/drawing/2010/main">
        <mc:Choice Requires="a14">
          <p:sp>
            <p:nvSpPr>
              <p:cNvPr id="17" name="object 7">
                <a:extLst>
                  <a:ext uri="{FF2B5EF4-FFF2-40B4-BE49-F238E27FC236}">
                    <a16:creationId xmlns:a16="http://schemas.microsoft.com/office/drawing/2014/main" id="{D66D32C0-C19C-45FB-AA33-DEDA57D794C5}"/>
                  </a:ext>
                </a:extLst>
              </p:cNvPr>
              <p:cNvSpPr txBox="1"/>
              <p:nvPr/>
            </p:nvSpPr>
            <p:spPr>
              <a:xfrm>
                <a:off x="6275388" y="1308160"/>
                <a:ext cx="5141732" cy="4054869"/>
              </a:xfrm>
              <a:prstGeom prst="rect">
                <a:avLst/>
              </a:prstGeom>
            </p:spPr>
            <p:txBody>
              <a:bodyPr vert="horz" wrap="square" lIns="182880" tIns="91440" rIns="182880" bIns="91440" rtlCol="0">
                <a:noAutofit/>
              </a:bodyPr>
              <a:lstStyle/>
              <a:p>
                <a:pPr>
                  <a:lnSpc>
                    <a:spcPct val="120000"/>
                  </a:lnSpc>
                  <a:spcBef>
                    <a:spcPts val="600"/>
                  </a:spcBef>
                </a:pPr>
                <a14:m>
                  <m:oMath xmlns:m="http://schemas.openxmlformats.org/officeDocument/2006/math">
                    <m:r>
                      <a:rPr lang="en-US" i="1" smtClean="0">
                        <a:latin typeface="Cambria Math" panose="02040503050406030204" pitchFamily="18" charset="0"/>
                      </a:rPr>
                      <m:t>𝑛</m:t>
                    </m:r>
                  </m:oMath>
                </a14:m>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代表特征的数量</a:t>
                </a:r>
                <a:endParaRPr lang="en-US" dirty="0">
                  <a:latin typeface="微软雅黑" panose="020B0503020204020204" pitchFamily="34" charset="-122"/>
                  <a:ea typeface="微软雅黑" panose="020B0503020204020204" pitchFamily="34" charset="-122"/>
                </a:endParaRPr>
              </a:p>
              <a:p>
                <a:pPr>
                  <a:lnSpc>
                    <a:spcPct val="120000"/>
                  </a:lnSpc>
                  <a:spcBef>
                    <a:spcPts val="600"/>
                  </a:spcBef>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oMath>
                </a14:m>
                <a:r>
                  <a:rPr lang="zh-CN" altLang="en-US" dirty="0">
                    <a:latin typeface="微软雅黑" panose="020B0503020204020204" pitchFamily="34" charset="-122"/>
                    <a:ea typeface="微软雅黑" panose="020B0503020204020204" pitchFamily="34" charset="-122"/>
                  </a:rPr>
                  <a:t>代表第 </a:t>
                </a:r>
                <a14:m>
                  <m:oMath xmlns:m="http://schemas.openxmlformats.org/officeDocument/2006/math">
                    <m:r>
                      <a:rPr lang="en-US" i="1">
                        <a:latin typeface="Cambria Math" panose="02040503050406030204" pitchFamily="18" charset="0"/>
                      </a:rPr>
                      <m:t>𝑖</m:t>
                    </m:r>
                  </m:oMath>
                </a14:m>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个训练实例，是特征矩阵中的第</a:t>
                </a:r>
                <a14:m>
                  <m:oMath xmlns:m="http://schemas.openxmlformats.org/officeDocument/2006/math">
                    <m:r>
                      <a:rPr lang="en-US" i="1">
                        <a:latin typeface="Cambria Math" panose="02040503050406030204" pitchFamily="18" charset="0"/>
                      </a:rPr>
                      <m:t>𝑖</m:t>
                    </m:r>
                  </m:oMath>
                </a14:m>
                <a:r>
                  <a:rPr lang="zh-CN" altLang="en-US" dirty="0">
                    <a:latin typeface="微软雅黑" panose="020B0503020204020204" pitchFamily="34" charset="-122"/>
                    <a:ea typeface="微软雅黑" panose="020B0503020204020204" pitchFamily="34" charset="-122"/>
                  </a:rPr>
                  <a:t>行，是一个</a:t>
                </a:r>
                <a:r>
                  <a:rPr lang="zh-CN" altLang="en-US" b="1" dirty="0">
                    <a:latin typeface="微软雅黑" panose="020B0503020204020204" pitchFamily="34" charset="-122"/>
                    <a:ea typeface="微软雅黑" panose="020B0503020204020204" pitchFamily="34" charset="-122"/>
                  </a:rPr>
                  <a:t>向量</a:t>
                </a:r>
                <a:r>
                  <a:rPr lang="zh-CN" altLang="en-US" dirty="0">
                    <a:latin typeface="微软雅黑" panose="020B0503020204020204" pitchFamily="34" charset="-122"/>
                    <a:ea typeface="微软雅黑" panose="020B0503020204020204" pitchFamily="34" charset="-122"/>
                  </a:rPr>
                  <a:t>（</a:t>
                </a:r>
                <a:r>
                  <a:rPr lang="en-US" b="1" dirty="0">
                    <a:latin typeface="微软雅黑" panose="020B0503020204020204" pitchFamily="34" charset="-122"/>
                    <a:ea typeface="微软雅黑" panose="020B0503020204020204" pitchFamily="34" charset="-122"/>
                  </a:rPr>
                  <a:t>vector</a:t>
                </a:r>
                <a:r>
                  <a:rPr lang="zh-CN" altLang="en-US" dirty="0">
                    <a:latin typeface="微软雅黑" panose="020B0503020204020204" pitchFamily="34" charset="-122"/>
                    <a:ea typeface="微软雅黑" panose="020B0503020204020204" pitchFamily="34" charset="-122"/>
                  </a:rPr>
                  <a:t>）。比方说，图中的</a:t>
                </a:r>
                <a:endParaRPr lang="en-US" dirty="0">
                  <a:latin typeface="微软雅黑" panose="020B0503020204020204" pitchFamily="34" charset="-122"/>
                  <a:ea typeface="微软雅黑" panose="020B0503020204020204" pitchFamily="34" charset="-122"/>
                </a:endParaRPr>
              </a:p>
              <a:p>
                <a:pPr>
                  <a:lnSpc>
                    <a:spcPct val="120000"/>
                  </a:lnSpc>
                  <a:spcBef>
                    <a:spcPts val="600"/>
                  </a:spcBef>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1416</m:t>
                              </m:r>
                            </m:e>
                          </m:mr>
                          <m:mr>
                            <m:e>
                              <m:r>
                                <a:rPr lang="en-US" i="1">
                                  <a:latin typeface="Cambria Math" panose="02040503050406030204" pitchFamily="18" charset="0"/>
                                </a:rPr>
                                <m:t> 3</m:t>
                              </m:r>
                            </m:e>
                          </m:mr>
                          <m:mr>
                            <m:e>
                              <m:r>
                                <a:rPr lang="en-US" i="1">
                                  <a:latin typeface="Cambria Math" panose="02040503050406030204" pitchFamily="18" charset="0"/>
                                </a:rPr>
                                <m:t> 2</m:t>
                              </m:r>
                            </m:e>
                          </m:mr>
                          <m:mr>
                            <m:e>
                              <m:r>
                                <a:rPr lang="en-US" i="1">
                                  <a:latin typeface="Cambria Math" panose="02040503050406030204" pitchFamily="18" charset="0"/>
                                </a:rPr>
                                <m:t> 40</m:t>
                              </m:r>
                            </m:e>
                          </m:mr>
                        </m:m>
                      </m:e>
                    </m:d>
                  </m:oMath>
                </a14:m>
                <a:r>
                  <a:rPr lang="zh-CN" altLang="en-US"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a:p>
                <a:pPr>
                  <a:lnSpc>
                    <a:spcPct val="120000"/>
                  </a:lnSpc>
                  <a:spcBef>
                    <a:spcPts val="600"/>
                  </a:spcBef>
                </a:pP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d>
                          <m:dPr>
                            <m:ctrlPr>
                              <a:rPr lang="en-US" i="1">
                                <a:latin typeface="Cambria Math" panose="02040503050406030204" pitchFamily="18" charset="0"/>
                              </a:rPr>
                            </m:ctrlPr>
                          </m:dPr>
                          <m:e>
                            <m:r>
                              <a:rPr lang="en-US" i="1">
                                <a:latin typeface="Cambria Math" panose="02040503050406030204" pitchFamily="18" charset="0"/>
                              </a:rPr>
                              <m:t>𝑖</m:t>
                            </m:r>
                          </m:e>
                        </m:d>
                      </m:sup>
                    </m:sSubSup>
                  </m:oMath>
                </a14:m>
                <a:r>
                  <a:rPr lang="zh-CN" altLang="en-US" dirty="0">
                    <a:latin typeface="微软雅黑" panose="020B0503020204020204" pitchFamily="34" charset="-122"/>
                    <a:ea typeface="微软雅黑" panose="020B0503020204020204" pitchFamily="34" charset="-122"/>
                  </a:rPr>
                  <a:t>代表特征矩阵中第 </a:t>
                </a:r>
                <a14:m>
                  <m:oMath xmlns:m="http://schemas.openxmlformats.org/officeDocument/2006/math">
                    <m:r>
                      <a:rPr lang="en-US" i="1">
                        <a:latin typeface="Cambria Math" panose="02040503050406030204" pitchFamily="18" charset="0"/>
                      </a:rPr>
                      <m:t>𝑖</m:t>
                    </m:r>
                  </m:oMath>
                </a14:m>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行的第 </a:t>
                </a:r>
                <a14:m>
                  <m:oMath xmlns:m="http://schemas.openxmlformats.org/officeDocument/2006/math">
                    <m:r>
                      <a:rPr lang="en-US" i="1">
                        <a:latin typeface="Cambria Math" panose="02040503050406030204" pitchFamily="18" charset="0"/>
                      </a:rPr>
                      <m:t>𝑗</m:t>
                    </m:r>
                  </m:oMath>
                </a14:m>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个特征，也就是第 </a:t>
                </a:r>
                <a14:m>
                  <m:oMath xmlns:m="http://schemas.openxmlformats.org/officeDocument/2006/math">
                    <m:r>
                      <a:rPr lang="en-US" i="1">
                        <a:latin typeface="Cambria Math" panose="02040503050406030204" pitchFamily="18" charset="0"/>
                      </a:rPr>
                      <m:t>𝑖</m:t>
                    </m:r>
                  </m:oMath>
                </a14:m>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个训练实例的第 </a:t>
                </a:r>
                <a14:m>
                  <m:oMath xmlns:m="http://schemas.openxmlformats.org/officeDocument/2006/math">
                    <m:r>
                      <a:rPr lang="en-US" i="1">
                        <a:latin typeface="Cambria Math" panose="02040503050406030204" pitchFamily="18" charset="0"/>
                      </a:rPr>
                      <m:t>𝑗</m:t>
                    </m:r>
                  </m:oMath>
                </a14:m>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个特征。</a:t>
                </a:r>
                <a:endParaRPr lang="en-US" dirty="0">
                  <a:latin typeface="微软雅黑" panose="020B0503020204020204" pitchFamily="34" charset="-122"/>
                  <a:ea typeface="微软雅黑" panose="020B0503020204020204" pitchFamily="34" charset="-122"/>
                </a:endParaRPr>
              </a:p>
              <a:p>
                <a:pPr>
                  <a:lnSpc>
                    <a:spcPct val="120000"/>
                  </a:lnSpc>
                  <a:spcBef>
                    <a:spcPts val="600"/>
                  </a:spcBef>
                </a:pPr>
                <a:r>
                  <a:rPr lang="zh-CN" altLang="en-US" dirty="0">
                    <a:latin typeface="微软雅黑" panose="020B0503020204020204" pitchFamily="34" charset="-122"/>
                    <a:ea typeface="微软雅黑" panose="020B0503020204020204" pitchFamily="34" charset="-122"/>
                  </a:rPr>
                  <a:t>如图中的</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1</m:t>
                        </m:r>
                      </m:sub>
                      <m:sup>
                        <m:d>
                          <m:dPr>
                            <m:ctrlPr>
                              <a:rPr lang="en-US" i="1">
                                <a:latin typeface="Cambria Math" panose="02040503050406030204" pitchFamily="18" charset="0"/>
                              </a:rPr>
                            </m:ctrlPr>
                          </m:dPr>
                          <m:e>
                            <m:r>
                              <a:rPr lang="en-US" b="0" i="1" smtClean="0">
                                <a:latin typeface="Cambria Math" panose="02040503050406030204" pitchFamily="18" charset="0"/>
                              </a:rPr>
                              <m:t>1</m:t>
                            </m:r>
                          </m:e>
                        </m:d>
                      </m:sup>
                    </m:sSubSup>
                    <m:r>
                      <a:rPr lang="en-US" i="1">
                        <a:latin typeface="Cambria Math" panose="02040503050406030204" pitchFamily="18" charset="0"/>
                      </a:rPr>
                      <m:t>=3,</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d>
                          <m:dPr>
                            <m:ctrlPr>
                              <a:rPr lang="en-US" i="1">
                                <a:latin typeface="Cambria Math" panose="02040503050406030204" pitchFamily="18" charset="0"/>
                              </a:rPr>
                            </m:ctrlPr>
                          </m:dPr>
                          <m:e>
                            <m:r>
                              <a:rPr lang="en-US" b="0" i="1" smtClean="0">
                                <a:latin typeface="Cambria Math" panose="02040503050406030204" pitchFamily="18" charset="0"/>
                              </a:rPr>
                              <m:t>1</m:t>
                            </m:r>
                          </m:e>
                        </m:d>
                      </m:sup>
                    </m:sSubSup>
                    <m:r>
                      <a:rPr lang="en-US" i="1">
                        <a:latin typeface="Cambria Math" panose="02040503050406030204" pitchFamily="18" charset="0"/>
                      </a:rPr>
                      <m:t>=2</m:t>
                    </m:r>
                  </m:oMath>
                </a14:m>
                <a:endParaRPr lang="en-US" dirty="0">
                  <a:latin typeface="微软雅黑" panose="020B0503020204020204" pitchFamily="34" charset="-122"/>
                  <a:ea typeface="微软雅黑" panose="020B0503020204020204" pitchFamily="34" charset="-122"/>
                </a:endParaRPr>
              </a:p>
              <a:p>
                <a:pPr marL="12700">
                  <a:lnSpc>
                    <a:spcPct val="120000"/>
                  </a:lnSpc>
                  <a:spcBef>
                    <a:spcPts val="600"/>
                  </a:spcBef>
                  <a:tabLst>
                    <a:tab pos="314325" algn="l"/>
                  </a:tabLst>
                </a:pPr>
                <a:endParaRPr sz="2000" dirty="0">
                  <a:latin typeface="微软雅黑" panose="020B0503020204020204" pitchFamily="34" charset="-122"/>
                  <a:ea typeface="微软雅黑" panose="020B0503020204020204" pitchFamily="34" charset="-122"/>
                  <a:cs typeface="Microsoft YaHei UI"/>
                </a:endParaRPr>
              </a:p>
            </p:txBody>
          </p:sp>
        </mc:Choice>
        <mc:Fallback xmlns="">
          <p:sp>
            <p:nvSpPr>
              <p:cNvPr id="17" name="object 7">
                <a:extLst>
                  <a:ext uri="{FF2B5EF4-FFF2-40B4-BE49-F238E27FC236}">
                    <a16:creationId xmlns:a16="http://schemas.microsoft.com/office/drawing/2014/main" id="{D66D32C0-C19C-45FB-AA33-DEDA57D794C5}"/>
                  </a:ext>
                </a:extLst>
              </p:cNvPr>
              <p:cNvSpPr txBox="1">
                <a:spLocks noRot="1" noChangeAspect="1" noMove="1" noResize="1" noEditPoints="1" noAdjustHandles="1" noChangeArrowheads="1" noChangeShapeType="1" noTextEdit="1"/>
              </p:cNvSpPr>
              <p:nvPr/>
            </p:nvSpPr>
            <p:spPr>
              <a:xfrm>
                <a:off x="6275388" y="1308160"/>
                <a:ext cx="5141732" cy="4054869"/>
              </a:xfrm>
              <a:prstGeom prst="rect">
                <a:avLst/>
              </a:prstGeom>
              <a:blipFill>
                <a:blip r:embed="rId2"/>
                <a:stretch>
                  <a:fillRect r="-3555"/>
                </a:stretch>
              </a:blipFill>
            </p:spPr>
            <p:txBody>
              <a:bodyPr/>
              <a:lstStyle/>
              <a:p>
                <a:r>
                  <a:rPr lang="en-US">
                    <a:noFill/>
                  </a:rPr>
                  <a:t> </a:t>
                </a:r>
              </a:p>
            </p:txBody>
          </p:sp>
        </mc:Fallback>
      </mc:AlternateContent>
      <p:pic>
        <p:nvPicPr>
          <p:cNvPr id="24" name="Picture">
            <a:extLst>
              <a:ext uri="{FF2B5EF4-FFF2-40B4-BE49-F238E27FC236}">
                <a16:creationId xmlns:a16="http://schemas.microsoft.com/office/drawing/2014/main" id="{44E41E64-16FD-4D7B-B14D-CDF0035F605B}"/>
              </a:ext>
            </a:extLst>
          </p:cNvPr>
          <p:cNvPicPr/>
          <p:nvPr/>
        </p:nvPicPr>
        <p:blipFill>
          <a:blip r:embed="rId3"/>
          <a:stretch>
            <a:fillRect/>
          </a:stretch>
        </p:blipFill>
        <p:spPr bwMode="auto">
          <a:xfrm>
            <a:off x="419100" y="2293896"/>
            <a:ext cx="5676900" cy="2761742"/>
          </a:xfrm>
          <a:prstGeom prst="rect">
            <a:avLst/>
          </a:prstGeom>
          <a:noFill/>
          <a:ln w="9525">
            <a:noFill/>
            <a:headEnd/>
            <a:tailEnd/>
          </a:ln>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BF24F83-49A9-46D1-9D59-EBEE7F5481ED}"/>
                  </a:ext>
                </a:extLst>
              </p:cNvPr>
              <p:cNvSpPr/>
              <p:nvPr/>
            </p:nvSpPr>
            <p:spPr>
              <a:xfrm>
                <a:off x="6385218" y="5363029"/>
                <a:ext cx="3915431" cy="415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ub>
                      </m:sSub>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r>
                        <a:rPr lang="en-US" i="0">
                          <a:latin typeface="Cambria Math" panose="02040503050406030204" pitchFamily="18" charset="0"/>
                        </a:rPr>
                        <m:t>=</m:t>
                      </m:r>
                      <m:r>
                        <a:rPr lang="en-US" b="0" i="1" smtClean="0">
                          <a:latin typeface="Cambria Math" panose="02040503050406030204" pitchFamily="18" charset="0"/>
                        </a:rPr>
                        <m:t>𝑏</m:t>
                      </m:r>
                      <m:r>
                        <a:rPr lang="en-US" i="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0"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0"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 name="矩形 1">
                <a:extLst>
                  <a:ext uri="{FF2B5EF4-FFF2-40B4-BE49-F238E27FC236}">
                    <a16:creationId xmlns:a16="http://schemas.microsoft.com/office/drawing/2014/main" id="{6BF24F83-49A9-46D1-9D59-EBEE7F5481ED}"/>
                  </a:ext>
                </a:extLst>
              </p:cNvPr>
              <p:cNvSpPr>
                <a:spLocks noRot="1" noChangeAspect="1" noMove="1" noResize="1" noEditPoints="1" noAdjustHandles="1" noChangeArrowheads="1" noChangeShapeType="1" noTextEdit="1"/>
              </p:cNvSpPr>
              <p:nvPr/>
            </p:nvSpPr>
            <p:spPr>
              <a:xfrm>
                <a:off x="6385218" y="5363029"/>
                <a:ext cx="3915431" cy="415755"/>
              </a:xfrm>
              <a:prstGeom prst="rect">
                <a:avLst/>
              </a:prstGeom>
              <a:blipFill>
                <a:blip r:embed="rId4"/>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EF16B39-A0DE-43E4-8E04-6482955E5958}"/>
                  </a:ext>
                </a:extLst>
              </p:cNvPr>
              <p:cNvSpPr/>
              <p:nvPr/>
            </p:nvSpPr>
            <p:spPr>
              <a:xfrm>
                <a:off x="6370660" y="5839427"/>
                <a:ext cx="3646576" cy="413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i="0">
                          <a:latin typeface="Cambria Math" panose="02040503050406030204" pitchFamily="18" charset="0"/>
                        </a:rPr>
                        <m:t>=</m:t>
                      </m:r>
                      <m:sSup>
                        <m:sSupPr>
                          <m:ctrlPr>
                            <a:rPr lang="en-US" i="1">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𝑊</m:t>
                          </m:r>
                        </m:e>
                        <m:sup>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×3)</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3" name="矩形 2">
                <a:extLst>
                  <a:ext uri="{FF2B5EF4-FFF2-40B4-BE49-F238E27FC236}">
                    <a16:creationId xmlns:a16="http://schemas.microsoft.com/office/drawing/2014/main" id="{DEF16B39-A0DE-43E4-8E04-6482955E5958}"/>
                  </a:ext>
                </a:extLst>
              </p:cNvPr>
              <p:cNvSpPr>
                <a:spLocks noRot="1" noChangeAspect="1" noMove="1" noResize="1" noEditPoints="1" noAdjustHandles="1" noChangeArrowheads="1" noChangeShapeType="1" noTextEdit="1"/>
              </p:cNvSpPr>
              <p:nvPr/>
            </p:nvSpPr>
            <p:spPr>
              <a:xfrm>
                <a:off x="6370660" y="5839427"/>
                <a:ext cx="3646576" cy="413831"/>
              </a:xfrm>
              <a:prstGeom prst="rect">
                <a:avLst/>
              </a:prstGeom>
              <a:blipFill>
                <a:blip r:embed="rId5"/>
                <a:stretch>
                  <a:fillRect b="-8824"/>
                </a:stretch>
              </a:blipFill>
            </p:spPr>
            <p:txBody>
              <a:bodyPr/>
              <a:lstStyle/>
              <a:p>
                <a:r>
                  <a:rPr lang="en-US">
                    <a:noFill/>
                  </a:rPr>
                  <a:t> </a:t>
                </a:r>
              </a:p>
            </p:txBody>
          </p:sp>
        </mc:Fallback>
      </mc:AlternateContent>
      <p:sp>
        <p:nvSpPr>
          <p:cNvPr id="5" name="文本占位符 4">
            <a:extLst>
              <a:ext uri="{FF2B5EF4-FFF2-40B4-BE49-F238E27FC236}">
                <a16:creationId xmlns:a16="http://schemas.microsoft.com/office/drawing/2014/main" id="{4E2DCBD7-07DD-4EB4-A619-B4089BC6D85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3202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6">
            <a:extLst>
              <a:ext uri="{FF2B5EF4-FFF2-40B4-BE49-F238E27FC236}">
                <a16:creationId xmlns:a16="http://schemas.microsoft.com/office/drawing/2014/main" id="{0261DAC5-0D82-4616-9D22-4E23B17E6EB0}"/>
              </a:ext>
            </a:extLst>
          </p:cNvPr>
          <p:cNvSpPr txBox="1">
            <a:spLocks/>
          </p:cNvSpPr>
          <p:nvPr/>
        </p:nvSpPr>
        <p:spPr>
          <a:xfrm>
            <a:off x="341635" y="225425"/>
            <a:ext cx="6373064" cy="828873"/>
          </a:xfrm>
          <a:prstGeom prst="rect">
            <a:avLst/>
          </a:prstGeom>
        </p:spPr>
        <p:txBody>
          <a:bodyPr/>
          <a:lstStyle>
            <a:lvl1pPr indent="0">
              <a:lnSpc>
                <a:spcPct val="100000"/>
              </a:lnSpc>
              <a:spcBef>
                <a:spcPts val="1000"/>
              </a:spcBef>
              <a:buFont typeface="Arial" panose="020B0604020202020204" pitchFamily="34" charset="0"/>
              <a:buNone/>
              <a:defRPr sz="3600" b="1">
                <a:solidFill>
                  <a:schemeClr val="tx2">
                    <a:lumMod val="75000"/>
                  </a:schemeClr>
                </a:solidFill>
                <a:latin typeface="微软雅黑 Light" panose="020B0502040204020203" pitchFamily="34" charset="-122"/>
                <a:ea typeface="微软雅黑 Light" panose="020B0502040204020203" pitchFamily="34" charset="-122"/>
                <a:cs typeface="Segoe UI" charset="0"/>
              </a:defRPr>
            </a:lvl1pPr>
            <a:lvl2pPr marL="685800" indent="-228600" algn="ctr">
              <a:lnSpc>
                <a:spcPct val="90000"/>
              </a:lnSpc>
              <a:spcBef>
                <a:spcPts val="500"/>
              </a:spcBef>
              <a:buFont typeface="Arial" panose="020B0604020202020204" pitchFamily="34" charset="0"/>
              <a:buChar char="•"/>
              <a:defRPr sz="2400">
                <a:solidFill>
                  <a:schemeClr val="tx1">
                    <a:lumMod val="75000"/>
                    <a:lumOff val="25000"/>
                  </a:schemeClr>
                </a:solidFill>
              </a:defRPr>
            </a:lvl2pPr>
            <a:lvl3pPr marL="1143000" indent="-228600" algn="ctr">
              <a:lnSpc>
                <a:spcPct val="90000"/>
              </a:lnSpc>
              <a:spcBef>
                <a:spcPts val="500"/>
              </a:spcBef>
              <a:buFont typeface="Arial" panose="020B0604020202020204" pitchFamily="34" charset="0"/>
              <a:buChar char="•"/>
              <a:defRPr sz="2000">
                <a:solidFill>
                  <a:schemeClr val="tx1">
                    <a:lumMod val="75000"/>
                    <a:lumOff val="25000"/>
                  </a:schemeClr>
                </a:solidFill>
              </a:defRPr>
            </a:lvl3pPr>
            <a:lvl4pPr marL="1600200" indent="-228600" algn="ctr">
              <a:lnSpc>
                <a:spcPct val="90000"/>
              </a:lnSpc>
              <a:spcBef>
                <a:spcPts val="500"/>
              </a:spcBef>
              <a:buFont typeface="Arial" panose="020B0604020202020204" pitchFamily="34" charset="0"/>
              <a:buChar char="•"/>
              <a:defRPr>
                <a:solidFill>
                  <a:schemeClr val="tx1">
                    <a:lumMod val="75000"/>
                    <a:lumOff val="25000"/>
                  </a:schemeClr>
                </a:solidFill>
              </a:defRPr>
            </a:lvl4pPr>
            <a:lvl5pPr marL="2057400" indent="-228600" algn="ctr">
              <a:lnSpc>
                <a:spcPct val="90000"/>
              </a:lnSpc>
              <a:spcBef>
                <a:spcPts val="500"/>
              </a:spcBef>
              <a:buFont typeface="Arial" panose="020B0604020202020204" pitchFamily="34" charset="0"/>
              <a:buChar char="•"/>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200" dirty="0">
                <a:latin typeface="微软雅黑" panose="020B0503020204020204" pitchFamily="34" charset="-122"/>
                <a:ea typeface="微软雅黑" panose="020B0503020204020204" pitchFamily="34" charset="-122"/>
              </a:rPr>
              <a:t>常用机器学习算法 </a:t>
            </a: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逻辑回归</a:t>
            </a:r>
          </a:p>
        </p:txBody>
      </p:sp>
      <p:sp>
        <p:nvSpPr>
          <p:cNvPr id="17" name="object 7">
            <a:extLst>
              <a:ext uri="{FF2B5EF4-FFF2-40B4-BE49-F238E27FC236}">
                <a16:creationId xmlns:a16="http://schemas.microsoft.com/office/drawing/2014/main" id="{D66D32C0-C19C-45FB-AA33-DEDA57D794C5}"/>
              </a:ext>
            </a:extLst>
          </p:cNvPr>
          <p:cNvSpPr txBox="1"/>
          <p:nvPr/>
        </p:nvSpPr>
        <p:spPr>
          <a:xfrm>
            <a:off x="986472" y="1164153"/>
            <a:ext cx="10218145" cy="1286836"/>
          </a:xfrm>
          <a:prstGeom prst="rect">
            <a:avLst/>
          </a:prstGeom>
        </p:spPr>
        <p:txBody>
          <a:bodyPr vert="horz" wrap="square" lIns="0" tIns="0" rIns="0" bIns="0" rtlCol="0">
            <a:noAutofit/>
          </a:bodyPr>
          <a:lstStyle/>
          <a:p>
            <a:pPr marL="1546225" indent="-1533525">
              <a:lnSpc>
                <a:spcPct val="120000"/>
              </a:lnSpc>
              <a:spcBef>
                <a:spcPts val="600"/>
              </a:spcBef>
              <a:tabLst>
                <a:tab pos="314325" algn="l"/>
              </a:tabLst>
            </a:pPr>
            <a:r>
              <a:rPr sz="2000" dirty="0">
                <a:solidFill>
                  <a:srgbClr val="7E7E7E"/>
                </a:solidFill>
                <a:latin typeface="微软雅黑" panose="020B0503020204020204" pitchFamily="34" charset="-122"/>
                <a:ea typeface="微软雅黑" panose="020B0503020204020204" pitchFamily="34" charset="-122"/>
                <a:cs typeface="Wingdings"/>
              </a:rPr>
              <a:t></a:t>
            </a:r>
            <a:r>
              <a:rPr sz="2000" dirty="0">
                <a:solidFill>
                  <a:srgbClr val="7E7E7E"/>
                </a:solidFill>
                <a:latin typeface="微软雅黑" panose="020B0503020204020204" pitchFamily="34" charset="-122"/>
                <a:ea typeface="微软雅黑" panose="020B0503020204020204" pitchFamily="34" charset="-122"/>
                <a:cs typeface="Times New Roman"/>
              </a:rPr>
              <a:t>	</a:t>
            </a:r>
            <a:r>
              <a:rPr sz="2000" spc="-20" dirty="0" err="1">
                <a:latin typeface="微软雅黑" panose="020B0503020204020204" pitchFamily="34" charset="-122"/>
                <a:ea typeface="微软雅黑" panose="020B0503020204020204" pitchFamily="34" charset="-122"/>
                <a:cs typeface="Microsoft YaHei UI"/>
              </a:rPr>
              <a:t>逻辑回归：逻辑回归模型是一种分</a:t>
            </a:r>
            <a:r>
              <a:rPr sz="2000" spc="0" dirty="0" err="1">
                <a:latin typeface="微软雅黑" panose="020B0503020204020204" pitchFamily="34" charset="-122"/>
                <a:ea typeface="微软雅黑" panose="020B0503020204020204" pitchFamily="34" charset="-122"/>
                <a:cs typeface="Microsoft YaHei UI"/>
              </a:rPr>
              <a:t>类</a:t>
            </a:r>
            <a:r>
              <a:rPr sz="2000" spc="-20" dirty="0" err="1">
                <a:latin typeface="微软雅黑" panose="020B0503020204020204" pitchFamily="34" charset="-122"/>
                <a:ea typeface="微软雅黑" panose="020B0503020204020204" pitchFamily="34" charset="-122"/>
                <a:cs typeface="Microsoft YaHei UI"/>
              </a:rPr>
              <a:t>模</a:t>
            </a:r>
            <a:r>
              <a:rPr sz="2000" spc="-10" dirty="0" err="1">
                <a:latin typeface="微软雅黑" panose="020B0503020204020204" pitchFamily="34" charset="-122"/>
                <a:ea typeface="微软雅黑" panose="020B0503020204020204" pitchFamily="34" charset="-122"/>
                <a:cs typeface="Microsoft YaHei UI"/>
              </a:rPr>
              <a:t>型</a:t>
            </a:r>
            <a:r>
              <a:rPr sz="2000" spc="0" dirty="0">
                <a:latin typeface="微软雅黑" panose="020B0503020204020204" pitchFamily="34" charset="-122"/>
                <a:ea typeface="微软雅黑" panose="020B0503020204020204" pitchFamily="34" charset="-122"/>
                <a:cs typeface="Microsoft YaHei UI"/>
              </a:rPr>
              <a:t>，</a:t>
            </a:r>
            <a:r>
              <a:rPr lang="zh-CN" altLang="en-US" sz="2000" spc="0" dirty="0">
                <a:latin typeface="微软雅黑" panose="020B0503020204020204" pitchFamily="34" charset="-122"/>
                <a:ea typeface="微软雅黑" panose="020B0503020204020204" pitchFamily="34" charset="-122"/>
                <a:cs typeface="Microsoft YaHei UI"/>
              </a:rPr>
              <a:t>是</a:t>
            </a:r>
            <a:r>
              <a:rPr lang="zh-CN" altLang="en-US" sz="2000" dirty="0">
                <a:latin typeface="微软雅黑" panose="020B0503020204020204" pitchFamily="34" charset="-122"/>
                <a:ea typeface="微软雅黑" panose="020B0503020204020204" pitchFamily="34" charset="-122"/>
                <a:cs typeface="Microsoft YaHei UI"/>
              </a:rPr>
              <a:t>目前最流行，使用最广泛的一种解</a:t>
            </a:r>
            <a:r>
              <a:rPr lang="zh-CN" altLang="en-US" sz="2000" spc="-20" dirty="0">
                <a:latin typeface="微软雅黑" panose="020B0503020204020204" pitchFamily="34" charset="-122"/>
                <a:ea typeface="微软雅黑" panose="020B0503020204020204" pitchFamily="34" charset="-122"/>
                <a:cs typeface="Microsoft YaHei UI"/>
              </a:rPr>
              <a:t>决分</a:t>
            </a:r>
            <a:r>
              <a:rPr lang="zh-CN" altLang="en-US" sz="2000" dirty="0">
                <a:latin typeface="微软雅黑" panose="020B0503020204020204" pitchFamily="34" charset="-122"/>
                <a:ea typeface="微软雅黑" panose="020B0503020204020204" pitchFamily="34" charset="-122"/>
                <a:cs typeface="Microsoft YaHei UI"/>
              </a:rPr>
              <a:t>类</a:t>
            </a:r>
            <a:r>
              <a:rPr lang="zh-CN" altLang="en-US" sz="2000" spc="-20" dirty="0">
                <a:latin typeface="微软雅黑" panose="020B0503020204020204" pitchFamily="34" charset="-122"/>
                <a:ea typeface="微软雅黑" panose="020B0503020204020204" pitchFamily="34" charset="-122"/>
                <a:cs typeface="Microsoft YaHei UI"/>
              </a:rPr>
              <a:t>问</a:t>
            </a:r>
            <a:r>
              <a:rPr lang="zh-CN" altLang="en-US" sz="2000" spc="-15" dirty="0">
                <a:latin typeface="微软雅黑" panose="020B0503020204020204" pitchFamily="34" charset="-122"/>
                <a:ea typeface="微软雅黑" panose="020B0503020204020204" pitchFamily="34" charset="-122"/>
                <a:cs typeface="Microsoft YaHei UI"/>
              </a:rPr>
              <a:t>题的</a:t>
            </a:r>
            <a:r>
              <a:rPr lang="zh-CN" altLang="en-US" sz="2000" dirty="0">
                <a:latin typeface="微软雅黑" panose="020B0503020204020204" pitchFamily="34" charset="-122"/>
                <a:ea typeface="微软雅黑" panose="020B0503020204020204" pitchFamily="34" charset="-122"/>
                <a:cs typeface="Microsoft YaHei UI"/>
              </a:rPr>
              <a:t>算法</a:t>
            </a:r>
            <a:r>
              <a:rPr sz="2000" spc="0" dirty="0">
                <a:latin typeface="微软雅黑" panose="020B0503020204020204" pitchFamily="34" charset="-122"/>
                <a:ea typeface="微软雅黑" panose="020B0503020204020204" pitchFamily="34" charset="-122"/>
                <a:cs typeface="Microsoft YaHei UI"/>
              </a:rPr>
              <a:t>。</a:t>
            </a:r>
            <a:endParaRPr sz="2000" dirty="0">
              <a:latin typeface="微软雅黑" panose="020B0503020204020204" pitchFamily="34" charset="-122"/>
              <a:ea typeface="微软雅黑" panose="020B0503020204020204" pitchFamily="34" charset="-122"/>
              <a:cs typeface="Microsoft YaHei UI"/>
            </a:endParaRPr>
          </a:p>
        </p:txBody>
      </p:sp>
      <p:sp>
        <p:nvSpPr>
          <p:cNvPr id="20" name="TextBox 33">
            <a:extLst>
              <a:ext uri="{FF2B5EF4-FFF2-40B4-BE49-F238E27FC236}">
                <a16:creationId xmlns:a16="http://schemas.microsoft.com/office/drawing/2014/main" id="{8918FD96-23D1-46B6-8FFD-0B2FD249565E}"/>
              </a:ext>
            </a:extLst>
          </p:cNvPr>
          <p:cNvSpPr txBox="1"/>
          <p:nvPr/>
        </p:nvSpPr>
        <p:spPr>
          <a:xfrm>
            <a:off x="3233075" y="3884279"/>
            <a:ext cx="6645234"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肿瘤大小</a:t>
            </a:r>
            <a:endParaRPr lang="en-US" dirty="0">
              <a:latin typeface="微软雅黑" panose="020B0503020204020204" pitchFamily="34" charset="-122"/>
              <a:ea typeface="微软雅黑" panose="020B0503020204020204" pitchFamily="34" charset="-122"/>
            </a:endParaRPr>
          </a:p>
        </p:txBody>
      </p:sp>
      <p:cxnSp>
        <p:nvCxnSpPr>
          <p:cNvPr id="21" name="Straight Connector 30">
            <a:extLst>
              <a:ext uri="{FF2B5EF4-FFF2-40B4-BE49-F238E27FC236}">
                <a16:creationId xmlns:a16="http://schemas.microsoft.com/office/drawing/2014/main" id="{F47FAA0E-3F9D-4339-A574-B8D17CC3184D}"/>
              </a:ext>
            </a:extLst>
          </p:cNvPr>
          <p:cNvCxnSpPr/>
          <p:nvPr/>
        </p:nvCxnSpPr>
        <p:spPr>
          <a:xfrm>
            <a:off x="3123641" y="3818968"/>
            <a:ext cx="6754668" cy="595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Connector 26">
            <a:extLst>
              <a:ext uri="{FF2B5EF4-FFF2-40B4-BE49-F238E27FC236}">
                <a16:creationId xmlns:a16="http://schemas.microsoft.com/office/drawing/2014/main" id="{284BF6F6-0107-4F9C-BD50-DCC5E3921BED}"/>
              </a:ext>
            </a:extLst>
          </p:cNvPr>
          <p:cNvCxnSpPr/>
          <p:nvPr/>
        </p:nvCxnSpPr>
        <p:spPr>
          <a:xfrm flipV="1">
            <a:off x="3233075" y="2224725"/>
            <a:ext cx="0" cy="1946645"/>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3" name="Straight Connector 27">
            <a:extLst>
              <a:ext uri="{FF2B5EF4-FFF2-40B4-BE49-F238E27FC236}">
                <a16:creationId xmlns:a16="http://schemas.microsoft.com/office/drawing/2014/main" id="{C6E9CA09-8934-4CB6-9443-DF4F55BCFD77}"/>
              </a:ext>
            </a:extLst>
          </p:cNvPr>
          <p:cNvCxnSpPr/>
          <p:nvPr/>
        </p:nvCxnSpPr>
        <p:spPr>
          <a:xfrm>
            <a:off x="3123641" y="3818968"/>
            <a:ext cx="3630468"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25" name="Cross 34">
            <a:extLst>
              <a:ext uri="{FF2B5EF4-FFF2-40B4-BE49-F238E27FC236}">
                <a16:creationId xmlns:a16="http://schemas.microsoft.com/office/drawing/2014/main" id="{B1817475-EC85-4E45-BD55-FCBD59831604}"/>
              </a:ext>
            </a:extLst>
          </p:cNvPr>
          <p:cNvSpPr/>
          <p:nvPr/>
        </p:nvSpPr>
        <p:spPr>
          <a:xfrm rot="2734294">
            <a:off x="3378440" y="3696151"/>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Cross 35">
            <a:extLst>
              <a:ext uri="{FF2B5EF4-FFF2-40B4-BE49-F238E27FC236}">
                <a16:creationId xmlns:a16="http://schemas.microsoft.com/office/drawing/2014/main" id="{02589D0C-5B72-4A9F-8181-F9DEFFDDCB81}"/>
              </a:ext>
            </a:extLst>
          </p:cNvPr>
          <p:cNvSpPr/>
          <p:nvPr/>
        </p:nvSpPr>
        <p:spPr>
          <a:xfrm rot="2734294">
            <a:off x="3683241" y="3696151"/>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Cross 36">
            <a:extLst>
              <a:ext uri="{FF2B5EF4-FFF2-40B4-BE49-F238E27FC236}">
                <a16:creationId xmlns:a16="http://schemas.microsoft.com/office/drawing/2014/main" id="{525CBC7A-677A-4FC6-B611-40B1BEBC2738}"/>
              </a:ext>
            </a:extLst>
          </p:cNvPr>
          <p:cNvSpPr/>
          <p:nvPr/>
        </p:nvSpPr>
        <p:spPr>
          <a:xfrm rot="2734294">
            <a:off x="4004828" y="3696151"/>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Cross 37">
            <a:extLst>
              <a:ext uri="{FF2B5EF4-FFF2-40B4-BE49-F238E27FC236}">
                <a16:creationId xmlns:a16="http://schemas.microsoft.com/office/drawing/2014/main" id="{5DC0AA59-77A4-4A0A-AD0B-D2A8B5D2F48E}"/>
              </a:ext>
            </a:extLst>
          </p:cNvPr>
          <p:cNvSpPr/>
          <p:nvPr/>
        </p:nvSpPr>
        <p:spPr>
          <a:xfrm rot="2734294">
            <a:off x="4385828" y="3696151"/>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Cross 38">
            <a:extLst>
              <a:ext uri="{FF2B5EF4-FFF2-40B4-BE49-F238E27FC236}">
                <a16:creationId xmlns:a16="http://schemas.microsoft.com/office/drawing/2014/main" id="{188E1AD7-D5A7-490D-AEFE-BC9A98C9E03E}"/>
              </a:ext>
            </a:extLst>
          </p:cNvPr>
          <p:cNvSpPr/>
          <p:nvPr/>
        </p:nvSpPr>
        <p:spPr>
          <a:xfrm rot="2734294">
            <a:off x="5131041" y="2430458"/>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Cross 40">
            <a:extLst>
              <a:ext uri="{FF2B5EF4-FFF2-40B4-BE49-F238E27FC236}">
                <a16:creationId xmlns:a16="http://schemas.microsoft.com/office/drawing/2014/main" id="{B7CA54E4-B44C-45D9-8239-3FA27B7E781B}"/>
              </a:ext>
            </a:extLst>
          </p:cNvPr>
          <p:cNvSpPr/>
          <p:nvPr/>
        </p:nvSpPr>
        <p:spPr>
          <a:xfrm rot="2734294">
            <a:off x="5528828" y="2430458"/>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Cross 41">
            <a:extLst>
              <a:ext uri="{FF2B5EF4-FFF2-40B4-BE49-F238E27FC236}">
                <a16:creationId xmlns:a16="http://schemas.microsoft.com/office/drawing/2014/main" id="{74904014-AAEC-47CA-B2AF-2F0FA3E3E794}"/>
              </a:ext>
            </a:extLst>
          </p:cNvPr>
          <p:cNvSpPr/>
          <p:nvPr/>
        </p:nvSpPr>
        <p:spPr>
          <a:xfrm rot="2734294">
            <a:off x="5909828" y="2430458"/>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2" name="Cross 42">
            <a:extLst>
              <a:ext uri="{FF2B5EF4-FFF2-40B4-BE49-F238E27FC236}">
                <a16:creationId xmlns:a16="http://schemas.microsoft.com/office/drawing/2014/main" id="{E53FA0B7-31C0-42AA-ABDD-ED3DA00D2A45}"/>
              </a:ext>
            </a:extLst>
          </p:cNvPr>
          <p:cNvSpPr/>
          <p:nvPr/>
        </p:nvSpPr>
        <p:spPr>
          <a:xfrm rot="2734294">
            <a:off x="6350241" y="2430458"/>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3" name="TextBox 46">
            <a:extLst>
              <a:ext uri="{FF2B5EF4-FFF2-40B4-BE49-F238E27FC236}">
                <a16:creationId xmlns:a16="http://schemas.microsoft.com/office/drawing/2014/main" id="{0E73FA8F-A500-47DE-BF3B-7F961551ACF3}"/>
              </a:ext>
            </a:extLst>
          </p:cNvPr>
          <p:cNvSpPr txBox="1"/>
          <p:nvPr/>
        </p:nvSpPr>
        <p:spPr>
          <a:xfrm>
            <a:off x="1478086" y="2966631"/>
            <a:ext cx="175498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恶性肿瘤</a:t>
            </a:r>
            <a:r>
              <a:rPr lang="en-US"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0.5</a:t>
            </a:r>
            <a:endParaRPr lang="en-US" dirty="0">
              <a:latin typeface="微软雅黑" panose="020B0503020204020204" pitchFamily="34" charset="-122"/>
              <a:ea typeface="微软雅黑" panose="020B0503020204020204" pitchFamily="34" charset="-122"/>
            </a:endParaRPr>
          </a:p>
        </p:txBody>
      </p:sp>
      <p:cxnSp>
        <p:nvCxnSpPr>
          <p:cNvPr id="34" name="Straight Connector 48">
            <a:extLst>
              <a:ext uri="{FF2B5EF4-FFF2-40B4-BE49-F238E27FC236}">
                <a16:creationId xmlns:a16="http://schemas.microsoft.com/office/drawing/2014/main" id="{631B2A2B-84DB-4690-A6BC-BE6EDBF723BA}"/>
              </a:ext>
            </a:extLst>
          </p:cNvPr>
          <p:cNvCxnSpPr/>
          <p:nvPr/>
        </p:nvCxnSpPr>
        <p:spPr>
          <a:xfrm>
            <a:off x="3123641" y="2559231"/>
            <a:ext cx="228600"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TextBox 49">
            <a:extLst>
              <a:ext uri="{FF2B5EF4-FFF2-40B4-BE49-F238E27FC236}">
                <a16:creationId xmlns:a16="http://schemas.microsoft.com/office/drawing/2014/main" id="{5D960B65-CD07-4530-91ED-7BC822D91CB0}"/>
              </a:ext>
            </a:extLst>
          </p:cNvPr>
          <p:cNvSpPr txBox="1"/>
          <p:nvPr/>
        </p:nvSpPr>
        <p:spPr>
          <a:xfrm>
            <a:off x="2339009" y="2365250"/>
            <a:ext cx="817866" cy="369332"/>
          </a:xfrm>
          <a:prstGeom prst="rect">
            <a:avLst/>
          </a:prstGeom>
          <a:noFill/>
        </p:spPr>
        <p:txBody>
          <a:bodyPr wrap="square" rtlCol="0">
            <a:spAutoFit/>
          </a:bodyPr>
          <a:lstStyle/>
          <a:p>
            <a:r>
              <a:rPr 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a:t>
            </a:r>
            <a:r>
              <a:rPr lang="en-US" dirty="0">
                <a:latin typeface="微软雅黑" panose="020B0503020204020204" pitchFamily="34" charset="-122"/>
                <a:ea typeface="微软雅黑" panose="020B0503020204020204" pitchFamily="34" charset="-122"/>
              </a:rPr>
              <a:t>) 1</a:t>
            </a:r>
          </a:p>
        </p:txBody>
      </p:sp>
      <p:sp>
        <p:nvSpPr>
          <p:cNvPr id="37" name="TextBox 50">
            <a:extLst>
              <a:ext uri="{FF2B5EF4-FFF2-40B4-BE49-F238E27FC236}">
                <a16:creationId xmlns:a16="http://schemas.microsoft.com/office/drawing/2014/main" id="{D80D9D3B-DF9D-4A60-8DDA-AF89CD8232AA}"/>
              </a:ext>
            </a:extLst>
          </p:cNvPr>
          <p:cNvSpPr txBox="1"/>
          <p:nvPr/>
        </p:nvSpPr>
        <p:spPr>
          <a:xfrm>
            <a:off x="2339009" y="3620075"/>
            <a:ext cx="802035" cy="369332"/>
          </a:xfrm>
          <a:prstGeom prst="rect">
            <a:avLst/>
          </a:prstGeom>
          <a:noFill/>
        </p:spPr>
        <p:txBody>
          <a:bodyPr wrap="square" rtlCol="0">
            <a:spAutoFit/>
          </a:bodyPr>
          <a:lstStyle/>
          <a:p>
            <a:r>
              <a:rPr 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否</a:t>
            </a:r>
            <a:r>
              <a:rPr lang="en-US" dirty="0">
                <a:latin typeface="微软雅黑" panose="020B0503020204020204" pitchFamily="34" charset="-122"/>
                <a:ea typeface="微软雅黑" panose="020B0503020204020204" pitchFamily="34" charset="-122"/>
              </a:rPr>
              <a:t>) 0</a:t>
            </a:r>
          </a:p>
        </p:txBody>
      </p:sp>
      <p:sp>
        <p:nvSpPr>
          <p:cNvPr id="38" name="Cross 54">
            <a:extLst>
              <a:ext uri="{FF2B5EF4-FFF2-40B4-BE49-F238E27FC236}">
                <a16:creationId xmlns:a16="http://schemas.microsoft.com/office/drawing/2014/main" id="{87487692-52BE-40C0-8D03-DA1C471F48AD}"/>
              </a:ext>
            </a:extLst>
          </p:cNvPr>
          <p:cNvSpPr/>
          <p:nvPr/>
        </p:nvSpPr>
        <p:spPr>
          <a:xfrm rot="2734294">
            <a:off x="9144323" y="2430458"/>
            <a:ext cx="257549" cy="257549"/>
          </a:xfrm>
          <a:prstGeom prst="plus">
            <a:avLst>
              <a:gd name="adj" fmla="val 46579"/>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48">
            <a:extLst>
              <a:ext uri="{FF2B5EF4-FFF2-40B4-BE49-F238E27FC236}">
                <a16:creationId xmlns:a16="http://schemas.microsoft.com/office/drawing/2014/main" id="{F735375A-9A63-456E-B32B-D56E12F141EB}"/>
              </a:ext>
            </a:extLst>
          </p:cNvPr>
          <p:cNvCxnSpPr>
            <a:cxnSpLocks/>
          </p:cNvCxnSpPr>
          <p:nvPr/>
        </p:nvCxnSpPr>
        <p:spPr>
          <a:xfrm>
            <a:off x="3123643" y="3155578"/>
            <a:ext cx="221972" cy="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EF6F3A8C-2D2A-45F3-AAED-EFBD1212C387}"/>
              </a:ext>
            </a:extLst>
          </p:cNvPr>
          <p:cNvCxnSpPr>
            <a:cxnSpLocks/>
          </p:cNvCxnSpPr>
          <p:nvPr/>
        </p:nvCxnSpPr>
        <p:spPr>
          <a:xfrm flipV="1">
            <a:off x="3233075" y="2391771"/>
            <a:ext cx="3709738" cy="1597636"/>
          </a:xfrm>
          <a:prstGeom prst="line">
            <a:avLst/>
          </a:prstGeom>
          <a:ln w="38100">
            <a:solidFill>
              <a:srgbClr val="0096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16FEB060-F2D1-497A-949D-53951FA567FC}"/>
                  </a:ext>
                </a:extLst>
              </p:cNvPr>
              <p:cNvSpPr/>
              <p:nvPr/>
            </p:nvSpPr>
            <p:spPr>
              <a:xfrm>
                <a:off x="6042991" y="1934606"/>
                <a:ext cx="2455827" cy="4296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a:latin typeface="Cambria Math" panose="02040503050406030204" pitchFamily="18" charset="0"/>
                        </a:rPr>
                        <m:t>=</m:t>
                      </m:r>
                      <m:r>
                        <a:rPr lang="en-US" sz="2000" i="1" kern="100">
                          <a:latin typeface="Cambria Math" panose="02040503050406030204" pitchFamily="18" charset="0"/>
                          <a:ea typeface="宋体" panose="02010600030101010101" pitchFamily="2" charset="-122"/>
                          <a:cs typeface="Times New Roman" panose="02020603050405020304" pitchFamily="18" charset="0"/>
                        </a:rPr>
                        <m:t>𝑏</m:t>
                      </m:r>
                      <m:r>
                        <a:rPr lang="en-US" sz="200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𝑥</m:t>
                      </m:r>
                    </m:oMath>
                  </m:oMathPara>
                </a14:m>
                <a:endParaRPr lang="en-US" sz="2000" dirty="0"/>
              </a:p>
            </p:txBody>
          </p:sp>
        </mc:Choice>
        <mc:Fallback xmlns="">
          <p:sp>
            <p:nvSpPr>
              <p:cNvPr id="36" name="矩形 35">
                <a:extLst>
                  <a:ext uri="{FF2B5EF4-FFF2-40B4-BE49-F238E27FC236}">
                    <a16:creationId xmlns:a16="http://schemas.microsoft.com/office/drawing/2014/main" id="{16FEB060-F2D1-497A-949D-53951FA567FC}"/>
                  </a:ext>
                </a:extLst>
              </p:cNvPr>
              <p:cNvSpPr>
                <a:spLocks noRot="1" noChangeAspect="1" noMove="1" noResize="1" noEditPoints="1" noAdjustHandles="1" noChangeArrowheads="1" noChangeShapeType="1" noTextEdit="1"/>
              </p:cNvSpPr>
              <p:nvPr/>
            </p:nvSpPr>
            <p:spPr>
              <a:xfrm>
                <a:off x="6042991" y="1934606"/>
                <a:ext cx="2455827" cy="429669"/>
              </a:xfrm>
              <a:prstGeom prst="rect">
                <a:avLst/>
              </a:prstGeom>
              <a:blipFill>
                <a:blip r:embed="rId3"/>
                <a:stretch>
                  <a:fillRect b="-11268"/>
                </a:stretch>
              </a:blipFill>
            </p:spPr>
            <p:txBody>
              <a:bodyPr/>
              <a:lstStyle/>
              <a:p>
                <a:r>
                  <a:rPr lang="en-US">
                    <a:noFill/>
                  </a:rPr>
                  <a:t> </a:t>
                </a:r>
              </a:p>
            </p:txBody>
          </p:sp>
        </mc:Fallback>
      </mc:AlternateContent>
      <p:cxnSp>
        <p:nvCxnSpPr>
          <p:cNvPr id="12" name="直接连接符 11">
            <a:extLst>
              <a:ext uri="{FF2B5EF4-FFF2-40B4-BE49-F238E27FC236}">
                <a16:creationId xmlns:a16="http://schemas.microsoft.com/office/drawing/2014/main" id="{87649780-EB29-4FE6-BFCB-B7024300D2BE}"/>
              </a:ext>
            </a:extLst>
          </p:cNvPr>
          <p:cNvCxnSpPr>
            <a:cxnSpLocks/>
          </p:cNvCxnSpPr>
          <p:nvPr/>
        </p:nvCxnSpPr>
        <p:spPr>
          <a:xfrm flipV="1">
            <a:off x="3233075" y="3155578"/>
            <a:ext cx="2718218" cy="2976"/>
          </a:xfrm>
          <a:prstGeom prst="line">
            <a:avLst/>
          </a:prstGeom>
          <a:ln w="31750">
            <a:solidFill>
              <a:srgbClr val="FFC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FBDDC6B-2637-4A79-9B73-D9E29CCDFF8E}"/>
                  </a:ext>
                </a:extLst>
              </p:cNvPr>
              <p:cNvSpPr/>
              <p:nvPr/>
            </p:nvSpPr>
            <p:spPr>
              <a:xfrm>
                <a:off x="1774825" y="5326339"/>
                <a:ext cx="1932004"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0">
                          <a:latin typeface="Cambria Math" panose="02040503050406030204" pitchFamily="18" charset="0"/>
                        </a:rPr>
                        <m:t>=</m:t>
                      </m:r>
                      <m:f>
                        <m:fPr>
                          <m:ctrlPr>
                            <a:rPr lang="en-US" sz="2000" i="1">
                              <a:latin typeface="Cambria Math" panose="02040503050406030204" pitchFamily="18" charset="0"/>
                            </a:rPr>
                          </m:ctrlPr>
                        </m:fPr>
                        <m:num>
                          <m:r>
                            <a:rPr lang="en-US" sz="2000" i="0">
                              <a:latin typeface="Cambria Math" panose="02040503050406030204" pitchFamily="18" charset="0"/>
                            </a:rPr>
                            <m:t>1</m:t>
                          </m:r>
                        </m:num>
                        <m:den>
                          <m:r>
                            <a:rPr lang="en-US" sz="2000" i="0">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0">
                                  <a:latin typeface="Cambria Math" panose="02040503050406030204" pitchFamily="18" charset="0"/>
                                </a:rPr>
                                <m:t>−</m:t>
                              </m:r>
                              <m:r>
                                <a:rPr lang="en-US" sz="2000" i="1">
                                  <a:latin typeface="Cambria Math" panose="02040503050406030204" pitchFamily="18" charset="0"/>
                                </a:rPr>
                                <m:t>𝑧</m:t>
                              </m:r>
                            </m:sup>
                          </m:sSup>
                        </m:den>
                      </m:f>
                    </m:oMath>
                  </m:oMathPara>
                </a14:m>
                <a:endParaRPr lang="en-US" sz="2000" dirty="0"/>
              </a:p>
            </p:txBody>
          </p:sp>
        </mc:Choice>
        <mc:Fallback xmlns="">
          <p:sp>
            <p:nvSpPr>
              <p:cNvPr id="15" name="矩形 14">
                <a:extLst>
                  <a:ext uri="{FF2B5EF4-FFF2-40B4-BE49-F238E27FC236}">
                    <a16:creationId xmlns:a16="http://schemas.microsoft.com/office/drawing/2014/main" id="{BFBDDC6B-2637-4A79-9B73-D9E29CCDFF8E}"/>
                  </a:ext>
                </a:extLst>
              </p:cNvPr>
              <p:cNvSpPr>
                <a:spLocks noRot="1" noChangeAspect="1" noMove="1" noResize="1" noEditPoints="1" noAdjustHandles="1" noChangeArrowheads="1" noChangeShapeType="1" noTextEdit="1"/>
              </p:cNvSpPr>
              <p:nvPr/>
            </p:nvSpPr>
            <p:spPr>
              <a:xfrm>
                <a:off x="1774825" y="5326339"/>
                <a:ext cx="1932004" cy="675698"/>
              </a:xfrm>
              <a:prstGeom prst="rect">
                <a:avLst/>
              </a:prstGeom>
              <a:blipFill>
                <a:blip r:embed="rId4"/>
                <a:stretch>
                  <a:fillRect/>
                </a:stretch>
              </a:blipFill>
            </p:spPr>
            <p:txBody>
              <a:bodyPr/>
              <a:lstStyle/>
              <a:p>
                <a:r>
                  <a:rPr lang="en-US">
                    <a:noFill/>
                  </a:rPr>
                  <a:t> </a:t>
                </a:r>
              </a:p>
            </p:txBody>
          </p:sp>
        </mc:Fallback>
      </mc:AlternateContent>
      <p:sp>
        <p:nvSpPr>
          <p:cNvPr id="16" name="矩形 15">
            <a:extLst>
              <a:ext uri="{FF2B5EF4-FFF2-40B4-BE49-F238E27FC236}">
                <a16:creationId xmlns:a16="http://schemas.microsoft.com/office/drawing/2014/main" id="{45BBCE0A-BB5F-44AC-97F9-2CF11CD35659}"/>
              </a:ext>
            </a:extLst>
          </p:cNvPr>
          <p:cNvSpPr/>
          <p:nvPr/>
        </p:nvSpPr>
        <p:spPr>
          <a:xfrm>
            <a:off x="986472" y="4761224"/>
            <a:ext cx="4964821" cy="369332"/>
          </a:xfrm>
          <a:prstGeom prst="rect">
            <a:avLst/>
          </a:prstGeom>
        </p:spPr>
        <p:txBody>
          <a:bodyPr wrap="none">
            <a:spAutoFit/>
          </a:bodyPr>
          <a:lstStyle/>
          <a:p>
            <a:r>
              <a:rPr lang="zh-CN" altLang="en-US" dirty="0">
                <a:solidFill>
                  <a:srgbClr val="7E7E7E"/>
                </a:solidFill>
                <a:latin typeface="微软雅黑" panose="020B0503020204020204" pitchFamily="34" charset="-122"/>
                <a:ea typeface="微软雅黑" panose="020B0503020204020204" pitchFamily="34" charset="-122"/>
                <a:cs typeface="Wingdings"/>
              </a:rPr>
              <a:t></a:t>
            </a:r>
            <a:r>
              <a:rPr lang="zh-CN" altLang="en-US" dirty="0">
                <a:solidFill>
                  <a:srgbClr val="7E7E7E"/>
                </a:solidFill>
                <a:latin typeface="微软雅黑" panose="020B0503020204020204" pitchFamily="34" charset="-122"/>
                <a:ea typeface="微软雅黑" panose="020B0503020204020204" pitchFamily="34" charset="-122"/>
                <a:cs typeface="Times New Roman"/>
              </a:rPr>
              <a:t> </a:t>
            </a:r>
            <a:r>
              <a:rPr lang="en-US" altLang="zh-CN" spc="-20" dirty="0">
                <a:latin typeface="微软雅黑" panose="020B0503020204020204" pitchFamily="34" charset="-122"/>
                <a:ea typeface="微软雅黑" panose="020B0503020204020204" pitchFamily="34" charset="-122"/>
                <a:cs typeface="Microsoft YaHei UI"/>
              </a:rPr>
              <a:t>Logistic</a:t>
            </a:r>
            <a:r>
              <a:rPr lang="zh-CN" altLang="en-US" spc="-20" dirty="0">
                <a:latin typeface="微软雅黑" panose="020B0503020204020204" pitchFamily="34" charset="-122"/>
                <a:ea typeface="微软雅黑" panose="020B0503020204020204" pitchFamily="34" charset="-122"/>
                <a:cs typeface="Microsoft YaHei UI"/>
              </a:rPr>
              <a:t>函数：逻辑回归模型是一种分</a:t>
            </a:r>
            <a:r>
              <a:rPr lang="zh-CN" altLang="en-US" dirty="0">
                <a:latin typeface="微软雅黑" panose="020B0503020204020204" pitchFamily="34" charset="-122"/>
                <a:ea typeface="微软雅黑" panose="020B0503020204020204" pitchFamily="34" charset="-122"/>
                <a:cs typeface="Microsoft YaHei UI"/>
              </a:rPr>
              <a:t>类</a:t>
            </a:r>
            <a:r>
              <a:rPr lang="zh-CN" altLang="en-US" spc="-20" dirty="0">
                <a:latin typeface="微软雅黑" panose="020B0503020204020204" pitchFamily="34" charset="-122"/>
                <a:ea typeface="微软雅黑" panose="020B0503020204020204" pitchFamily="34" charset="-122"/>
                <a:cs typeface="Microsoft YaHei UI"/>
              </a:rPr>
              <a:t>模</a:t>
            </a:r>
            <a:r>
              <a:rPr lang="zh-CN" altLang="en-US" spc="-10" dirty="0">
                <a:latin typeface="微软雅黑" panose="020B0503020204020204" pitchFamily="34" charset="-122"/>
                <a:ea typeface="微软雅黑" panose="020B0503020204020204" pitchFamily="34" charset="-122"/>
                <a:cs typeface="Microsoft YaHei UI"/>
              </a:rPr>
              <a:t>型</a:t>
            </a:r>
            <a:endParaRPr lang="en-US" dirty="0"/>
          </a:p>
        </p:txBody>
      </p:sp>
      <p:sp>
        <p:nvSpPr>
          <p:cNvPr id="39" name="object 17">
            <a:extLst>
              <a:ext uri="{FF2B5EF4-FFF2-40B4-BE49-F238E27FC236}">
                <a16:creationId xmlns:a16="http://schemas.microsoft.com/office/drawing/2014/main" id="{09C436B7-3FBC-4BB0-8DD4-FF6B65E26A74}"/>
              </a:ext>
            </a:extLst>
          </p:cNvPr>
          <p:cNvSpPr/>
          <p:nvPr/>
        </p:nvSpPr>
        <p:spPr>
          <a:xfrm>
            <a:off x="6793462" y="4402836"/>
            <a:ext cx="3410712" cy="2188464"/>
          </a:xfrm>
          <a:prstGeom prst="rect">
            <a:avLst/>
          </a:prstGeom>
          <a:blipFill>
            <a:blip r:embed="rId5" cstate="print"/>
            <a:stretch>
              <a:fillRect/>
            </a:stretch>
          </a:blipFill>
        </p:spPr>
        <p:txBody>
          <a:bodyPr wrap="square" lIns="0" tIns="0" rIns="0" bIns="0" rtlCol="0">
            <a:noAutofit/>
          </a:bodyPr>
          <a:lstStyle/>
          <a:p>
            <a:endParaRPr/>
          </a:p>
        </p:txBody>
      </p:sp>
      <p:cxnSp>
        <p:nvCxnSpPr>
          <p:cNvPr id="40" name="直接连接符 39">
            <a:extLst>
              <a:ext uri="{FF2B5EF4-FFF2-40B4-BE49-F238E27FC236}">
                <a16:creationId xmlns:a16="http://schemas.microsoft.com/office/drawing/2014/main" id="{F2E8527B-AFCB-40DB-BD4A-7E9C4871F328}"/>
              </a:ext>
            </a:extLst>
          </p:cNvPr>
          <p:cNvCxnSpPr>
            <a:cxnSpLocks/>
          </p:cNvCxnSpPr>
          <p:nvPr/>
        </p:nvCxnSpPr>
        <p:spPr>
          <a:xfrm flipV="1">
            <a:off x="3248906" y="2195988"/>
            <a:ext cx="6045967" cy="1784830"/>
          </a:xfrm>
          <a:prstGeom prst="line">
            <a:avLst/>
          </a:prstGeom>
          <a:ln w="38100">
            <a:solidFill>
              <a:srgbClr val="0096FF"/>
            </a:solidFill>
            <a:prstDash val="lgDashDotDot"/>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FF51EEA5-9ECA-4B73-BEF7-1E6C8CCF0B4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14013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5" grpId="0"/>
      <p:bldP spid="16" grpId="0"/>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49846E88-3154-47F1-8CE1-9D105F31C64B}"/>
              </a:ext>
            </a:extLst>
          </p:cNvPr>
          <p:cNvSpPr>
            <a:spLocks noGrp="1"/>
          </p:cNvSpPr>
          <p:nvPr>
            <p:ph type="body" sz="quarter" idx="10"/>
          </p:nvPr>
        </p:nvSpPr>
        <p:spPr/>
        <p:txBody>
          <a:bodyPr/>
          <a:lstStyle/>
          <a:p>
            <a:pPr algn="l"/>
            <a:r>
              <a:rPr lang="zh-CN" altLang="en-US" dirty="0">
                <a:latin typeface="微软雅黑 Light" panose="020B0502040204020203" pitchFamily="34" charset="-122"/>
                <a:ea typeface="微软雅黑 Light" panose="020B0502040204020203" pitchFamily="34" charset="-122"/>
              </a:rPr>
              <a:t>算法模型的评估</a:t>
            </a:r>
            <a:endParaRPr lang="en-US" dirty="0">
              <a:latin typeface="微软雅黑 Light" panose="020B0502040204020203" pitchFamily="34" charset="-122"/>
              <a:ea typeface="微软雅黑 Light" panose="020B0502040204020203" pitchFamily="34" charset="-122"/>
            </a:endParaRPr>
          </a:p>
        </p:txBody>
      </p:sp>
      <p:sp>
        <p:nvSpPr>
          <p:cNvPr id="4" name="文本占位符 2">
            <a:extLst>
              <a:ext uri="{FF2B5EF4-FFF2-40B4-BE49-F238E27FC236}">
                <a16:creationId xmlns:a16="http://schemas.microsoft.com/office/drawing/2014/main" id="{E80670D4-A5CC-4002-B892-613341493360}"/>
              </a:ext>
            </a:extLst>
          </p:cNvPr>
          <p:cNvSpPr>
            <a:spLocks noGrp="1"/>
          </p:cNvSpPr>
          <p:nvPr>
            <p:ph type="body" sz="quarter" idx="12"/>
          </p:nvPr>
        </p:nvSpPr>
        <p:spPr/>
        <p:txBody>
          <a:bodyPr/>
          <a:lstStyle/>
          <a:p>
            <a:pPr algn="l">
              <a:lnSpc>
                <a:spcPct val="120000"/>
              </a:lnSpc>
              <a:spcBef>
                <a:spcPts val="600"/>
              </a:spcBef>
            </a:pPr>
            <a:r>
              <a:rPr lang="zh-CN" altLang="en-US" sz="2000" dirty="0">
                <a:solidFill>
                  <a:schemeClr val="tx1"/>
                </a:solidFill>
                <a:latin typeface="微软雅黑" panose="020B0503020204020204" pitchFamily="34" charset="-122"/>
                <a:ea typeface="微软雅黑" panose="020B0503020204020204" pitchFamily="34" charset="-122"/>
              </a:rPr>
              <a:t>机器学习的根本问题是优化和泛化之间的对立。</a:t>
            </a:r>
            <a:endParaRPr lang="en-US" altLang="zh-CN" sz="2000" dirty="0">
              <a:solidFill>
                <a:schemeClr val="tx1"/>
              </a:solidFill>
              <a:latin typeface="微软雅黑" panose="020B0503020204020204" pitchFamily="34" charset="-122"/>
              <a:ea typeface="微软雅黑" panose="020B0503020204020204" pitchFamily="34" charset="-122"/>
            </a:endParaRPr>
          </a:p>
          <a:p>
            <a:pPr lvl="1" algn="l">
              <a:lnSpc>
                <a:spcPct val="120000"/>
              </a:lnSpc>
              <a:spcBef>
                <a:spcPts val="600"/>
              </a:spcBef>
            </a:pPr>
            <a:r>
              <a:rPr lang="zh-CN" altLang="en-US" sz="2000" dirty="0">
                <a:solidFill>
                  <a:schemeClr val="tx1"/>
                </a:solidFill>
                <a:latin typeface="微软雅黑" panose="020B0503020204020204" pitchFamily="34" charset="-122"/>
                <a:ea typeface="微软雅黑" panose="020B0503020204020204" pitchFamily="34" charset="-122"/>
              </a:rPr>
              <a:t>优化（</a:t>
            </a:r>
            <a:r>
              <a:rPr lang="en-US" altLang="zh-CN" sz="2000" dirty="0">
                <a:solidFill>
                  <a:schemeClr val="tx1"/>
                </a:solidFill>
                <a:latin typeface="微软雅黑" panose="020B0503020204020204" pitchFamily="34" charset="-122"/>
                <a:ea typeface="微软雅黑" panose="020B0503020204020204" pitchFamily="34" charset="-122"/>
              </a:rPr>
              <a:t>optimization</a:t>
            </a:r>
            <a:r>
              <a:rPr lang="zh-CN" altLang="en-US" sz="2000" dirty="0">
                <a:solidFill>
                  <a:schemeClr val="tx1"/>
                </a:solidFill>
                <a:latin typeface="微软雅黑" panose="020B0503020204020204" pitchFamily="34" charset="-122"/>
                <a:ea typeface="微软雅黑" panose="020B0503020204020204" pitchFamily="34" charset="-122"/>
              </a:rPr>
              <a:t>）是指调节模型以在训练数据上得到最佳性能。</a:t>
            </a:r>
            <a:endParaRPr lang="en-US" altLang="zh-CN" sz="2000" dirty="0">
              <a:solidFill>
                <a:schemeClr val="tx1"/>
              </a:solidFill>
              <a:latin typeface="微软雅黑" panose="020B0503020204020204" pitchFamily="34" charset="-122"/>
              <a:ea typeface="微软雅黑" panose="020B0503020204020204" pitchFamily="34" charset="-122"/>
            </a:endParaRPr>
          </a:p>
          <a:p>
            <a:pPr lvl="1" algn="l">
              <a:lnSpc>
                <a:spcPct val="120000"/>
              </a:lnSpc>
              <a:spcBef>
                <a:spcPts val="600"/>
              </a:spcBef>
            </a:pPr>
            <a:r>
              <a:rPr lang="zh-CN" altLang="en-US" sz="2000" dirty="0">
                <a:solidFill>
                  <a:schemeClr val="tx1"/>
                </a:solidFill>
                <a:latin typeface="微软雅黑" panose="020B0503020204020204" pitchFamily="34" charset="-122"/>
                <a:ea typeface="微软雅黑" panose="020B0503020204020204" pitchFamily="34" charset="-122"/>
              </a:rPr>
              <a:t>泛化（</a:t>
            </a:r>
            <a:r>
              <a:rPr lang="en-US" altLang="zh-CN" sz="2000" dirty="0">
                <a:solidFill>
                  <a:schemeClr val="tx1"/>
                </a:solidFill>
                <a:latin typeface="微软雅黑" panose="020B0503020204020204" pitchFamily="34" charset="-122"/>
                <a:ea typeface="微软雅黑" panose="020B0503020204020204" pitchFamily="34" charset="-122"/>
              </a:rPr>
              <a:t>generalization</a:t>
            </a:r>
            <a:r>
              <a:rPr lang="zh-CN" altLang="en-US" sz="2000" dirty="0">
                <a:solidFill>
                  <a:schemeClr val="tx1"/>
                </a:solidFill>
                <a:latin typeface="微软雅黑" panose="020B0503020204020204" pitchFamily="34" charset="-122"/>
                <a:ea typeface="微软雅黑" panose="020B0503020204020204" pitchFamily="34" charset="-122"/>
              </a:rPr>
              <a:t>）是指训练好的模型在新的数据上的性能好坏。</a:t>
            </a:r>
            <a:endParaRPr lang="en-US" sz="2000" dirty="0">
              <a:solidFill>
                <a:schemeClr val="tx1"/>
              </a:solidFill>
              <a:latin typeface="微软雅黑" panose="020B0503020204020204" pitchFamily="34" charset="-122"/>
              <a:ea typeface="微软雅黑" panose="020B0503020204020204" pitchFamily="34" charset="-122"/>
            </a:endParaRPr>
          </a:p>
        </p:txBody>
      </p:sp>
      <p:sp>
        <p:nvSpPr>
          <p:cNvPr id="5" name="object 11">
            <a:extLst>
              <a:ext uri="{FF2B5EF4-FFF2-40B4-BE49-F238E27FC236}">
                <a16:creationId xmlns:a16="http://schemas.microsoft.com/office/drawing/2014/main" id="{B8EF48B4-EBF8-4285-8BE2-91FFFB8CFEA2}"/>
              </a:ext>
            </a:extLst>
          </p:cNvPr>
          <p:cNvSpPr/>
          <p:nvPr/>
        </p:nvSpPr>
        <p:spPr>
          <a:xfrm>
            <a:off x="1078173" y="2803629"/>
            <a:ext cx="8388096" cy="2151888"/>
          </a:xfrm>
          <a:prstGeom prst="rect">
            <a:avLst/>
          </a:prstGeom>
          <a:blipFill>
            <a:blip r:embed="rId2" cstate="print"/>
            <a:stretch>
              <a:fillRect/>
            </a:stretch>
          </a:blipFill>
        </p:spPr>
        <p:txBody>
          <a:bodyPr wrap="square" lIns="0" tIns="0" rIns="0" bIns="0" rtlCol="0">
            <a:noAutofit/>
          </a:bodyPr>
          <a:lstStyle/>
          <a:p>
            <a:endParaRPr/>
          </a:p>
        </p:txBody>
      </p:sp>
      <p:sp>
        <p:nvSpPr>
          <p:cNvPr id="6" name="object 8">
            <a:extLst>
              <a:ext uri="{FF2B5EF4-FFF2-40B4-BE49-F238E27FC236}">
                <a16:creationId xmlns:a16="http://schemas.microsoft.com/office/drawing/2014/main" id="{6BA340AD-3C2B-4525-B939-961114C72C23}"/>
              </a:ext>
            </a:extLst>
          </p:cNvPr>
          <p:cNvSpPr txBox="1"/>
          <p:nvPr/>
        </p:nvSpPr>
        <p:spPr>
          <a:xfrm>
            <a:off x="1892343" y="4967792"/>
            <a:ext cx="1170305" cy="561340"/>
          </a:xfrm>
          <a:prstGeom prst="rect">
            <a:avLst/>
          </a:prstGeom>
        </p:spPr>
        <p:txBody>
          <a:bodyPr vert="horz" wrap="square" lIns="0" tIns="0" rIns="0" bIns="0" rtlCol="0">
            <a:noAutofit/>
          </a:bodyPr>
          <a:lstStyle/>
          <a:p>
            <a:pPr marL="12700" marR="12700" indent="228600">
              <a:lnSpc>
                <a:spcPct val="100000"/>
              </a:lnSpc>
            </a:pPr>
            <a:r>
              <a:rPr sz="1800" dirty="0">
                <a:latin typeface="Microsoft YaHei UI"/>
                <a:cs typeface="Microsoft YaHei UI"/>
              </a:rPr>
              <a:t>欠拟合 没学到特征</a:t>
            </a:r>
          </a:p>
        </p:txBody>
      </p:sp>
      <p:sp>
        <p:nvSpPr>
          <p:cNvPr id="8" name="object 9">
            <a:extLst>
              <a:ext uri="{FF2B5EF4-FFF2-40B4-BE49-F238E27FC236}">
                <a16:creationId xmlns:a16="http://schemas.microsoft.com/office/drawing/2014/main" id="{3CBD3BEE-8796-4F7B-86C5-6B9D384D7C4C}"/>
              </a:ext>
            </a:extLst>
          </p:cNvPr>
          <p:cNvSpPr txBox="1"/>
          <p:nvPr/>
        </p:nvSpPr>
        <p:spPr>
          <a:xfrm>
            <a:off x="4777529" y="5115620"/>
            <a:ext cx="941069"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好的拟合</a:t>
            </a:r>
            <a:endParaRPr sz="1800">
              <a:latin typeface="Microsoft YaHei UI"/>
              <a:cs typeface="Microsoft YaHei UI"/>
            </a:endParaRPr>
          </a:p>
        </p:txBody>
      </p:sp>
      <p:sp>
        <p:nvSpPr>
          <p:cNvPr id="9" name="object 10">
            <a:extLst>
              <a:ext uri="{FF2B5EF4-FFF2-40B4-BE49-F238E27FC236}">
                <a16:creationId xmlns:a16="http://schemas.microsoft.com/office/drawing/2014/main" id="{6F5AC9E8-E1F7-4190-AD8F-E132C9889D3A}"/>
              </a:ext>
            </a:extLst>
          </p:cNvPr>
          <p:cNvSpPr txBox="1"/>
          <p:nvPr/>
        </p:nvSpPr>
        <p:spPr>
          <a:xfrm>
            <a:off x="7433479" y="4967792"/>
            <a:ext cx="1168400" cy="561340"/>
          </a:xfrm>
          <a:prstGeom prst="rect">
            <a:avLst/>
          </a:prstGeom>
        </p:spPr>
        <p:txBody>
          <a:bodyPr vert="horz" wrap="square" lIns="0" tIns="0" rIns="0" bIns="0" rtlCol="0">
            <a:noAutofit/>
          </a:bodyPr>
          <a:lstStyle/>
          <a:p>
            <a:pPr marL="12700" marR="12700" indent="228600">
              <a:lnSpc>
                <a:spcPct val="100000"/>
              </a:lnSpc>
            </a:pPr>
            <a:r>
              <a:rPr sz="1800" dirty="0">
                <a:latin typeface="Microsoft YaHei UI"/>
                <a:cs typeface="Microsoft YaHei UI"/>
              </a:rPr>
              <a:t>过拟合 学习了噪声</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a:extLst>
              <a:ext uri="{FF2B5EF4-FFF2-40B4-BE49-F238E27FC236}">
                <a16:creationId xmlns:a16="http://schemas.microsoft.com/office/drawing/2014/main" id="{7767EE99-A971-43AF-BBEA-7535886C3B13}"/>
              </a:ext>
            </a:extLst>
          </p:cNvPr>
          <p:cNvPicPr/>
          <p:nvPr/>
        </p:nvPicPr>
        <p:blipFill>
          <a:blip r:embed="rId2"/>
          <a:stretch>
            <a:fillRect/>
          </a:stretch>
        </p:blipFill>
        <p:spPr bwMode="auto">
          <a:xfrm>
            <a:off x="1957115" y="1054103"/>
            <a:ext cx="8277769" cy="2370844"/>
          </a:xfrm>
          <a:prstGeom prst="rect">
            <a:avLst/>
          </a:prstGeom>
          <a:noFill/>
        </p:spPr>
      </p:pic>
      <p:sp>
        <p:nvSpPr>
          <p:cNvPr id="6" name="文本占位符 1">
            <a:extLst>
              <a:ext uri="{FF2B5EF4-FFF2-40B4-BE49-F238E27FC236}">
                <a16:creationId xmlns:a16="http://schemas.microsoft.com/office/drawing/2014/main" id="{58110F05-E36A-43E8-A224-83590F6FB49D}"/>
              </a:ext>
            </a:extLst>
          </p:cNvPr>
          <p:cNvSpPr>
            <a:spLocks noGrp="1"/>
          </p:cNvSpPr>
          <p:nvPr>
            <p:ph type="body" sz="quarter" idx="10"/>
          </p:nvPr>
        </p:nvSpPr>
        <p:spPr/>
        <p:txBody>
          <a:bodyPr/>
          <a:lstStyle/>
          <a:p>
            <a:pPr algn="l"/>
            <a:r>
              <a:rPr lang="zh-CN" altLang="en-US" dirty="0">
                <a:latin typeface="微软雅黑 Light" panose="020B0502040204020203" pitchFamily="34" charset="-122"/>
                <a:ea typeface="微软雅黑 Light" panose="020B0502040204020203" pitchFamily="34" charset="-122"/>
              </a:rPr>
              <a:t>过拟合与欠拟合</a:t>
            </a:r>
            <a:endParaRPr lang="en-US" dirty="0">
              <a:latin typeface="微软雅黑 Light" panose="020B0502040204020203" pitchFamily="34" charset="-122"/>
              <a:ea typeface="微软雅黑 Light" panose="020B0502040204020203" pitchFamily="34" charset="-122"/>
            </a:endParaRPr>
          </a:p>
        </p:txBody>
      </p:sp>
      <p:sp>
        <p:nvSpPr>
          <p:cNvPr id="2" name="文本占位符 1">
            <a:extLst>
              <a:ext uri="{FF2B5EF4-FFF2-40B4-BE49-F238E27FC236}">
                <a16:creationId xmlns:a16="http://schemas.microsoft.com/office/drawing/2014/main" id="{7ADFE981-C05D-49E5-B1E2-1E3DA68DCF31}"/>
              </a:ext>
            </a:extLst>
          </p:cNvPr>
          <p:cNvSpPr>
            <a:spLocks noGrp="1"/>
          </p:cNvSpPr>
          <p:nvPr>
            <p:ph type="body" sz="quarter" idx="12"/>
          </p:nvPr>
        </p:nvSpPr>
        <p:spPr/>
        <p:txBody>
          <a:bodyPr/>
          <a:lstStyle/>
          <a:p>
            <a:endParaRPr lang="en-US"/>
          </a:p>
        </p:txBody>
      </p:sp>
      <p:sp>
        <p:nvSpPr>
          <p:cNvPr id="7" name="object 8">
            <a:extLst>
              <a:ext uri="{FF2B5EF4-FFF2-40B4-BE49-F238E27FC236}">
                <a16:creationId xmlns:a16="http://schemas.microsoft.com/office/drawing/2014/main" id="{C36D3E5F-0928-475B-ACED-07BEBBD9A1D1}"/>
              </a:ext>
            </a:extLst>
          </p:cNvPr>
          <p:cNvSpPr txBox="1"/>
          <p:nvPr/>
        </p:nvSpPr>
        <p:spPr>
          <a:xfrm>
            <a:off x="2451652" y="3424947"/>
            <a:ext cx="1795669" cy="561340"/>
          </a:xfrm>
          <a:prstGeom prst="rect">
            <a:avLst/>
          </a:prstGeom>
        </p:spPr>
        <p:txBody>
          <a:bodyPr vert="horz" wrap="square" lIns="0" tIns="0" rIns="0" bIns="0" rtlCol="0">
            <a:noAutofit/>
          </a:bodyPr>
          <a:lstStyle/>
          <a:p>
            <a:pPr marL="12700" marR="12700" indent="-12700" algn="ctr">
              <a:lnSpc>
                <a:spcPct val="100000"/>
              </a:lnSpc>
            </a:pPr>
            <a:r>
              <a:rPr sz="1800" dirty="0" err="1">
                <a:latin typeface="微软雅黑" panose="020B0503020204020204" pitchFamily="34" charset="-122"/>
                <a:ea typeface="微软雅黑" panose="020B0503020204020204" pitchFamily="34" charset="-122"/>
                <a:cs typeface="Microsoft YaHei UI"/>
              </a:rPr>
              <a:t>欠拟合</a:t>
            </a:r>
            <a:endParaRPr lang="en-US" sz="1800" dirty="0">
              <a:latin typeface="微软雅黑" panose="020B0503020204020204" pitchFamily="34" charset="-122"/>
              <a:ea typeface="微软雅黑" panose="020B0503020204020204" pitchFamily="34" charset="-122"/>
              <a:cs typeface="Microsoft YaHei UI"/>
            </a:endParaRPr>
          </a:p>
          <a:p>
            <a:pPr marL="12700" marR="12700" indent="-12700" algn="ctr">
              <a:lnSpc>
                <a:spcPct val="100000"/>
              </a:lnSpc>
            </a:pPr>
            <a:r>
              <a:rPr lang="zh-CN" altLang="en-US" sz="1800" dirty="0">
                <a:latin typeface="微软雅黑" panose="020B0503020204020204" pitchFamily="34" charset="-122"/>
                <a:ea typeface="微软雅黑" panose="020B0503020204020204" pitchFamily="34" charset="-122"/>
                <a:cs typeface="Microsoft YaHei UI"/>
              </a:rPr>
              <a:t>不能适应训练集</a:t>
            </a:r>
            <a:endParaRPr sz="1800" dirty="0">
              <a:latin typeface="微软雅黑" panose="020B0503020204020204" pitchFamily="34" charset="-122"/>
              <a:ea typeface="微软雅黑" panose="020B0503020204020204" pitchFamily="34" charset="-122"/>
              <a:cs typeface="Microsoft YaHei UI"/>
            </a:endParaRPr>
          </a:p>
        </p:txBody>
      </p:sp>
      <p:sp>
        <p:nvSpPr>
          <p:cNvPr id="8" name="object 9">
            <a:extLst>
              <a:ext uri="{FF2B5EF4-FFF2-40B4-BE49-F238E27FC236}">
                <a16:creationId xmlns:a16="http://schemas.microsoft.com/office/drawing/2014/main" id="{742FC78F-3862-4061-9ECE-7962942205FB}"/>
              </a:ext>
            </a:extLst>
          </p:cNvPr>
          <p:cNvSpPr txBox="1"/>
          <p:nvPr/>
        </p:nvSpPr>
        <p:spPr>
          <a:xfrm>
            <a:off x="5619042" y="3572775"/>
            <a:ext cx="941069" cy="287020"/>
          </a:xfrm>
          <a:prstGeom prst="rect">
            <a:avLst/>
          </a:prstGeom>
        </p:spPr>
        <p:txBody>
          <a:bodyPr vert="horz" wrap="square" lIns="0" tIns="0" rIns="0" bIns="0" rtlCol="0">
            <a:noAutofit/>
          </a:bodyPr>
          <a:lstStyle/>
          <a:p>
            <a:pPr marL="12700">
              <a:lnSpc>
                <a:spcPct val="100000"/>
              </a:lnSpc>
            </a:pPr>
            <a:r>
              <a:rPr sz="1800" dirty="0">
                <a:latin typeface="Microsoft YaHei UI"/>
                <a:cs typeface="Microsoft YaHei UI"/>
              </a:rPr>
              <a:t>好的拟合</a:t>
            </a:r>
            <a:endParaRPr sz="1800">
              <a:latin typeface="Microsoft YaHei UI"/>
              <a:cs typeface="Microsoft YaHei UI"/>
            </a:endParaRPr>
          </a:p>
        </p:txBody>
      </p:sp>
      <p:sp>
        <p:nvSpPr>
          <p:cNvPr id="9" name="object 10">
            <a:extLst>
              <a:ext uri="{FF2B5EF4-FFF2-40B4-BE49-F238E27FC236}">
                <a16:creationId xmlns:a16="http://schemas.microsoft.com/office/drawing/2014/main" id="{7F2683D1-EDC9-48D9-A748-2ED047AEFDB6}"/>
              </a:ext>
            </a:extLst>
          </p:cNvPr>
          <p:cNvSpPr txBox="1"/>
          <p:nvPr/>
        </p:nvSpPr>
        <p:spPr>
          <a:xfrm>
            <a:off x="7931832" y="3433054"/>
            <a:ext cx="1901687" cy="561340"/>
          </a:xfrm>
          <a:prstGeom prst="rect">
            <a:avLst/>
          </a:prstGeom>
        </p:spPr>
        <p:txBody>
          <a:bodyPr vert="horz" wrap="square" lIns="0" tIns="0" rIns="0" bIns="0" rtlCol="0">
            <a:noAutofit/>
          </a:bodyPr>
          <a:lstStyle>
            <a:defPPr>
              <a:defRPr lang="zh-CN"/>
            </a:defPPr>
            <a:lvl1pPr marL="12700" marR="12700" indent="-12700" algn="ctr">
              <a:lnSpc>
                <a:spcPct val="100000"/>
              </a:lnSpc>
              <a:defRPr>
                <a:latin typeface="Microsoft YaHei UI"/>
                <a:cs typeface="Microsoft YaHei UI"/>
              </a:defRPr>
            </a:lvl1pPr>
          </a:lstStyle>
          <a:p>
            <a:r>
              <a:rPr dirty="0" err="1">
                <a:latin typeface="微软雅黑" panose="020B0503020204020204" pitchFamily="34" charset="-122"/>
                <a:ea typeface="微软雅黑" panose="020B0503020204020204" pitchFamily="34" charset="-122"/>
              </a:rPr>
              <a:t>过拟合</a:t>
            </a:r>
            <a:endParaRPr 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失去了算法的本质</a:t>
            </a:r>
            <a:endParaRPr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B252D35-73A1-40C7-85CD-A77BE2C4F6B8}"/>
              </a:ext>
            </a:extLst>
          </p:cNvPr>
          <p:cNvSpPr/>
          <p:nvPr/>
        </p:nvSpPr>
        <p:spPr>
          <a:xfrm>
            <a:off x="1328732" y="4399399"/>
            <a:ext cx="9521687" cy="1692258"/>
          </a:xfrm>
          <a:prstGeom prst="rect">
            <a:avLst/>
          </a:prstGeom>
        </p:spPr>
        <p:txBody>
          <a:bodyPr wrap="square">
            <a:spAutoFit/>
          </a:bodyPr>
          <a:lstStyle/>
          <a:p>
            <a:pPr>
              <a:lnSpc>
                <a:spcPct val="120000"/>
              </a:lnSpc>
              <a:spcBef>
                <a:spcPts val="600"/>
              </a:spcBef>
            </a:pPr>
            <a:r>
              <a:rPr lang="zh-CN" altLang="en-US" sz="2000" dirty="0">
                <a:latin typeface="微软雅黑" panose="020B0503020204020204" pitchFamily="34" charset="-122"/>
                <a:ea typeface="微软雅黑" panose="020B0503020204020204" pitchFamily="34" charset="-122"/>
              </a:rPr>
              <a:t>如果我们发现了过拟合问题，应该如何处理？</a:t>
            </a:r>
          </a:p>
          <a:p>
            <a:pPr marL="457200" indent="-457200">
              <a:lnSpc>
                <a:spcPct val="120000"/>
              </a:lnSpc>
              <a:spcBef>
                <a:spcPts val="600"/>
              </a:spcBef>
              <a:buFont typeface="+mj-lt"/>
              <a:buAutoNum type="arabicPeriod"/>
            </a:pPr>
            <a:r>
              <a:rPr lang="zh-CN" altLang="en-US" sz="2000" dirty="0">
                <a:latin typeface="微软雅黑" panose="020B0503020204020204" pitchFamily="34" charset="-122"/>
                <a:ea typeface="微软雅黑" panose="020B0503020204020204" pitchFamily="34" charset="-122"/>
              </a:rPr>
              <a:t>丢弃一些不能帮助我们正确预测的特征。可以是手工选择保留哪些特征，或者使用一些模型选择的算法来帮忙（例如</a:t>
            </a:r>
            <a:r>
              <a:rPr lang="en-US" altLang="zh-CN" sz="2000" dirty="0">
                <a:latin typeface="微软雅黑" panose="020B0503020204020204" pitchFamily="34" charset="-122"/>
                <a:ea typeface="微软雅黑" panose="020B0503020204020204" pitchFamily="34" charset="-122"/>
              </a:rPr>
              <a:t>PCA</a:t>
            </a:r>
            <a:r>
              <a:rPr lang="zh-CN" altLang="en-US" sz="2000" dirty="0">
                <a:latin typeface="微软雅黑" panose="020B0503020204020204" pitchFamily="34" charset="-122"/>
                <a:ea typeface="微软雅黑" panose="020B0503020204020204" pitchFamily="34" charset="-122"/>
              </a:rPr>
              <a:t>）</a:t>
            </a:r>
          </a:p>
          <a:p>
            <a:pPr marL="457200" indent="-457200">
              <a:lnSpc>
                <a:spcPct val="120000"/>
              </a:lnSpc>
              <a:spcBef>
                <a:spcPts val="600"/>
              </a:spcBef>
              <a:buFont typeface="+mj-lt"/>
              <a:buAutoNum type="arabicPeriod"/>
            </a:pPr>
            <a:r>
              <a:rPr lang="zh-CN" altLang="en-US" sz="2000" b="1" dirty="0">
                <a:latin typeface="微软雅黑" panose="020B0503020204020204" pitchFamily="34" charset="-122"/>
                <a:ea typeface="微软雅黑" panose="020B0503020204020204" pitchFamily="34" charset="-122"/>
              </a:rPr>
              <a:t>正则化</a:t>
            </a:r>
            <a:r>
              <a:rPr lang="zh-CN" altLang="en-US" sz="2000" dirty="0">
                <a:latin typeface="微软雅黑" panose="020B0503020204020204" pitchFamily="34" charset="-122"/>
                <a:ea typeface="微软雅黑" panose="020B0503020204020204" pitchFamily="34" charset="-122"/>
              </a:rPr>
              <a:t>。保留所有的特征，但是减少参数的大小。</a:t>
            </a:r>
          </a:p>
        </p:txBody>
      </p:sp>
    </p:spTree>
    <p:extLst>
      <p:ext uri="{BB962C8B-B14F-4D97-AF65-F5344CB8AC3E}">
        <p14:creationId xmlns:p14="http://schemas.microsoft.com/office/powerpoint/2010/main" val="246293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CB0C61-2EAB-465F-BE70-52B3EDFA23FD}"/>
              </a:ext>
            </a:extLst>
          </p:cNvPr>
          <p:cNvPicPr>
            <a:picLocks noChangeAspect="1"/>
          </p:cNvPicPr>
          <p:nvPr/>
        </p:nvPicPr>
        <p:blipFill>
          <a:blip r:embed="rId3"/>
          <a:stretch>
            <a:fillRect/>
          </a:stretch>
        </p:blipFill>
        <p:spPr>
          <a:xfrm>
            <a:off x="968548" y="2263009"/>
            <a:ext cx="10400677" cy="3017782"/>
          </a:xfrm>
          <a:prstGeom prst="rect">
            <a:avLst/>
          </a:prstGeom>
        </p:spPr>
      </p:pic>
      <p:sp>
        <p:nvSpPr>
          <p:cNvPr id="5" name="object 7">
            <a:extLst>
              <a:ext uri="{FF2B5EF4-FFF2-40B4-BE49-F238E27FC236}">
                <a16:creationId xmlns:a16="http://schemas.microsoft.com/office/drawing/2014/main" id="{4E0FAE2A-1840-455C-89A0-4EBB696A3D24}"/>
              </a:ext>
            </a:extLst>
          </p:cNvPr>
          <p:cNvSpPr txBox="1"/>
          <p:nvPr/>
        </p:nvSpPr>
        <p:spPr>
          <a:xfrm>
            <a:off x="968548" y="1409569"/>
            <a:ext cx="8443595" cy="335280"/>
          </a:xfrm>
          <a:prstGeom prst="rect">
            <a:avLst/>
          </a:prstGeom>
        </p:spPr>
        <p:txBody>
          <a:bodyPr vert="horz" wrap="square" lIns="0" tIns="0" rIns="0" bIns="0" rtlCol="0">
            <a:noAutofit/>
          </a:bodyPr>
          <a:lstStyle/>
          <a:p>
            <a:pPr marL="12700">
              <a:lnSpc>
                <a:spcPts val="2640"/>
              </a:lnSpc>
              <a:tabLst>
                <a:tab pos="314325" algn="l"/>
              </a:tabLst>
            </a:pPr>
            <a:r>
              <a:rPr sz="1300" spc="5" dirty="0">
                <a:solidFill>
                  <a:srgbClr val="7E7E7E"/>
                </a:solidFill>
                <a:latin typeface="Wingdings"/>
                <a:cs typeface="Wingdings"/>
              </a:rPr>
              <a:t></a:t>
            </a:r>
            <a:r>
              <a:rPr sz="1300" spc="5" dirty="0">
                <a:solidFill>
                  <a:srgbClr val="7E7E7E"/>
                </a:solidFill>
                <a:latin typeface="Times New Roman"/>
                <a:cs typeface="Times New Roman"/>
              </a:rPr>
              <a:t>	</a:t>
            </a:r>
            <a:r>
              <a:rPr sz="2200" spc="5" dirty="0">
                <a:latin typeface="Microsoft YaHei UI"/>
                <a:cs typeface="Microsoft YaHei UI"/>
              </a:rPr>
              <a:t>深度学习一般指深度神</a:t>
            </a:r>
            <a:r>
              <a:rPr sz="2200" spc="-25" dirty="0">
                <a:latin typeface="Microsoft YaHei UI"/>
                <a:cs typeface="Microsoft YaHei UI"/>
              </a:rPr>
              <a:t>经</a:t>
            </a:r>
            <a:r>
              <a:rPr sz="2200" spc="0" dirty="0">
                <a:latin typeface="Microsoft YaHei UI"/>
                <a:cs typeface="Microsoft YaHei UI"/>
              </a:rPr>
              <a:t>网</a:t>
            </a:r>
            <a:r>
              <a:rPr sz="2200" spc="5" dirty="0">
                <a:latin typeface="Microsoft YaHei UI"/>
                <a:cs typeface="Microsoft YaHei UI"/>
              </a:rPr>
              <a:t>络</a:t>
            </a:r>
            <a:r>
              <a:rPr sz="2200" spc="-25" dirty="0">
                <a:latin typeface="Microsoft YaHei UI"/>
                <a:cs typeface="Microsoft YaHei UI"/>
              </a:rPr>
              <a:t>，</a:t>
            </a:r>
            <a:r>
              <a:rPr sz="2200" spc="0" dirty="0">
                <a:latin typeface="Microsoft YaHei UI"/>
                <a:cs typeface="Microsoft YaHei UI"/>
              </a:rPr>
              <a:t>深</a:t>
            </a:r>
            <a:r>
              <a:rPr sz="2200" spc="-5" dirty="0">
                <a:latin typeface="Microsoft YaHei UI"/>
                <a:cs typeface="Microsoft YaHei UI"/>
              </a:rPr>
              <a:t>度</a:t>
            </a:r>
            <a:r>
              <a:rPr sz="2200" spc="-25" dirty="0">
                <a:latin typeface="Microsoft YaHei UI"/>
                <a:cs typeface="Microsoft YaHei UI"/>
              </a:rPr>
              <a:t>指</a:t>
            </a:r>
            <a:r>
              <a:rPr sz="2200" spc="0" dirty="0">
                <a:latin typeface="Microsoft YaHei UI"/>
                <a:cs typeface="Microsoft YaHei UI"/>
              </a:rPr>
              <a:t>神经</a:t>
            </a:r>
            <a:r>
              <a:rPr sz="2200" spc="-25" dirty="0">
                <a:latin typeface="Microsoft YaHei UI"/>
                <a:cs typeface="Microsoft YaHei UI"/>
              </a:rPr>
              <a:t>网</a:t>
            </a:r>
            <a:r>
              <a:rPr sz="2200" spc="0" dirty="0">
                <a:latin typeface="Microsoft YaHei UI"/>
                <a:cs typeface="Microsoft YaHei UI"/>
              </a:rPr>
              <a:t>络的</a:t>
            </a:r>
            <a:r>
              <a:rPr sz="2200" spc="-20" dirty="0">
                <a:latin typeface="Microsoft YaHei UI"/>
                <a:cs typeface="Microsoft YaHei UI"/>
              </a:rPr>
              <a:t>层</a:t>
            </a:r>
            <a:r>
              <a:rPr sz="2200" spc="0" dirty="0">
                <a:latin typeface="Microsoft YaHei UI"/>
                <a:cs typeface="Microsoft YaHei UI"/>
              </a:rPr>
              <a:t>数（</a:t>
            </a:r>
            <a:r>
              <a:rPr sz="2200" spc="-25" dirty="0">
                <a:latin typeface="Microsoft YaHei UI"/>
                <a:cs typeface="Microsoft YaHei UI"/>
              </a:rPr>
              <a:t>多</a:t>
            </a:r>
            <a:r>
              <a:rPr sz="2200" spc="0" dirty="0">
                <a:latin typeface="Microsoft YaHei UI"/>
                <a:cs typeface="Microsoft YaHei UI"/>
              </a:rPr>
              <a:t>层）。</a:t>
            </a:r>
            <a:endParaRPr sz="2200" dirty="0">
              <a:latin typeface="Microsoft YaHei UI"/>
              <a:cs typeface="Microsoft YaHei UI"/>
            </a:endParaRPr>
          </a:p>
        </p:txBody>
      </p:sp>
      <p:sp>
        <p:nvSpPr>
          <p:cNvPr id="6" name="object 6">
            <a:extLst>
              <a:ext uri="{FF2B5EF4-FFF2-40B4-BE49-F238E27FC236}">
                <a16:creationId xmlns:a16="http://schemas.microsoft.com/office/drawing/2014/main" id="{F1BEA0D2-3551-41F2-BF07-16ECC3488C21}"/>
              </a:ext>
            </a:extLst>
          </p:cNvPr>
          <p:cNvSpPr txBox="1">
            <a:spLocks/>
          </p:cNvSpPr>
          <p:nvPr/>
        </p:nvSpPr>
        <p:spPr>
          <a:xfrm>
            <a:off x="419100" y="225425"/>
            <a:ext cx="6373064" cy="828873"/>
          </a:xfrm>
          <a:prstGeom prst="rect">
            <a:avLst/>
          </a:prstGeom>
        </p:spPr>
        <p:txBody>
          <a:bodyPr/>
          <a:lstStyle>
            <a:lvl1pPr indent="0">
              <a:lnSpc>
                <a:spcPct val="100000"/>
              </a:lnSpc>
              <a:spcBef>
                <a:spcPts val="1000"/>
              </a:spcBef>
              <a:buFont typeface="Arial" panose="020B0604020202020204" pitchFamily="34" charset="0"/>
              <a:buNone/>
              <a:defRPr sz="3600" b="1">
                <a:solidFill>
                  <a:schemeClr val="tx2">
                    <a:lumMod val="75000"/>
                  </a:schemeClr>
                </a:solidFill>
                <a:latin typeface="微软雅黑 Light" panose="020B0502040204020203" pitchFamily="34" charset="-122"/>
                <a:ea typeface="微软雅黑 Light" panose="020B0502040204020203" pitchFamily="34" charset="-122"/>
                <a:cs typeface="Segoe UI" charset="0"/>
              </a:defRPr>
            </a:lvl1pPr>
            <a:lvl2pPr marL="685800" indent="-228600" algn="ctr">
              <a:lnSpc>
                <a:spcPct val="90000"/>
              </a:lnSpc>
              <a:spcBef>
                <a:spcPts val="500"/>
              </a:spcBef>
              <a:buFont typeface="Arial" panose="020B0604020202020204" pitchFamily="34" charset="0"/>
              <a:buChar char="•"/>
              <a:defRPr sz="2400">
                <a:solidFill>
                  <a:schemeClr val="tx1">
                    <a:lumMod val="75000"/>
                    <a:lumOff val="25000"/>
                  </a:schemeClr>
                </a:solidFill>
              </a:defRPr>
            </a:lvl2pPr>
            <a:lvl3pPr marL="1143000" indent="-228600" algn="ctr">
              <a:lnSpc>
                <a:spcPct val="90000"/>
              </a:lnSpc>
              <a:spcBef>
                <a:spcPts val="500"/>
              </a:spcBef>
              <a:buFont typeface="Arial" panose="020B0604020202020204" pitchFamily="34" charset="0"/>
              <a:buChar char="•"/>
              <a:defRPr sz="2000">
                <a:solidFill>
                  <a:schemeClr val="tx1">
                    <a:lumMod val="75000"/>
                    <a:lumOff val="25000"/>
                  </a:schemeClr>
                </a:solidFill>
              </a:defRPr>
            </a:lvl3pPr>
            <a:lvl4pPr marL="1600200" indent="-228600" algn="ctr">
              <a:lnSpc>
                <a:spcPct val="90000"/>
              </a:lnSpc>
              <a:spcBef>
                <a:spcPts val="500"/>
              </a:spcBef>
              <a:buFont typeface="Arial" panose="020B0604020202020204" pitchFamily="34" charset="0"/>
              <a:buChar char="•"/>
              <a:defRPr>
                <a:solidFill>
                  <a:schemeClr val="tx1">
                    <a:lumMod val="75000"/>
                    <a:lumOff val="25000"/>
                  </a:schemeClr>
                </a:solidFill>
              </a:defRPr>
            </a:lvl4pPr>
            <a:lvl5pPr marL="2057400" indent="-228600" algn="ctr">
              <a:lnSpc>
                <a:spcPct val="90000"/>
              </a:lnSpc>
              <a:spcBef>
                <a:spcPts val="500"/>
              </a:spcBef>
              <a:buFont typeface="Arial" panose="020B0604020202020204" pitchFamily="34" charset="0"/>
              <a:buChar char="•"/>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200" dirty="0"/>
              <a:t>深度学习 </a:t>
            </a:r>
            <a:r>
              <a:rPr lang="en-US" altLang="zh-CN" sz="3200" dirty="0"/>
              <a:t>– </a:t>
            </a:r>
            <a:r>
              <a:rPr lang="zh-CN" altLang="en-US" sz="3200" dirty="0"/>
              <a:t>神经网络</a:t>
            </a:r>
          </a:p>
        </p:txBody>
      </p:sp>
      <p:sp>
        <p:nvSpPr>
          <p:cNvPr id="3" name="文本占位符 2">
            <a:extLst>
              <a:ext uri="{FF2B5EF4-FFF2-40B4-BE49-F238E27FC236}">
                <a16:creationId xmlns:a16="http://schemas.microsoft.com/office/drawing/2014/main" id="{9F763B47-0C27-437F-AD34-FED1AC7D79C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71585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EFEB3377-4396-47A0-816C-81CE49DED522}"/>
              </a:ext>
            </a:extLst>
          </p:cNvPr>
          <p:cNvSpPr txBox="1">
            <a:spLocks/>
          </p:cNvSpPr>
          <p:nvPr/>
        </p:nvSpPr>
        <p:spPr>
          <a:xfrm>
            <a:off x="341635" y="225425"/>
            <a:ext cx="6373064" cy="828873"/>
          </a:xfrm>
          <a:prstGeom prst="rect">
            <a:avLst/>
          </a:prstGeom>
        </p:spPr>
        <p:txBody>
          <a:bodyPr/>
          <a:lstStyle>
            <a:lvl1pPr indent="0">
              <a:lnSpc>
                <a:spcPct val="100000"/>
              </a:lnSpc>
              <a:spcBef>
                <a:spcPts val="1000"/>
              </a:spcBef>
              <a:buFont typeface="Arial" panose="020B0604020202020204" pitchFamily="34" charset="0"/>
              <a:buNone/>
              <a:defRPr sz="3600" b="1">
                <a:solidFill>
                  <a:schemeClr val="tx2">
                    <a:lumMod val="75000"/>
                  </a:schemeClr>
                </a:solidFill>
                <a:latin typeface="微软雅黑 Light" panose="020B0502040204020203" pitchFamily="34" charset="-122"/>
                <a:ea typeface="微软雅黑 Light" panose="020B0502040204020203" pitchFamily="34" charset="-122"/>
                <a:cs typeface="Segoe UI" charset="0"/>
              </a:defRPr>
            </a:lvl1pPr>
            <a:lvl2pPr marL="685800" indent="-228600" algn="ctr">
              <a:lnSpc>
                <a:spcPct val="90000"/>
              </a:lnSpc>
              <a:spcBef>
                <a:spcPts val="500"/>
              </a:spcBef>
              <a:buFont typeface="Arial" panose="020B0604020202020204" pitchFamily="34" charset="0"/>
              <a:buChar char="•"/>
              <a:defRPr sz="2400">
                <a:solidFill>
                  <a:schemeClr val="tx1">
                    <a:lumMod val="75000"/>
                    <a:lumOff val="25000"/>
                  </a:schemeClr>
                </a:solidFill>
              </a:defRPr>
            </a:lvl2pPr>
            <a:lvl3pPr marL="1143000" indent="-228600" algn="ctr">
              <a:lnSpc>
                <a:spcPct val="90000"/>
              </a:lnSpc>
              <a:spcBef>
                <a:spcPts val="500"/>
              </a:spcBef>
              <a:buFont typeface="Arial" panose="020B0604020202020204" pitchFamily="34" charset="0"/>
              <a:buChar char="•"/>
              <a:defRPr sz="2000">
                <a:solidFill>
                  <a:schemeClr val="tx1">
                    <a:lumMod val="75000"/>
                    <a:lumOff val="25000"/>
                  </a:schemeClr>
                </a:solidFill>
              </a:defRPr>
            </a:lvl3pPr>
            <a:lvl4pPr marL="1600200" indent="-228600" algn="ctr">
              <a:lnSpc>
                <a:spcPct val="90000"/>
              </a:lnSpc>
              <a:spcBef>
                <a:spcPts val="500"/>
              </a:spcBef>
              <a:buFont typeface="Arial" panose="020B0604020202020204" pitchFamily="34" charset="0"/>
              <a:buChar char="•"/>
              <a:defRPr>
                <a:solidFill>
                  <a:schemeClr val="tx1">
                    <a:lumMod val="75000"/>
                    <a:lumOff val="25000"/>
                  </a:schemeClr>
                </a:solidFill>
              </a:defRPr>
            </a:lvl4pPr>
            <a:lvl5pPr marL="2057400" indent="-228600" algn="ctr">
              <a:lnSpc>
                <a:spcPct val="90000"/>
              </a:lnSpc>
              <a:spcBef>
                <a:spcPts val="500"/>
              </a:spcBef>
              <a:buFont typeface="Arial" panose="020B0604020202020204" pitchFamily="34" charset="0"/>
              <a:buChar char="•"/>
              <a:defRPr>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3200" dirty="0">
                <a:latin typeface="微软雅黑" panose="020B0503020204020204" pitchFamily="34" charset="-122"/>
                <a:ea typeface="微软雅黑" panose="020B0503020204020204" pitchFamily="34" charset="-122"/>
              </a:rPr>
              <a:t>深度学习 </a:t>
            </a:r>
            <a:r>
              <a:rPr lang="en-US" altLang="zh-CN" sz="3200" dirty="0">
                <a:latin typeface="微软雅黑" panose="020B0503020204020204" pitchFamily="34" charset="-122"/>
                <a:ea typeface="微软雅黑" panose="020B0503020204020204" pitchFamily="34" charset="-122"/>
              </a:rPr>
              <a:t>vs.</a:t>
            </a:r>
            <a:r>
              <a:rPr lang="zh-CN" altLang="en-US" sz="3200" dirty="0">
                <a:latin typeface="微软雅黑" panose="020B0503020204020204" pitchFamily="34" charset="-122"/>
                <a:ea typeface="微软雅黑" panose="020B0503020204020204" pitchFamily="34" charset="-122"/>
              </a:rPr>
              <a:t> 机器学习</a:t>
            </a:r>
          </a:p>
        </p:txBody>
      </p:sp>
      <p:sp>
        <p:nvSpPr>
          <p:cNvPr id="5" name="object 7">
            <a:extLst>
              <a:ext uri="{FF2B5EF4-FFF2-40B4-BE49-F238E27FC236}">
                <a16:creationId xmlns:a16="http://schemas.microsoft.com/office/drawing/2014/main" id="{597DD435-DC8D-4699-9206-FDB5C4E8CD4C}"/>
              </a:ext>
            </a:extLst>
          </p:cNvPr>
          <p:cNvSpPr txBox="1"/>
          <p:nvPr/>
        </p:nvSpPr>
        <p:spPr>
          <a:xfrm>
            <a:off x="883286" y="1169581"/>
            <a:ext cx="10440697" cy="898705"/>
          </a:xfrm>
          <a:prstGeom prst="rect">
            <a:avLst/>
          </a:prstGeom>
        </p:spPr>
        <p:txBody>
          <a:bodyPr vert="horz" wrap="square" lIns="91440" tIns="91440" rIns="91440" bIns="0" rtlCol="0">
            <a:noAutofit/>
          </a:bodyPr>
          <a:lstStyle/>
          <a:p>
            <a:pPr marL="341313" indent="-328613">
              <a:lnSpc>
                <a:spcPct val="120000"/>
              </a:lnSpc>
              <a:spcBef>
                <a:spcPts val="600"/>
              </a:spcBef>
              <a:tabLst>
                <a:tab pos="573088" algn="l"/>
              </a:tabLst>
            </a:pPr>
            <a:r>
              <a:rPr sz="1300" spc="5" dirty="0">
                <a:solidFill>
                  <a:srgbClr val="7E7E7E"/>
                </a:solidFill>
                <a:latin typeface="Wingdings"/>
                <a:cs typeface="Wingdings"/>
              </a:rPr>
              <a:t></a:t>
            </a:r>
            <a:r>
              <a:rPr sz="1300" spc="5" dirty="0">
                <a:solidFill>
                  <a:srgbClr val="7E7E7E"/>
                </a:solidFill>
                <a:latin typeface="Times New Roman"/>
                <a:cs typeface="Times New Roman"/>
              </a:rPr>
              <a:t>	</a:t>
            </a:r>
            <a:r>
              <a:rPr sz="2000" spc="5" dirty="0">
                <a:latin typeface="微软雅黑" panose="020B0503020204020204" pitchFamily="34" charset="-122"/>
                <a:ea typeface="微软雅黑" panose="020B0503020204020204" pitchFamily="34" charset="-122"/>
                <a:cs typeface="Microsoft YaHei UI"/>
              </a:rPr>
              <a:t>深度学习，是一种</a:t>
            </a:r>
            <a:r>
              <a:rPr lang="zh-CN" altLang="en-US" sz="2000" spc="5" dirty="0">
                <a:latin typeface="微软雅黑" panose="020B0503020204020204" pitchFamily="34" charset="-122"/>
                <a:ea typeface="微软雅黑" panose="020B0503020204020204" pitchFamily="34" charset="-122"/>
                <a:cs typeface="Microsoft YaHei UI"/>
              </a:rPr>
              <a:t>尝试从数据中直接获取高等级的特征</a:t>
            </a:r>
            <a:r>
              <a:rPr sz="2000" spc="5" dirty="0" err="1">
                <a:latin typeface="微软雅黑" panose="020B0503020204020204" pitchFamily="34" charset="-122"/>
                <a:ea typeface="微软雅黑" panose="020B0503020204020204" pitchFamily="34" charset="-122"/>
                <a:cs typeface="Microsoft YaHei UI"/>
              </a:rPr>
              <a:t>和特征层次结构的学习模</a:t>
            </a:r>
            <a:r>
              <a:rPr sz="2000" spc="-45" dirty="0" err="1">
                <a:latin typeface="微软雅黑" panose="020B0503020204020204" pitchFamily="34" charset="-122"/>
                <a:ea typeface="微软雅黑" panose="020B0503020204020204" pitchFamily="34" charset="-122"/>
                <a:cs typeface="Microsoft YaHei UI"/>
              </a:rPr>
              <a:t>型</a:t>
            </a:r>
            <a:r>
              <a:rPr sz="2000" spc="0" dirty="0" err="1">
                <a:latin typeface="微软雅黑" panose="020B0503020204020204" pitchFamily="34" charset="-122"/>
                <a:ea typeface="微软雅黑" panose="020B0503020204020204" pitchFamily="34" charset="-122"/>
                <a:cs typeface="Microsoft YaHei UI"/>
              </a:rPr>
              <a:t>，在语音识</a:t>
            </a:r>
            <a:r>
              <a:rPr sz="2000" spc="-10" dirty="0" err="1">
                <a:latin typeface="微软雅黑" panose="020B0503020204020204" pitchFamily="34" charset="-122"/>
                <a:ea typeface="微软雅黑" panose="020B0503020204020204" pitchFamily="34" charset="-122"/>
                <a:cs typeface="Microsoft YaHei UI"/>
              </a:rPr>
              <a:t>别</a:t>
            </a:r>
            <a:r>
              <a:rPr sz="2000" spc="0" dirty="0" err="1">
                <a:latin typeface="微软雅黑" panose="020B0503020204020204" pitchFamily="34" charset="-122"/>
                <a:ea typeface="微软雅黑" panose="020B0503020204020204" pitchFamily="34" charset="-122"/>
                <a:cs typeface="Microsoft YaHei UI"/>
              </a:rPr>
              <a:t>，</a:t>
            </a:r>
            <a:r>
              <a:rPr sz="2000" spc="-5" dirty="0" err="1">
                <a:latin typeface="微软雅黑" panose="020B0503020204020204" pitchFamily="34" charset="-122"/>
                <a:ea typeface="微软雅黑" panose="020B0503020204020204" pitchFamily="34" charset="-122"/>
                <a:cs typeface="Microsoft YaHei UI"/>
              </a:rPr>
              <a:t>自然语言处</a:t>
            </a:r>
            <a:r>
              <a:rPr sz="2000" spc="0" dirty="0" err="1">
                <a:latin typeface="微软雅黑" panose="020B0503020204020204" pitchFamily="34" charset="-122"/>
                <a:ea typeface="微软雅黑" panose="020B0503020204020204" pitchFamily="34" charset="-122"/>
                <a:cs typeface="Microsoft YaHei UI"/>
              </a:rPr>
              <a:t>理</a:t>
            </a:r>
            <a:r>
              <a:rPr sz="2000" spc="-5" dirty="0" err="1">
                <a:latin typeface="微软雅黑" panose="020B0503020204020204" pitchFamily="34" charset="-122"/>
                <a:ea typeface="微软雅黑" panose="020B0503020204020204" pitchFamily="34" charset="-122"/>
                <a:cs typeface="Microsoft YaHei UI"/>
              </a:rPr>
              <a:t>，</a:t>
            </a:r>
            <a:r>
              <a:rPr sz="2000" spc="0" dirty="0" err="1">
                <a:latin typeface="微软雅黑" panose="020B0503020204020204" pitchFamily="34" charset="-122"/>
                <a:ea typeface="微软雅黑" panose="020B0503020204020204" pitchFamily="34" charset="-122"/>
                <a:cs typeface="Microsoft YaHei UI"/>
              </a:rPr>
              <a:t>计算</a:t>
            </a:r>
            <a:r>
              <a:rPr sz="2000" spc="-10" dirty="0" err="1">
                <a:latin typeface="微软雅黑" panose="020B0503020204020204" pitchFamily="34" charset="-122"/>
                <a:ea typeface="微软雅黑" panose="020B0503020204020204" pitchFamily="34" charset="-122"/>
                <a:cs typeface="Microsoft YaHei UI"/>
              </a:rPr>
              <a:t>机</a:t>
            </a:r>
            <a:r>
              <a:rPr sz="2000" spc="-30" dirty="0" err="1">
                <a:latin typeface="微软雅黑" panose="020B0503020204020204" pitchFamily="34" charset="-122"/>
                <a:ea typeface="微软雅黑" panose="020B0503020204020204" pitchFamily="34" charset="-122"/>
                <a:cs typeface="Microsoft YaHei UI"/>
              </a:rPr>
              <a:t>视</a:t>
            </a:r>
            <a:r>
              <a:rPr sz="2000" spc="0" dirty="0" err="1">
                <a:latin typeface="微软雅黑" panose="020B0503020204020204" pitchFamily="34" charset="-122"/>
                <a:ea typeface="微软雅黑" panose="020B0503020204020204" pitchFamily="34" charset="-122"/>
                <a:cs typeface="Microsoft YaHei UI"/>
              </a:rPr>
              <a:t>觉上</a:t>
            </a:r>
            <a:r>
              <a:rPr sz="2000" spc="-35" dirty="0" err="1">
                <a:latin typeface="微软雅黑" panose="020B0503020204020204" pitchFamily="34" charset="-122"/>
                <a:ea typeface="微软雅黑" panose="020B0503020204020204" pitchFamily="34" charset="-122"/>
                <a:cs typeface="Microsoft YaHei UI"/>
              </a:rPr>
              <a:t>等</a:t>
            </a:r>
            <a:r>
              <a:rPr sz="2000" spc="0" dirty="0" err="1">
                <a:latin typeface="微软雅黑" panose="020B0503020204020204" pitchFamily="34" charset="-122"/>
                <a:ea typeface="微软雅黑" panose="020B0503020204020204" pitchFamily="34" charset="-122"/>
                <a:cs typeface="Microsoft YaHei UI"/>
              </a:rPr>
              <a:t>领域</a:t>
            </a:r>
            <a:r>
              <a:rPr sz="2000" spc="-35" dirty="0" err="1">
                <a:latin typeface="微软雅黑" panose="020B0503020204020204" pitchFamily="34" charset="-122"/>
                <a:ea typeface="微软雅黑" panose="020B0503020204020204" pitchFamily="34" charset="-122"/>
                <a:cs typeface="Microsoft YaHei UI"/>
              </a:rPr>
              <a:t>有</a:t>
            </a:r>
            <a:r>
              <a:rPr sz="2000" spc="0" dirty="0" err="1">
                <a:latin typeface="微软雅黑" panose="020B0503020204020204" pitchFamily="34" charset="-122"/>
                <a:ea typeface="微软雅黑" panose="020B0503020204020204" pitchFamily="34" charset="-122"/>
                <a:cs typeface="Microsoft YaHei UI"/>
              </a:rPr>
              <a:t>极大</a:t>
            </a:r>
            <a:r>
              <a:rPr sz="2000" spc="-35" dirty="0" err="1">
                <a:latin typeface="微软雅黑" panose="020B0503020204020204" pitchFamily="34" charset="-122"/>
                <a:ea typeface="微软雅黑" panose="020B0503020204020204" pitchFamily="34" charset="-122"/>
                <a:cs typeface="Microsoft YaHei UI"/>
              </a:rPr>
              <a:t>的</a:t>
            </a:r>
            <a:r>
              <a:rPr sz="2000" spc="0" dirty="0" err="1">
                <a:latin typeface="微软雅黑" panose="020B0503020204020204" pitchFamily="34" charset="-122"/>
                <a:ea typeface="微软雅黑" panose="020B0503020204020204" pitchFamily="34" charset="-122"/>
                <a:cs typeface="Microsoft YaHei UI"/>
              </a:rPr>
              <a:t>优势</a:t>
            </a:r>
            <a:r>
              <a:rPr sz="2000" spc="0" dirty="0">
                <a:latin typeface="微软雅黑" panose="020B0503020204020204" pitchFamily="34" charset="-122"/>
                <a:ea typeface="微软雅黑" panose="020B0503020204020204" pitchFamily="34" charset="-122"/>
                <a:cs typeface="Microsoft YaHei UI"/>
              </a:rPr>
              <a:t>。</a:t>
            </a:r>
            <a:endParaRPr sz="2200" dirty="0">
              <a:latin typeface="微软雅黑" panose="020B0503020204020204" pitchFamily="34" charset="-122"/>
              <a:ea typeface="微软雅黑" panose="020B0503020204020204" pitchFamily="34" charset="-122"/>
              <a:cs typeface="Microsoft YaHei UI"/>
            </a:endParaRPr>
          </a:p>
        </p:txBody>
      </p:sp>
      <p:graphicFrame>
        <p:nvGraphicFramePr>
          <p:cNvPr id="6" name="object 8">
            <a:extLst>
              <a:ext uri="{FF2B5EF4-FFF2-40B4-BE49-F238E27FC236}">
                <a16:creationId xmlns:a16="http://schemas.microsoft.com/office/drawing/2014/main" id="{CB4D0EB7-5F7B-42E9-8074-E900CD147128}"/>
              </a:ext>
            </a:extLst>
          </p:cNvPr>
          <p:cNvGraphicFramePr>
            <a:graphicFrameLocks noGrp="1"/>
          </p:cNvGraphicFramePr>
          <p:nvPr>
            <p:extLst>
              <p:ext uri="{D42A27DB-BD31-4B8C-83A1-F6EECF244321}">
                <p14:modId xmlns:p14="http://schemas.microsoft.com/office/powerpoint/2010/main" val="3447750139"/>
              </p:ext>
            </p:extLst>
          </p:nvPr>
        </p:nvGraphicFramePr>
        <p:xfrm>
          <a:off x="1064662" y="2329133"/>
          <a:ext cx="10062675" cy="3209910"/>
        </p:xfrm>
        <a:graphic>
          <a:graphicData uri="http://schemas.openxmlformats.org/drawingml/2006/table">
            <a:tbl>
              <a:tblPr firstRow="1" bandRow="1">
                <a:tableStyleId>{2D5ABB26-0587-4C30-8999-92F81FD0307C}</a:tableStyleId>
              </a:tblPr>
              <a:tblGrid>
                <a:gridCol w="5030959">
                  <a:extLst>
                    <a:ext uri="{9D8B030D-6E8A-4147-A177-3AD203B41FA5}">
                      <a16:colId xmlns:a16="http://schemas.microsoft.com/office/drawing/2014/main" val="20000"/>
                    </a:ext>
                  </a:extLst>
                </a:gridCol>
                <a:gridCol w="5031716">
                  <a:extLst>
                    <a:ext uri="{9D8B030D-6E8A-4147-A177-3AD203B41FA5}">
                      <a16:colId xmlns:a16="http://schemas.microsoft.com/office/drawing/2014/main" val="20001"/>
                    </a:ext>
                  </a:extLst>
                </a:gridCol>
              </a:tblGrid>
              <a:tr h="504063">
                <a:tc>
                  <a:txBody>
                    <a:bodyPr/>
                    <a:lstStyle/>
                    <a:p>
                      <a:pPr marR="10160" algn="ctr">
                        <a:lnSpc>
                          <a:spcPct val="100000"/>
                        </a:lnSpc>
                      </a:pPr>
                      <a:r>
                        <a:rPr sz="2200" b="1" dirty="0">
                          <a:latin typeface="Microsoft YaHei UI"/>
                          <a:cs typeface="Microsoft YaHei UI"/>
                        </a:rPr>
                        <a:t>机器学习</a:t>
                      </a:r>
                      <a:endParaRPr sz="220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BEBEBE"/>
                    </a:solidFill>
                  </a:tcPr>
                </a:tc>
                <a:tc>
                  <a:txBody>
                    <a:bodyPr/>
                    <a:lstStyle/>
                    <a:p>
                      <a:pPr marL="7620" algn="ctr">
                        <a:lnSpc>
                          <a:spcPct val="100000"/>
                        </a:lnSpc>
                      </a:pPr>
                      <a:r>
                        <a:rPr sz="2200" b="1" dirty="0">
                          <a:latin typeface="Microsoft YaHei UI"/>
                          <a:cs typeface="Microsoft YaHei UI"/>
                        </a:rPr>
                        <a:t>深度学习</a:t>
                      </a:r>
                      <a:endParaRPr sz="220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BEBEBE"/>
                    </a:solidFill>
                  </a:tcPr>
                </a:tc>
                <a:extLst>
                  <a:ext uri="{0D108BD9-81ED-4DB2-BD59-A6C34878D82A}">
                    <a16:rowId xmlns:a16="http://schemas.microsoft.com/office/drawing/2014/main" val="10000"/>
                  </a:ext>
                </a:extLst>
              </a:tr>
              <a:tr h="701040">
                <a:tc>
                  <a:txBody>
                    <a:bodyPr/>
                    <a:lstStyle/>
                    <a:p>
                      <a:pPr marL="77470">
                        <a:lnSpc>
                          <a:spcPct val="100000"/>
                        </a:lnSpc>
                      </a:pPr>
                      <a:r>
                        <a:rPr sz="2000" spc="-5" dirty="0">
                          <a:latin typeface="Microsoft YaHei UI"/>
                          <a:cs typeface="Microsoft YaHei UI"/>
                        </a:rPr>
                        <a:t>对计算机硬件需求较小</a:t>
                      </a:r>
                      <a:endParaRPr sz="200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995">
                        <a:lnSpc>
                          <a:spcPct val="100000"/>
                        </a:lnSpc>
                      </a:pPr>
                      <a:r>
                        <a:rPr sz="2000" spc="-5" dirty="0" err="1">
                          <a:latin typeface="Microsoft YaHei UI"/>
                          <a:cs typeface="Microsoft YaHei UI"/>
                        </a:rPr>
                        <a:t>进行大量的矩阵运算</a:t>
                      </a:r>
                      <a:r>
                        <a:rPr sz="2000" spc="-5" dirty="0">
                          <a:latin typeface="Microsoft YaHei UI"/>
                          <a:cs typeface="Microsoft YaHei UI"/>
                        </a:rPr>
                        <a:t>，</a:t>
                      </a:r>
                      <a:r>
                        <a:rPr lang="zh-CN" altLang="en-US" sz="2000" spc="-5" dirty="0">
                          <a:latin typeface="微软雅黑" panose="020B0503020204020204" pitchFamily="34" charset="-122"/>
                          <a:ea typeface="微软雅黑" panose="020B0503020204020204" pitchFamily="34" charset="-122"/>
                          <a:cs typeface="Microsoft YaHei UI"/>
                        </a:rPr>
                        <a:t>建议</a:t>
                      </a:r>
                      <a:r>
                        <a:rPr sz="2000" spc="-5" dirty="0" err="1">
                          <a:latin typeface="Microsoft YaHei UI"/>
                          <a:cs typeface="Microsoft YaHei UI"/>
                        </a:rPr>
                        <a:t>使</a:t>
                      </a:r>
                      <a:r>
                        <a:rPr sz="2000" spc="0" dirty="0" err="1">
                          <a:latin typeface="Microsoft YaHei UI"/>
                          <a:cs typeface="Microsoft YaHei UI"/>
                        </a:rPr>
                        <a:t>用GP</a:t>
                      </a:r>
                      <a:r>
                        <a:rPr sz="2000" spc="-5" dirty="0" err="1">
                          <a:latin typeface="Microsoft YaHei UI"/>
                          <a:cs typeface="Microsoft YaHei UI"/>
                        </a:rPr>
                        <a:t>U</a:t>
                      </a:r>
                      <a:r>
                        <a:rPr sz="2000" spc="0" dirty="0" err="1">
                          <a:latin typeface="Microsoft YaHei UI"/>
                          <a:cs typeface="Microsoft YaHei UI"/>
                        </a:rPr>
                        <a:t>优</a:t>
                      </a:r>
                      <a:r>
                        <a:rPr sz="2000" spc="15" dirty="0" err="1">
                          <a:latin typeface="Microsoft YaHei UI"/>
                          <a:cs typeface="Microsoft YaHei UI"/>
                        </a:rPr>
                        <a:t>化</a:t>
                      </a:r>
                      <a:r>
                        <a:rPr sz="2000" spc="0" dirty="0" err="1">
                          <a:latin typeface="Microsoft YaHei UI"/>
                          <a:cs typeface="Microsoft YaHei UI"/>
                        </a:rPr>
                        <a:t>该</a:t>
                      </a:r>
                      <a:endParaRPr sz="2000" dirty="0">
                        <a:latin typeface="Microsoft YaHei UI"/>
                        <a:cs typeface="Microsoft YaHei UI"/>
                      </a:endParaRPr>
                    </a:p>
                    <a:p>
                      <a:pPr marL="86995">
                        <a:lnSpc>
                          <a:spcPct val="100000"/>
                        </a:lnSpc>
                      </a:pPr>
                      <a:r>
                        <a:rPr sz="2000" dirty="0">
                          <a:latin typeface="Microsoft YaHei UI"/>
                          <a:cs typeface="Microsoft YaHei UI"/>
                        </a:rPr>
                        <a:t>进程</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701039">
                <a:tc>
                  <a:txBody>
                    <a:bodyPr/>
                    <a:lstStyle/>
                    <a:p>
                      <a:pPr marL="77470">
                        <a:lnSpc>
                          <a:spcPct val="100000"/>
                        </a:lnSpc>
                      </a:pPr>
                      <a:r>
                        <a:rPr sz="2000" spc="-5" dirty="0">
                          <a:latin typeface="Microsoft YaHei UI"/>
                          <a:cs typeface="Microsoft YaHei UI"/>
                        </a:rPr>
                        <a:t>适合小数据量训练，再增加数据量</a:t>
                      </a:r>
                      <a:r>
                        <a:rPr sz="2000" spc="15" dirty="0">
                          <a:latin typeface="Microsoft YaHei UI"/>
                          <a:cs typeface="Microsoft YaHei UI"/>
                        </a:rPr>
                        <a:t>难</a:t>
                      </a:r>
                      <a:r>
                        <a:rPr sz="2000" spc="-5" dirty="0">
                          <a:latin typeface="Microsoft YaHei UI"/>
                          <a:cs typeface="Microsoft YaHei UI"/>
                        </a:rPr>
                        <a:t>以提升</a:t>
                      </a:r>
                      <a:endParaRPr sz="2000" dirty="0">
                        <a:latin typeface="Microsoft YaHei UI"/>
                        <a:cs typeface="Microsoft YaHei UI"/>
                      </a:endParaRPr>
                    </a:p>
                    <a:p>
                      <a:pPr marL="77470">
                        <a:lnSpc>
                          <a:spcPct val="100000"/>
                        </a:lnSpc>
                      </a:pPr>
                      <a:r>
                        <a:rPr sz="2000" dirty="0">
                          <a:latin typeface="Microsoft YaHei UI"/>
                          <a:cs typeface="Microsoft YaHei UI"/>
                        </a:rPr>
                        <a:t>性能</a:t>
                      </a: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995">
                        <a:lnSpc>
                          <a:spcPct val="100000"/>
                        </a:lnSpc>
                      </a:pPr>
                      <a:r>
                        <a:rPr sz="2000" spc="-5" dirty="0">
                          <a:latin typeface="Microsoft YaHei UI"/>
                          <a:cs typeface="Microsoft YaHei UI"/>
                        </a:rPr>
                        <a:t>高维的权重参数，海量的训练数据</a:t>
                      </a:r>
                      <a:r>
                        <a:rPr sz="2000" spc="15" dirty="0">
                          <a:latin typeface="Microsoft YaHei UI"/>
                          <a:cs typeface="Microsoft YaHei UI"/>
                        </a:rPr>
                        <a:t>下</a:t>
                      </a:r>
                      <a:r>
                        <a:rPr sz="2000" spc="-5" dirty="0">
                          <a:latin typeface="Microsoft YaHei UI"/>
                          <a:cs typeface="Microsoft YaHei UI"/>
                        </a:rPr>
                        <a:t>可以获</a:t>
                      </a:r>
                      <a:endParaRPr sz="2000">
                        <a:latin typeface="Microsoft YaHei UI"/>
                        <a:cs typeface="Microsoft YaHei UI"/>
                      </a:endParaRPr>
                    </a:p>
                    <a:p>
                      <a:pPr marL="86995">
                        <a:lnSpc>
                          <a:spcPct val="100000"/>
                        </a:lnSpc>
                      </a:pPr>
                      <a:r>
                        <a:rPr sz="2000" dirty="0">
                          <a:latin typeface="Microsoft YaHei UI"/>
                          <a:cs typeface="Microsoft YaHei UI"/>
                        </a:rPr>
                        <a:t>得高性能</a:t>
                      </a:r>
                      <a:endParaRPr sz="200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96239">
                <a:tc>
                  <a:txBody>
                    <a:bodyPr/>
                    <a:lstStyle/>
                    <a:p>
                      <a:pPr marL="77470">
                        <a:lnSpc>
                          <a:spcPct val="100000"/>
                        </a:lnSpc>
                      </a:pPr>
                      <a:r>
                        <a:rPr sz="2000" spc="-5" dirty="0">
                          <a:latin typeface="Microsoft YaHei UI"/>
                          <a:cs typeface="Microsoft YaHei UI"/>
                        </a:rPr>
                        <a:t>需要将问题逐层分解</a:t>
                      </a:r>
                      <a:endParaRPr sz="200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995">
                        <a:lnSpc>
                          <a:spcPct val="100000"/>
                        </a:lnSpc>
                      </a:pPr>
                      <a:r>
                        <a:rPr sz="2000" spc="-5" dirty="0">
                          <a:latin typeface="Microsoft YaHei UI"/>
                          <a:cs typeface="Microsoft YaHei UI"/>
                        </a:rPr>
                        <a:t>“端到端”的学习</a:t>
                      </a:r>
                      <a:endParaRPr sz="200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96240">
                <a:tc>
                  <a:txBody>
                    <a:bodyPr/>
                    <a:lstStyle/>
                    <a:p>
                      <a:pPr marL="77470">
                        <a:lnSpc>
                          <a:spcPct val="100000"/>
                        </a:lnSpc>
                      </a:pPr>
                      <a:r>
                        <a:rPr sz="2000" dirty="0">
                          <a:latin typeface="Microsoft YaHei UI"/>
                          <a:cs typeface="Microsoft YaHei UI"/>
                        </a:rPr>
                        <a:t>人工进行特征选择</a:t>
                      </a:r>
                      <a:endParaRPr sz="200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995">
                        <a:lnSpc>
                          <a:spcPct val="100000"/>
                        </a:lnSpc>
                      </a:pPr>
                      <a:r>
                        <a:rPr sz="2000" dirty="0">
                          <a:latin typeface="Microsoft YaHei UI"/>
                          <a:cs typeface="Microsoft YaHei UI"/>
                        </a:rPr>
                        <a:t>利用算法自动提取特征就行学习</a:t>
                      </a:r>
                      <a:endParaRPr sz="2000">
                        <a:latin typeface="Microsoft YaHei UI"/>
                        <a:cs typeface="Microsoft YaHei UI"/>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11289">
                <a:tc>
                  <a:txBody>
                    <a:bodyPr/>
                    <a:lstStyle/>
                    <a:p>
                      <a:pPr marL="77470">
                        <a:lnSpc>
                          <a:spcPct val="100000"/>
                        </a:lnSpc>
                      </a:pPr>
                      <a:r>
                        <a:rPr sz="2000" dirty="0">
                          <a:latin typeface="Microsoft YaHei UI"/>
                          <a:cs typeface="Microsoft YaHei UI"/>
                        </a:rPr>
                        <a:t>特征可解释性强</a:t>
                      </a:r>
                      <a:endParaRPr sz="2000">
                        <a:latin typeface="Microsoft YaHei UI"/>
                        <a:cs typeface="Microsoft YaHei UI"/>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6995">
                        <a:lnSpc>
                          <a:spcPct val="100000"/>
                        </a:lnSpc>
                      </a:pPr>
                      <a:r>
                        <a:rPr sz="2000" dirty="0">
                          <a:latin typeface="Microsoft YaHei UI"/>
                          <a:cs typeface="Microsoft YaHei UI"/>
                        </a:rPr>
                        <a:t>特征可解释性弱</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5"/>
                  </a:ext>
                </a:extLst>
              </a:tr>
            </a:tbl>
          </a:graphicData>
        </a:graphic>
      </p:graphicFrame>
      <p:sp>
        <p:nvSpPr>
          <p:cNvPr id="3" name="文本占位符 2">
            <a:extLst>
              <a:ext uri="{FF2B5EF4-FFF2-40B4-BE49-F238E27FC236}">
                <a16:creationId xmlns:a16="http://schemas.microsoft.com/office/drawing/2014/main" id="{9297E2C4-D51A-4993-8FF2-49AAD51F5C8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965382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52BFE363-E0AD-43CE-AAB9-27CEB607B32F}"/>
              </a:ext>
            </a:extLst>
          </p:cNvPr>
          <p:cNvSpPr txBox="1"/>
          <p:nvPr/>
        </p:nvSpPr>
        <p:spPr>
          <a:xfrm>
            <a:off x="746829" y="1409641"/>
            <a:ext cx="11037184" cy="1065045"/>
          </a:xfrm>
          <a:prstGeom prst="rect">
            <a:avLst/>
          </a:prstGeom>
        </p:spPr>
        <p:txBody>
          <a:bodyPr vert="horz" wrap="square" lIns="0" tIns="0" rIns="0" bIns="0" rtlCol="0">
            <a:noAutofit/>
          </a:bodyPr>
          <a:lstStyle/>
          <a:p>
            <a:pPr marL="12700" marR="0" lvl="0" indent="0" algn="l" defTabSz="914400" rtl="0" eaLnBrk="1" fontAlgn="auto" latinLnBrk="0" hangingPunct="1">
              <a:lnSpc>
                <a:spcPct val="100000"/>
              </a:lnSpc>
              <a:spcBef>
                <a:spcPts val="600"/>
              </a:spcBef>
              <a:spcAft>
                <a:spcPts val="0"/>
              </a:spcAft>
              <a:buClrTx/>
              <a:buSzTx/>
              <a:buFontTx/>
              <a:buNone/>
              <a:tabLst>
                <a:tab pos="314325" algn="l"/>
              </a:tabLst>
              <a:defRPr/>
            </a:pPr>
            <a:r>
              <a:rPr kumimoji="0" sz="2000" b="0" i="0" u="none" strike="noStrike" kern="1200" cap="none" spc="5" normalizeH="0" baseline="0" noProof="0" dirty="0">
                <a:ln>
                  <a:noFill/>
                </a:ln>
                <a:solidFill>
                  <a:srgbClr val="7E7E7E"/>
                </a:solidFill>
                <a:effectLst/>
                <a:uLnTx/>
                <a:uFillTx/>
                <a:latin typeface="微软雅黑" panose="020B0503020204020204" pitchFamily="34" charset="-122"/>
                <a:ea typeface="微软雅黑" panose="020B0503020204020204" pitchFamily="34" charset="-122"/>
                <a:cs typeface="Wingdings"/>
              </a:rPr>
              <a:t></a:t>
            </a:r>
            <a:r>
              <a:rPr kumimoji="0" sz="2000" b="0" i="0" u="none" strike="noStrike" kern="1200" cap="none" spc="5" normalizeH="0" baseline="0" noProof="0" dirty="0">
                <a:ln>
                  <a:noFill/>
                </a:ln>
                <a:solidFill>
                  <a:srgbClr val="7E7E7E"/>
                </a:solidFill>
                <a:effectLst/>
                <a:uLnTx/>
                <a:uFillTx/>
                <a:latin typeface="微软雅黑" panose="020B0503020204020204" pitchFamily="34" charset="-122"/>
                <a:ea typeface="微软雅黑" panose="020B0503020204020204" pitchFamily="34" charset="-122"/>
                <a:cs typeface="Times New Roman"/>
              </a:rPr>
              <a:t>	</a:t>
            </a:r>
            <a:r>
              <a:rPr kumimoji="0"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icrosoft YaHei UI"/>
              </a:rPr>
              <a:t>人工智能研究在国际上目前普遍将智能机器分为</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两大</a:t>
            </a:r>
            <a:r>
              <a:rPr kumimoji="0"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类：</a:t>
            </a:r>
            <a:endPar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endParaRPr>
          </a:p>
          <a:p>
            <a:pPr marL="687388" marR="0" lvl="0" indent="-346075" algn="l" defTabSz="914400" rtl="0" eaLnBrk="1" fontAlgn="auto" latinLnBrk="0" hangingPunct="1">
              <a:lnSpc>
                <a:spcPct val="150000"/>
              </a:lnSpc>
              <a:spcBef>
                <a:spcPts val="600"/>
              </a:spcBef>
              <a:spcAft>
                <a:spcPts val="0"/>
              </a:spcAft>
              <a:buClrTx/>
              <a:buSzTx/>
              <a:buFont typeface="+mj-lt"/>
              <a:buAutoNum type="arabicPeriod"/>
              <a:tabLst>
                <a:tab pos="314325" algn="l"/>
              </a:tabLst>
              <a:defRPr/>
            </a:pPr>
            <a:r>
              <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ANI (Artificial Narrow Intelligence) </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：能够与人一样，甚至比人更好地执行特定任务的技术。</a:t>
            </a:r>
            <a:endParaRPr kumimoji="0"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endParaRPr>
          </a:p>
          <a:p>
            <a:pPr marL="414655" marR="0" lvl="0" indent="0" algn="l" defTabSz="914400" rtl="0" eaLnBrk="1" fontAlgn="auto" latinLnBrk="0" hangingPunct="1">
              <a:lnSpc>
                <a:spcPct val="120000"/>
              </a:lnSpc>
              <a:spcBef>
                <a:spcPts val="0"/>
              </a:spcBef>
              <a:spcAft>
                <a:spcPts val="0"/>
              </a:spcAft>
              <a:buClrTx/>
              <a:buSzTx/>
              <a:buFontTx/>
              <a:buNone/>
              <a:tabLst>
                <a:tab pos="668020" algn="l"/>
              </a:tabLst>
              <a:defRPr/>
            </a:pPr>
            <a:endPar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endParaRPr>
          </a:p>
        </p:txBody>
      </p:sp>
      <p:sp>
        <p:nvSpPr>
          <p:cNvPr id="5" name="文本占位符 1">
            <a:extLst>
              <a:ext uri="{FF2B5EF4-FFF2-40B4-BE49-F238E27FC236}">
                <a16:creationId xmlns:a16="http://schemas.microsoft.com/office/drawing/2014/main" id="{1D2CCBC8-4D6B-45D4-875C-93652C5410B4}"/>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人工智能的分类</a:t>
            </a:r>
            <a:endParaRPr lang="en-US" sz="3600" dirty="0">
              <a:latin typeface="微软雅黑 Light" panose="020B0502040204020203" pitchFamily="34" charset="-122"/>
              <a:ea typeface="微软雅黑 Light" panose="020B0502040204020203" pitchFamily="34" charset="-122"/>
            </a:endParaRPr>
          </a:p>
        </p:txBody>
      </p:sp>
      <p:sp>
        <p:nvSpPr>
          <p:cNvPr id="2" name="文本占位符 1">
            <a:extLst>
              <a:ext uri="{FF2B5EF4-FFF2-40B4-BE49-F238E27FC236}">
                <a16:creationId xmlns:a16="http://schemas.microsoft.com/office/drawing/2014/main" id="{E36EB39E-88F0-47DB-B773-574A4580D3B3}"/>
              </a:ext>
            </a:extLst>
          </p:cNvPr>
          <p:cNvSpPr>
            <a:spLocks noGrp="1"/>
          </p:cNvSpPr>
          <p:nvPr>
            <p:ph type="body" sz="quarter" idx="12"/>
          </p:nvPr>
        </p:nvSpPr>
        <p:spPr/>
        <p:txBody>
          <a:bodyPr/>
          <a:lstStyle/>
          <a:p>
            <a:endParaRPr lang="en-US"/>
          </a:p>
        </p:txBody>
      </p:sp>
      <p:sp>
        <p:nvSpPr>
          <p:cNvPr id="10" name="矩形 9">
            <a:extLst>
              <a:ext uri="{FF2B5EF4-FFF2-40B4-BE49-F238E27FC236}">
                <a16:creationId xmlns:a16="http://schemas.microsoft.com/office/drawing/2014/main" id="{BE5F927A-723F-4B67-9510-FEED72118DBC}"/>
              </a:ext>
            </a:extLst>
          </p:cNvPr>
          <p:cNvSpPr/>
          <p:nvPr/>
        </p:nvSpPr>
        <p:spPr>
          <a:xfrm>
            <a:off x="507369" y="2709645"/>
            <a:ext cx="3577771" cy="1169038"/>
          </a:xfrm>
          <a:prstGeom prst="rect">
            <a:avLst/>
          </a:prstGeom>
        </p:spPr>
        <p:txBody>
          <a:bodyPr wrap="square">
            <a:spAutoFit/>
          </a:bodyPr>
          <a:lstStyle/>
          <a:p>
            <a:pPr marL="757555" lvl="0" indent="-342900">
              <a:lnSpc>
                <a:spcPct val="120000"/>
              </a:lnSpc>
              <a:buFont typeface="Wingdings" panose="05000000000000000000" pitchFamily="2" charset="2"/>
              <a:buChar char="q"/>
              <a:tabLst>
                <a:tab pos="668020" algn="l"/>
              </a:tabLst>
              <a:defRPr/>
            </a:pPr>
            <a:r>
              <a:rPr lang="zh-CN" altLang="en-US" sz="2000" spc="250" dirty="0">
                <a:solidFill>
                  <a:prstClr val="black"/>
                </a:solidFill>
                <a:latin typeface="微软雅黑" panose="020B0503020204020204" pitchFamily="34" charset="-122"/>
                <a:ea typeface="微软雅黑" panose="020B0503020204020204" pitchFamily="34" charset="-122"/>
                <a:cs typeface="Microsoft YaHei UI"/>
              </a:rPr>
              <a:t>“像人一样思考”：弱</a:t>
            </a:r>
            <a:r>
              <a:rPr lang="zh-CN" altLang="en-US" sz="2000" spc="260" dirty="0">
                <a:solidFill>
                  <a:prstClr val="black"/>
                </a:solidFill>
                <a:latin typeface="微软雅黑" panose="020B0503020204020204" pitchFamily="34" charset="-122"/>
                <a:ea typeface="微软雅黑" panose="020B0503020204020204" pitchFamily="34" charset="-122"/>
                <a:cs typeface="Microsoft YaHei UI"/>
              </a:rPr>
              <a:t>人</a:t>
            </a:r>
            <a:r>
              <a:rPr lang="zh-CN" altLang="en-US" sz="2000" dirty="0">
                <a:solidFill>
                  <a:prstClr val="black"/>
                </a:solidFill>
                <a:latin typeface="微软雅黑" panose="020B0503020204020204" pitchFamily="34" charset="-122"/>
                <a:ea typeface="微软雅黑" panose="020B0503020204020204" pitchFamily="34" charset="-122"/>
                <a:cs typeface="Microsoft YaHei UI"/>
              </a:rPr>
              <a:t>工智</a:t>
            </a:r>
            <a:r>
              <a:rPr lang="zh-CN" altLang="en-US" sz="2000" spc="-25" dirty="0">
                <a:solidFill>
                  <a:prstClr val="black"/>
                </a:solidFill>
                <a:latin typeface="微软雅黑" panose="020B0503020204020204" pitchFamily="34" charset="-122"/>
                <a:ea typeface="微软雅黑" panose="020B0503020204020204" pitchFamily="34" charset="-122"/>
                <a:cs typeface="Microsoft YaHei UI"/>
              </a:rPr>
              <a:t>能</a:t>
            </a:r>
            <a:r>
              <a:rPr lang="zh-CN" altLang="en-US" sz="2000" dirty="0">
                <a:solidFill>
                  <a:prstClr val="black"/>
                </a:solidFill>
                <a:latin typeface="微软雅黑" panose="020B0503020204020204" pitchFamily="34" charset="-122"/>
                <a:ea typeface="微软雅黑" panose="020B0503020204020204" pitchFamily="34" charset="-122"/>
                <a:cs typeface="Microsoft YaHei UI"/>
              </a:rPr>
              <a:t>领域</a:t>
            </a:r>
            <a:r>
              <a:rPr lang="zh-CN" altLang="en-US" sz="2000" spc="-25" dirty="0">
                <a:solidFill>
                  <a:prstClr val="black"/>
                </a:solidFill>
                <a:latin typeface="微软雅黑" panose="020B0503020204020204" pitchFamily="34" charset="-122"/>
                <a:ea typeface="微软雅黑" panose="020B0503020204020204" pitchFamily="34" charset="-122"/>
                <a:cs typeface="Microsoft YaHei UI"/>
              </a:rPr>
              <a:t>，</a:t>
            </a:r>
            <a:r>
              <a:rPr lang="zh-CN" altLang="en-US" sz="2000" spc="10" dirty="0">
                <a:solidFill>
                  <a:prstClr val="black"/>
                </a:solidFill>
                <a:latin typeface="微软雅黑" panose="020B0503020204020204" pitchFamily="34" charset="-122"/>
                <a:ea typeface="微软雅黑" panose="020B0503020204020204" pitchFamily="34" charset="-122"/>
                <a:cs typeface="Microsoft YaHei UI"/>
              </a:rPr>
              <a:t>如</a:t>
            </a:r>
            <a:r>
              <a:rPr lang="en-US" altLang="zh-CN" sz="2000" spc="-20" dirty="0">
                <a:solidFill>
                  <a:prstClr val="black"/>
                </a:solidFill>
                <a:latin typeface="微软雅黑" panose="020B0503020204020204" pitchFamily="34" charset="-122"/>
                <a:ea typeface="微软雅黑" panose="020B0503020204020204" pitchFamily="34" charset="-122"/>
                <a:cs typeface="Microsoft YaHei UI"/>
              </a:rPr>
              <a:t>A</a:t>
            </a:r>
            <a:r>
              <a:rPr lang="en-US" altLang="zh-CN" sz="2000" spc="-15" dirty="0">
                <a:solidFill>
                  <a:prstClr val="black"/>
                </a:solidFill>
                <a:latin typeface="微软雅黑" panose="020B0503020204020204" pitchFamily="34" charset="-122"/>
                <a:ea typeface="微软雅黑" panose="020B0503020204020204" pitchFamily="34" charset="-122"/>
                <a:cs typeface="Microsoft YaHei UI"/>
              </a:rPr>
              <a:t>l</a:t>
            </a:r>
            <a:r>
              <a:rPr lang="en-US" altLang="zh-CN" sz="2000" dirty="0">
                <a:solidFill>
                  <a:prstClr val="black"/>
                </a:solidFill>
                <a:latin typeface="微软雅黑" panose="020B0503020204020204" pitchFamily="34" charset="-122"/>
                <a:ea typeface="微软雅黑" panose="020B0503020204020204" pitchFamily="34" charset="-122"/>
                <a:cs typeface="Microsoft YaHei UI"/>
              </a:rPr>
              <a:t>p</a:t>
            </a:r>
            <a:r>
              <a:rPr lang="en-US" altLang="zh-CN" sz="2000" spc="10" dirty="0">
                <a:solidFill>
                  <a:prstClr val="black"/>
                </a:solidFill>
                <a:latin typeface="微软雅黑" panose="020B0503020204020204" pitchFamily="34" charset="-122"/>
                <a:ea typeface="微软雅黑" panose="020B0503020204020204" pitchFamily="34" charset="-122"/>
                <a:cs typeface="Microsoft YaHei UI"/>
              </a:rPr>
              <a:t>h</a:t>
            </a:r>
            <a:r>
              <a:rPr lang="en-US" altLang="zh-CN" sz="2000" spc="-25" dirty="0">
                <a:solidFill>
                  <a:prstClr val="black"/>
                </a:solidFill>
                <a:latin typeface="微软雅黑" panose="020B0503020204020204" pitchFamily="34" charset="-122"/>
                <a:ea typeface="微软雅黑" panose="020B0503020204020204" pitchFamily="34" charset="-122"/>
                <a:cs typeface="Microsoft YaHei UI"/>
              </a:rPr>
              <a:t>a</a:t>
            </a:r>
            <a:r>
              <a:rPr lang="en-US" altLang="zh-CN" sz="2000" spc="-15" dirty="0">
                <a:solidFill>
                  <a:prstClr val="black"/>
                </a:solidFill>
                <a:latin typeface="微软雅黑" panose="020B0503020204020204" pitchFamily="34" charset="-122"/>
                <a:ea typeface="微软雅黑" panose="020B0503020204020204" pitchFamily="34" charset="-122"/>
                <a:cs typeface="Microsoft YaHei UI"/>
              </a:rPr>
              <a:t>G</a:t>
            </a:r>
            <a:r>
              <a:rPr lang="en-US" altLang="zh-CN" sz="2000" spc="-10" dirty="0">
                <a:solidFill>
                  <a:prstClr val="black"/>
                </a:solidFill>
                <a:latin typeface="微软雅黑" panose="020B0503020204020204" pitchFamily="34" charset="-122"/>
                <a:ea typeface="微软雅黑" panose="020B0503020204020204" pitchFamily="34" charset="-122"/>
                <a:cs typeface="Microsoft YaHei UI"/>
              </a:rPr>
              <a:t>o</a:t>
            </a:r>
            <a:r>
              <a:rPr lang="zh-CN" altLang="en-US" sz="2000" dirty="0">
                <a:solidFill>
                  <a:prstClr val="black"/>
                </a:solidFill>
                <a:latin typeface="微软雅黑" panose="020B0503020204020204" pitchFamily="34" charset="-122"/>
                <a:ea typeface="微软雅黑" panose="020B0503020204020204" pitchFamily="34" charset="-122"/>
                <a:cs typeface="Microsoft YaHei UI"/>
              </a:rPr>
              <a:t>。</a:t>
            </a:r>
            <a:endParaRPr lang="en-US" altLang="zh-CN" sz="2000" dirty="0">
              <a:solidFill>
                <a:prstClr val="black"/>
              </a:solidFill>
              <a:latin typeface="微软雅黑" panose="020B0503020204020204" pitchFamily="34" charset="-122"/>
              <a:ea typeface="微软雅黑" panose="020B0503020204020204" pitchFamily="34" charset="-122"/>
              <a:cs typeface="Microsoft YaHei UI"/>
            </a:endParaRPr>
          </a:p>
        </p:txBody>
      </p:sp>
      <p:pic>
        <p:nvPicPr>
          <p:cNvPr id="3" name="图片 2">
            <a:extLst>
              <a:ext uri="{FF2B5EF4-FFF2-40B4-BE49-F238E27FC236}">
                <a16:creationId xmlns:a16="http://schemas.microsoft.com/office/drawing/2014/main" id="{4A885E1E-A87F-4A98-AFF8-26D2988016B7}"/>
              </a:ext>
            </a:extLst>
          </p:cNvPr>
          <p:cNvPicPr>
            <a:picLocks noChangeAspect="1"/>
          </p:cNvPicPr>
          <p:nvPr/>
        </p:nvPicPr>
        <p:blipFill>
          <a:blip r:embed="rId3"/>
          <a:stretch>
            <a:fillRect/>
          </a:stretch>
        </p:blipFill>
        <p:spPr>
          <a:xfrm>
            <a:off x="4614656" y="2709644"/>
            <a:ext cx="6192492" cy="3427579"/>
          </a:xfrm>
          <a:prstGeom prst="rect">
            <a:avLst/>
          </a:prstGeom>
        </p:spPr>
      </p:pic>
    </p:spTree>
    <p:extLst>
      <p:ext uri="{BB962C8B-B14F-4D97-AF65-F5344CB8AC3E}">
        <p14:creationId xmlns:p14="http://schemas.microsoft.com/office/powerpoint/2010/main" val="367281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E76BEC-5405-419A-9538-91AFFD56B637}"/>
              </a:ext>
            </a:extLst>
          </p:cNvPr>
          <p:cNvSpPr>
            <a:spLocks noGrp="1"/>
          </p:cNvSpPr>
          <p:nvPr>
            <p:ph type="body" sz="quarter" idx="10"/>
          </p:nvPr>
        </p:nvSpPr>
        <p:spPr/>
        <p:txBody>
          <a:bodyPr/>
          <a:lstStyle/>
          <a:p>
            <a:pPr algn="l"/>
            <a:r>
              <a:rPr lang="zh-CN" altLang="en-US" dirty="0">
                <a:latin typeface="微软雅黑" panose="020B0503020204020204" pitchFamily="34" charset="-122"/>
                <a:ea typeface="微软雅黑" panose="020B0503020204020204" pitchFamily="34" charset="-122"/>
              </a:rPr>
              <a:t>神经元细胞的数学模型</a:t>
            </a:r>
            <a:endParaRPr 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3711D6FD-C512-4973-A185-0A8491985F43}"/>
              </a:ext>
            </a:extLst>
          </p:cNvPr>
          <p:cNvSpPr>
            <a:spLocks noGrp="1"/>
          </p:cNvSpPr>
          <p:nvPr>
            <p:ph type="body" sz="quarter" idx="12"/>
          </p:nvPr>
        </p:nvSpPr>
        <p:spPr/>
        <p:txBody>
          <a:bodyPr/>
          <a:lstStyle/>
          <a:p>
            <a:endParaRPr lang="en-US"/>
          </a:p>
        </p:txBody>
      </p:sp>
      <p:sp>
        <p:nvSpPr>
          <p:cNvPr id="6" name="Rectangle 1">
            <a:extLst>
              <a:ext uri="{FF2B5EF4-FFF2-40B4-BE49-F238E27FC236}">
                <a16:creationId xmlns:a16="http://schemas.microsoft.com/office/drawing/2014/main" id="{628CCCBF-09DA-41D9-9DEF-6E8E22F473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9CB2E9"/>
                </a:solidFill>
                <a:effectLst/>
                <a:latin typeface="Arial" panose="020B0604020202020204" pitchFamily="34" charset="0"/>
                <a:ea typeface="Helvetica Neue"/>
              </a:rPr>
              <a:t>​</a:t>
            </a:r>
            <a:r>
              <a:rPr kumimoji="0" lang="en-US" altLang="en-US" sz="5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图片 12" descr="图片包含 游戏机, 文字&#10;&#10;描述已自动生成">
            <a:extLst>
              <a:ext uri="{FF2B5EF4-FFF2-40B4-BE49-F238E27FC236}">
                <a16:creationId xmlns:a16="http://schemas.microsoft.com/office/drawing/2014/main" id="{E92396B7-D821-4B81-A559-BC16397D0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613" y="1756398"/>
            <a:ext cx="3840299" cy="2996163"/>
          </a:xfrm>
          <a:prstGeom prst="rect">
            <a:avLst/>
          </a:prstGeom>
        </p:spPr>
      </p:pic>
      <p:sp>
        <p:nvSpPr>
          <p:cNvPr id="5" name="矩形 4">
            <a:extLst>
              <a:ext uri="{FF2B5EF4-FFF2-40B4-BE49-F238E27FC236}">
                <a16:creationId xmlns:a16="http://schemas.microsoft.com/office/drawing/2014/main" id="{C6520B62-ECF9-4D84-8563-588E7D685535}"/>
              </a:ext>
            </a:extLst>
          </p:cNvPr>
          <p:cNvSpPr/>
          <p:nvPr/>
        </p:nvSpPr>
        <p:spPr>
          <a:xfrm>
            <a:off x="1033669" y="1827648"/>
            <a:ext cx="4680848" cy="3031086"/>
          </a:xfrm>
          <a:prstGeom prst="rect">
            <a:avLst/>
          </a:prstGeom>
        </p:spPr>
        <p:txBody>
          <a:bodyPr wrap="square">
            <a:spAutoFit/>
          </a:bodyPr>
          <a:lstStyle/>
          <a:p>
            <a:pPr>
              <a:lnSpc>
                <a:spcPct val="120000"/>
              </a:lnSpc>
              <a:spcBef>
                <a:spcPts val="600"/>
              </a:spcBef>
            </a:pPr>
            <a:r>
              <a:rPr lang="zh-CN" altLang="en-US" sz="2000" b="1" dirty="0">
                <a:solidFill>
                  <a:srgbClr val="24292E"/>
                </a:solidFill>
                <a:latin typeface="微软雅黑" panose="020B0503020204020204" pitchFamily="34" charset="-122"/>
                <a:ea typeface="微软雅黑" panose="020B0503020204020204" pitchFamily="34" charset="-122"/>
              </a:rPr>
              <a:t>输入 </a:t>
            </a:r>
            <a:r>
              <a:rPr lang="en-US" altLang="zh-CN" sz="2000" b="1" dirty="0">
                <a:solidFill>
                  <a:srgbClr val="24292E"/>
                </a:solidFill>
                <a:latin typeface="微软雅黑" panose="020B0503020204020204" pitchFamily="34" charset="-122"/>
                <a:ea typeface="微软雅黑" panose="020B0503020204020204" pitchFamily="34" charset="-122"/>
              </a:rPr>
              <a:t>input</a:t>
            </a:r>
          </a:p>
          <a:p>
            <a:pPr>
              <a:lnSpc>
                <a:spcPct val="120000"/>
              </a:lnSpc>
              <a:spcBef>
                <a:spcPts val="600"/>
              </a:spcBef>
            </a:pPr>
            <a:r>
              <a:rPr lang="en-US" altLang="zh-CN" sz="2000" dirty="0">
                <a:solidFill>
                  <a:srgbClr val="24292E"/>
                </a:solidFill>
                <a:latin typeface="微软雅黑" panose="020B0503020204020204" pitchFamily="34" charset="-122"/>
                <a:ea typeface="微软雅黑" panose="020B0503020204020204" pitchFamily="34" charset="-122"/>
              </a:rPr>
              <a:t>(x1,x2,x3) </a:t>
            </a:r>
            <a:r>
              <a:rPr lang="zh-CN" altLang="en-US" sz="2000" dirty="0">
                <a:solidFill>
                  <a:srgbClr val="24292E"/>
                </a:solidFill>
                <a:latin typeface="微软雅黑" panose="020B0503020204020204" pitchFamily="34" charset="-122"/>
                <a:ea typeface="微软雅黑" panose="020B0503020204020204" pitchFamily="34" charset="-122"/>
              </a:rPr>
              <a:t>是外界输入信号，一般是一个训练数据样本的多个属性。</a:t>
            </a:r>
            <a:endParaRPr lang="en-US" altLang="zh-CN" sz="2000" dirty="0">
              <a:solidFill>
                <a:srgbClr val="24292E"/>
              </a:solidFill>
              <a:latin typeface="微软雅黑" panose="020B0503020204020204" pitchFamily="34" charset="-122"/>
              <a:ea typeface="微软雅黑" panose="020B0503020204020204" pitchFamily="34" charset="-122"/>
            </a:endParaRPr>
          </a:p>
          <a:p>
            <a:pPr>
              <a:lnSpc>
                <a:spcPct val="120000"/>
              </a:lnSpc>
              <a:spcBef>
                <a:spcPts val="600"/>
              </a:spcBef>
            </a:pPr>
            <a:r>
              <a:rPr lang="zh-CN" altLang="en-US" sz="2000" b="1" dirty="0">
                <a:solidFill>
                  <a:srgbClr val="24292E"/>
                </a:solidFill>
                <a:latin typeface="微软雅黑" panose="020B0503020204020204" pitchFamily="34" charset="-122"/>
                <a:ea typeface="微软雅黑" panose="020B0503020204020204" pitchFamily="34" charset="-122"/>
              </a:rPr>
              <a:t>权重 </a:t>
            </a:r>
            <a:r>
              <a:rPr lang="en-US" altLang="zh-CN" sz="2000" b="1" dirty="0">
                <a:solidFill>
                  <a:srgbClr val="24292E"/>
                </a:solidFill>
                <a:latin typeface="微软雅黑" panose="020B0503020204020204" pitchFamily="34" charset="-122"/>
                <a:ea typeface="微软雅黑" panose="020B0503020204020204" pitchFamily="34" charset="-122"/>
              </a:rPr>
              <a:t>weights</a:t>
            </a:r>
          </a:p>
          <a:p>
            <a:pPr>
              <a:lnSpc>
                <a:spcPct val="120000"/>
              </a:lnSpc>
              <a:spcBef>
                <a:spcPts val="600"/>
              </a:spcBef>
            </a:pPr>
            <a:r>
              <a:rPr lang="en-US" altLang="zh-CN" sz="2000" dirty="0">
                <a:solidFill>
                  <a:srgbClr val="24292E"/>
                </a:solidFill>
                <a:latin typeface="微软雅黑" panose="020B0503020204020204" pitchFamily="34" charset="-122"/>
                <a:ea typeface="微软雅黑" panose="020B0503020204020204" pitchFamily="34" charset="-122"/>
              </a:rPr>
              <a:t>(w1,w2,w3) </a:t>
            </a:r>
            <a:r>
              <a:rPr lang="zh-CN" altLang="en-US" sz="2000" dirty="0">
                <a:solidFill>
                  <a:srgbClr val="24292E"/>
                </a:solidFill>
                <a:latin typeface="微软雅黑" panose="020B0503020204020204" pitchFamily="34" charset="-122"/>
                <a:ea typeface="微软雅黑" panose="020B0503020204020204" pitchFamily="34" charset="-122"/>
              </a:rPr>
              <a:t>是每个输入信号的权重值</a:t>
            </a:r>
            <a:endParaRPr lang="en-US" altLang="zh-CN" sz="2000" dirty="0">
              <a:solidFill>
                <a:srgbClr val="24292E"/>
              </a:solidFill>
              <a:latin typeface="微软雅黑" panose="020B0503020204020204" pitchFamily="34" charset="-122"/>
              <a:ea typeface="微软雅黑" panose="020B0503020204020204" pitchFamily="34" charset="-122"/>
            </a:endParaRPr>
          </a:p>
          <a:p>
            <a:pPr>
              <a:lnSpc>
                <a:spcPct val="120000"/>
              </a:lnSpc>
              <a:spcBef>
                <a:spcPts val="600"/>
              </a:spcBef>
            </a:pPr>
            <a:r>
              <a:rPr lang="zh-CN" altLang="en-US" sz="2000" b="1" dirty="0">
                <a:solidFill>
                  <a:srgbClr val="24292E"/>
                </a:solidFill>
                <a:latin typeface="微软雅黑" panose="020B0503020204020204" pitchFamily="34" charset="-122"/>
                <a:ea typeface="微软雅黑" panose="020B0503020204020204" pitchFamily="34" charset="-122"/>
              </a:rPr>
              <a:t>偏移</a:t>
            </a:r>
            <a:r>
              <a:rPr lang="en-US" altLang="zh-CN" sz="2000" b="1" dirty="0">
                <a:solidFill>
                  <a:srgbClr val="24292E"/>
                </a:solidFill>
                <a:latin typeface="微软雅黑" panose="020B0503020204020204" pitchFamily="34" charset="-122"/>
                <a:ea typeface="微软雅黑" panose="020B0503020204020204" pitchFamily="34" charset="-122"/>
              </a:rPr>
              <a:t>bias</a:t>
            </a:r>
          </a:p>
          <a:p>
            <a:pPr>
              <a:lnSpc>
                <a:spcPct val="120000"/>
              </a:lnSpc>
              <a:spcBef>
                <a:spcPts val="600"/>
              </a:spcBef>
            </a:pPr>
            <a:r>
              <a:rPr lang="zh-CN" altLang="en-US" sz="2000" dirty="0">
                <a:solidFill>
                  <a:srgbClr val="24292E"/>
                </a:solidFill>
                <a:latin typeface="微软雅黑" panose="020B0503020204020204" pitchFamily="34" charset="-122"/>
                <a:ea typeface="微软雅黑" panose="020B0503020204020204" pitchFamily="34" charset="-122"/>
              </a:rPr>
              <a:t>这个</a:t>
            </a:r>
            <a:r>
              <a:rPr lang="en-US" altLang="zh-CN" sz="2000" dirty="0">
                <a:solidFill>
                  <a:srgbClr val="24292E"/>
                </a:solidFill>
                <a:latin typeface="微软雅黑" panose="020B0503020204020204" pitchFamily="34" charset="-122"/>
                <a:ea typeface="微软雅黑" panose="020B0503020204020204" pitchFamily="34" charset="-122"/>
              </a:rPr>
              <a:t>b</a:t>
            </a:r>
            <a:r>
              <a:rPr lang="zh-CN" altLang="en-US" sz="2000" dirty="0">
                <a:solidFill>
                  <a:srgbClr val="24292E"/>
                </a:solidFill>
                <a:latin typeface="微软雅黑" panose="020B0503020204020204" pitchFamily="34" charset="-122"/>
                <a:ea typeface="微软雅黑" panose="020B0503020204020204" pitchFamily="34" charset="-122"/>
              </a:rPr>
              <a:t>就是临界值。</a:t>
            </a:r>
            <a:endParaRPr lang="en-US" altLang="zh-CN" sz="2000" dirty="0">
              <a:solidFill>
                <a:srgbClr val="24292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013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E76BEC-5405-419A-9538-91AFFD56B637}"/>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神经元细胞的数学模型</a:t>
            </a:r>
            <a:endParaRPr lang="en-US" sz="3600" dirty="0">
              <a:latin typeface="微软雅黑 Light" panose="020B0502040204020203" pitchFamily="34" charset="-122"/>
              <a:ea typeface="微软雅黑 Light" panose="020B0502040204020203" pitchFamily="34" charset="-122"/>
            </a:endParaRPr>
          </a:p>
        </p:txBody>
      </p:sp>
      <p:sp>
        <p:nvSpPr>
          <p:cNvPr id="3" name="文本占位符 2">
            <a:extLst>
              <a:ext uri="{FF2B5EF4-FFF2-40B4-BE49-F238E27FC236}">
                <a16:creationId xmlns:a16="http://schemas.microsoft.com/office/drawing/2014/main" id="{C260DD11-2902-4848-83D4-BABE75942E42}"/>
              </a:ext>
            </a:extLst>
          </p:cNvPr>
          <p:cNvSpPr>
            <a:spLocks noGrp="1"/>
          </p:cNvSpPr>
          <p:nvPr>
            <p:ph type="body" sz="quarter" idx="12"/>
          </p:nvPr>
        </p:nvSpPr>
        <p:spPr/>
        <p:txBody>
          <a:bodyPr/>
          <a:lstStyle/>
          <a:p>
            <a:endParaRPr lang="en-US"/>
          </a:p>
        </p:txBody>
      </p:sp>
      <p:sp>
        <p:nvSpPr>
          <p:cNvPr id="6" name="Rectangle 1">
            <a:extLst>
              <a:ext uri="{FF2B5EF4-FFF2-40B4-BE49-F238E27FC236}">
                <a16:creationId xmlns:a16="http://schemas.microsoft.com/office/drawing/2014/main" id="{628CCCBF-09DA-41D9-9DEF-6E8E22F473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9CB2E9"/>
                </a:solidFill>
                <a:effectLst/>
                <a:latin typeface="Arial" panose="020B0604020202020204" pitchFamily="34" charset="0"/>
                <a:ea typeface="Helvetica Neue"/>
              </a:rPr>
              <a:t>​</a:t>
            </a:r>
            <a:r>
              <a:rPr kumimoji="0" lang="en-US" altLang="en-US" sz="5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图片 10" descr="手机屏幕截图&#10;&#10;描述已自动生成">
            <a:extLst>
              <a:ext uri="{FF2B5EF4-FFF2-40B4-BE49-F238E27FC236}">
                <a16:creationId xmlns:a16="http://schemas.microsoft.com/office/drawing/2014/main" id="{A4EC0F64-13AC-4940-929A-9C4AD891A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2594937"/>
            <a:ext cx="7130415" cy="1018630"/>
          </a:xfrm>
          <a:prstGeom prst="rect">
            <a:avLst/>
          </a:prstGeom>
        </p:spPr>
      </p:pic>
      <p:pic>
        <p:nvPicPr>
          <p:cNvPr id="13" name="图片 12" descr="图片包含 游戏机, 文字&#10;&#10;描述已自动生成">
            <a:extLst>
              <a:ext uri="{FF2B5EF4-FFF2-40B4-BE49-F238E27FC236}">
                <a16:creationId xmlns:a16="http://schemas.microsoft.com/office/drawing/2014/main" id="{E92396B7-D821-4B81-A559-BC16397D0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965" y="768980"/>
            <a:ext cx="3840299" cy="2996163"/>
          </a:xfrm>
          <a:prstGeom prst="rect">
            <a:avLst/>
          </a:prstGeom>
        </p:spPr>
      </p:pic>
      <p:sp>
        <p:nvSpPr>
          <p:cNvPr id="5" name="矩形 4">
            <a:extLst>
              <a:ext uri="{FF2B5EF4-FFF2-40B4-BE49-F238E27FC236}">
                <a16:creationId xmlns:a16="http://schemas.microsoft.com/office/drawing/2014/main" id="{C6520B62-ECF9-4D84-8563-588E7D685535}"/>
              </a:ext>
            </a:extLst>
          </p:cNvPr>
          <p:cNvSpPr/>
          <p:nvPr/>
        </p:nvSpPr>
        <p:spPr>
          <a:xfrm>
            <a:off x="1032033" y="2012987"/>
            <a:ext cx="4680848" cy="430374"/>
          </a:xfrm>
          <a:prstGeom prst="rect">
            <a:avLst/>
          </a:prstGeom>
        </p:spPr>
        <p:txBody>
          <a:bodyPr wrap="square">
            <a:spAutoFit/>
          </a:bodyPr>
          <a:lstStyle/>
          <a:p>
            <a:pPr>
              <a:lnSpc>
                <a:spcPct val="120000"/>
              </a:lnSpc>
              <a:spcBef>
                <a:spcPts val="600"/>
              </a:spcBef>
            </a:pPr>
            <a:r>
              <a:rPr lang="zh-CN" altLang="en-US" sz="2000" b="1" dirty="0">
                <a:solidFill>
                  <a:srgbClr val="24292E"/>
                </a:solidFill>
                <a:latin typeface="微软雅黑" panose="020B0503020204020204" pitchFamily="34" charset="-122"/>
                <a:ea typeface="微软雅黑" panose="020B0503020204020204" pitchFamily="34" charset="-122"/>
              </a:rPr>
              <a:t>求和计算 </a:t>
            </a:r>
            <a:r>
              <a:rPr lang="en-US" altLang="zh-CN" sz="2000" b="1" dirty="0">
                <a:solidFill>
                  <a:srgbClr val="24292E"/>
                </a:solidFill>
                <a:latin typeface="微软雅黑" panose="020B0503020204020204" pitchFamily="34" charset="-122"/>
                <a:ea typeface="微软雅黑" panose="020B0503020204020204" pitchFamily="34" charset="-122"/>
              </a:rPr>
              <a:t>sum</a:t>
            </a:r>
            <a:endParaRPr lang="zh-CN" altLang="en-US" sz="2000" b="1" i="0" dirty="0">
              <a:solidFill>
                <a:srgbClr val="24292E"/>
              </a:solidFill>
              <a:effectLst/>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AA5A888D-1B2E-41CB-B84A-C7CB5C783932}"/>
              </a:ext>
            </a:extLst>
          </p:cNvPr>
          <p:cNvSpPr/>
          <p:nvPr/>
        </p:nvSpPr>
        <p:spPr>
          <a:xfrm>
            <a:off x="1032033" y="4109911"/>
            <a:ext cx="2556084" cy="400110"/>
          </a:xfrm>
          <a:prstGeom prst="rect">
            <a:avLst/>
          </a:prstGeom>
        </p:spPr>
        <p:txBody>
          <a:bodyPr wrap="none">
            <a:spAutoFit/>
          </a:bodyPr>
          <a:lstStyle/>
          <a:p>
            <a:r>
              <a:rPr lang="zh-CN" altLang="en-US" sz="2000" b="1" dirty="0">
                <a:solidFill>
                  <a:srgbClr val="24292E"/>
                </a:solidFill>
                <a:latin typeface="微软雅黑" panose="020B0503020204020204" pitchFamily="34" charset="-122"/>
                <a:ea typeface="微软雅黑" panose="020B0503020204020204" pitchFamily="34" charset="-122"/>
              </a:rPr>
              <a:t>激活函数 </a:t>
            </a:r>
            <a:r>
              <a:rPr lang="en-US" sz="2000" b="1" dirty="0">
                <a:solidFill>
                  <a:srgbClr val="24292E"/>
                </a:solidFill>
                <a:latin typeface="微软雅黑" panose="020B0503020204020204" pitchFamily="34" charset="-122"/>
                <a:ea typeface="微软雅黑" panose="020B0503020204020204" pitchFamily="34" charset="-122"/>
              </a:rPr>
              <a:t>activation</a:t>
            </a:r>
            <a:endParaRPr lang="en-US" sz="2000" b="1" i="0" dirty="0">
              <a:solidFill>
                <a:srgbClr val="24292E"/>
              </a:solidFill>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D7EBC99F-7FB8-41E8-9109-6D58217C325C}"/>
                  </a:ext>
                </a:extLst>
              </p:cNvPr>
              <p:cNvSpPr/>
              <p:nvPr/>
            </p:nvSpPr>
            <p:spPr>
              <a:xfrm>
                <a:off x="650658" y="3384597"/>
                <a:ext cx="21330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𝑍</m:t>
                      </m:r>
                      <m:r>
                        <a:rPr lang="en-US" sz="2400" i="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𝑋</m:t>
                      </m:r>
                    </m:oMath>
                  </m:oMathPara>
                </a14:m>
                <a:endParaRPr lang="en-US" sz="2400" dirty="0"/>
              </a:p>
            </p:txBody>
          </p:sp>
        </mc:Choice>
        <mc:Fallback xmlns="">
          <p:sp>
            <p:nvSpPr>
              <p:cNvPr id="16" name="矩形 15">
                <a:extLst>
                  <a:ext uri="{FF2B5EF4-FFF2-40B4-BE49-F238E27FC236}">
                    <a16:creationId xmlns:a16="http://schemas.microsoft.com/office/drawing/2014/main" id="{D7EBC99F-7FB8-41E8-9109-6D58217C325C}"/>
                  </a:ext>
                </a:extLst>
              </p:cNvPr>
              <p:cNvSpPr>
                <a:spLocks noRot="1" noChangeAspect="1" noMove="1" noResize="1" noEditPoints="1" noAdjustHandles="1" noChangeArrowheads="1" noChangeShapeType="1" noTextEdit="1"/>
              </p:cNvSpPr>
              <p:nvPr/>
            </p:nvSpPr>
            <p:spPr>
              <a:xfrm>
                <a:off x="650658" y="3384597"/>
                <a:ext cx="213302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0F1D21EF-1620-4F09-939E-2FBCD635C8A8}"/>
                  </a:ext>
                </a:extLst>
              </p:cNvPr>
              <p:cNvSpPr/>
              <p:nvPr/>
            </p:nvSpPr>
            <p:spPr>
              <a:xfrm>
                <a:off x="1411726" y="4772249"/>
                <a:ext cx="14941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i="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𝑍</m:t>
                      </m:r>
                      <m:r>
                        <a:rPr lang="en-US" sz="2400" b="0" i="1" smtClean="0">
                          <a:latin typeface="Cambria Math" panose="02040503050406030204" pitchFamily="18" charset="0"/>
                        </a:rPr>
                        <m:t>)</m:t>
                      </m:r>
                    </m:oMath>
                  </m:oMathPara>
                </a14:m>
                <a:endParaRPr lang="en-US" sz="2400" dirty="0"/>
              </a:p>
            </p:txBody>
          </p:sp>
        </mc:Choice>
        <mc:Fallback xmlns="">
          <p:sp>
            <p:nvSpPr>
              <p:cNvPr id="17" name="矩形 16">
                <a:extLst>
                  <a:ext uri="{FF2B5EF4-FFF2-40B4-BE49-F238E27FC236}">
                    <a16:creationId xmlns:a16="http://schemas.microsoft.com/office/drawing/2014/main" id="{0F1D21EF-1620-4F09-939E-2FBCD635C8A8}"/>
                  </a:ext>
                </a:extLst>
              </p:cNvPr>
              <p:cNvSpPr>
                <a:spLocks noRot="1" noChangeAspect="1" noMove="1" noResize="1" noEditPoints="1" noAdjustHandles="1" noChangeArrowheads="1" noChangeShapeType="1" noTextEdit="1"/>
              </p:cNvSpPr>
              <p:nvPr/>
            </p:nvSpPr>
            <p:spPr>
              <a:xfrm>
                <a:off x="1411726" y="4772249"/>
                <a:ext cx="1494127" cy="461665"/>
              </a:xfrm>
              <a:prstGeom prst="rect">
                <a:avLst/>
              </a:prstGeom>
              <a:blipFill>
                <a:blip r:embed="rId6"/>
                <a:stretch>
                  <a:fillRect b="-17105"/>
                </a:stretch>
              </a:blipFill>
            </p:spPr>
            <p:txBody>
              <a:bodyPr/>
              <a:lstStyle/>
              <a:p>
                <a:r>
                  <a:rPr lang="en-US">
                    <a:noFill/>
                  </a:rPr>
                  <a:t> </a:t>
                </a:r>
              </a:p>
            </p:txBody>
          </p:sp>
        </mc:Fallback>
      </mc:AlternateContent>
      <p:pic>
        <p:nvPicPr>
          <p:cNvPr id="1029" name="Picture 5">
            <a:extLst>
              <a:ext uri="{FF2B5EF4-FFF2-40B4-BE49-F238E27FC236}">
                <a16:creationId xmlns:a16="http://schemas.microsoft.com/office/drawing/2014/main" id="{A3B98215-6A97-4F9E-9B84-1384E18176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2174" y="4190102"/>
            <a:ext cx="384810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76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334ADA-6602-403B-8836-3481BF31D91F}"/>
              </a:ext>
            </a:extLst>
          </p:cNvPr>
          <p:cNvPicPr>
            <a:picLocks noChangeAspect="1"/>
          </p:cNvPicPr>
          <p:nvPr/>
        </p:nvPicPr>
        <p:blipFill>
          <a:blip r:embed="rId2"/>
          <a:stretch>
            <a:fillRect/>
          </a:stretch>
        </p:blipFill>
        <p:spPr>
          <a:xfrm>
            <a:off x="1874216" y="1096823"/>
            <a:ext cx="7839075" cy="3286125"/>
          </a:xfrm>
          <a:prstGeom prst="rect">
            <a:avLst/>
          </a:prstGeom>
        </p:spPr>
      </p:pic>
      <p:sp>
        <p:nvSpPr>
          <p:cNvPr id="5" name="文本占位符 1">
            <a:extLst>
              <a:ext uri="{FF2B5EF4-FFF2-40B4-BE49-F238E27FC236}">
                <a16:creationId xmlns:a16="http://schemas.microsoft.com/office/drawing/2014/main" id="{A59EF307-58AC-4E4B-B114-B2E27DE8E764}"/>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激活函数</a:t>
            </a:r>
            <a:endParaRPr lang="en-US" sz="3600" dirty="0">
              <a:latin typeface="微软雅黑 Light" panose="020B0502040204020203" pitchFamily="34" charset="-122"/>
              <a:ea typeface="微软雅黑 Light" panose="020B0502040204020203" pitchFamily="34" charset="-122"/>
            </a:endParaRPr>
          </a:p>
        </p:txBody>
      </p:sp>
      <p:sp>
        <p:nvSpPr>
          <p:cNvPr id="2" name="文本占位符 1">
            <a:extLst>
              <a:ext uri="{FF2B5EF4-FFF2-40B4-BE49-F238E27FC236}">
                <a16:creationId xmlns:a16="http://schemas.microsoft.com/office/drawing/2014/main" id="{03B3BA05-8226-4E01-B14E-0CC4CB5AC3F8}"/>
              </a:ext>
            </a:extLst>
          </p:cNvPr>
          <p:cNvSpPr>
            <a:spLocks noGrp="1"/>
          </p:cNvSpPr>
          <p:nvPr>
            <p:ph type="body" sz="quarter" idx="12"/>
          </p:nvPr>
        </p:nvSpPr>
        <p:spPr/>
        <p:txBody>
          <a:bodyPr/>
          <a:lstStyle/>
          <a:p>
            <a:endParaRPr lang="en-US"/>
          </a:p>
        </p:txBody>
      </p:sp>
      <p:sp>
        <p:nvSpPr>
          <p:cNvPr id="6" name="矩形 5">
            <a:extLst>
              <a:ext uri="{FF2B5EF4-FFF2-40B4-BE49-F238E27FC236}">
                <a16:creationId xmlns:a16="http://schemas.microsoft.com/office/drawing/2014/main" id="{BB67C04B-BD09-43D0-AA26-05A0455CAC51}"/>
              </a:ext>
            </a:extLst>
          </p:cNvPr>
          <p:cNvSpPr/>
          <p:nvPr/>
        </p:nvSpPr>
        <p:spPr>
          <a:xfrm>
            <a:off x="1788077" y="4755730"/>
            <a:ext cx="8629098" cy="1245982"/>
          </a:xfrm>
          <a:prstGeom prst="rect">
            <a:avLst/>
          </a:prstGeom>
        </p:spPr>
        <p:txBody>
          <a:bodyPr wrap="square">
            <a:spAutoFit/>
          </a:bodyPr>
          <a:lstStyle/>
          <a:p>
            <a:pPr marL="342900" indent="-342900">
              <a:lnSpc>
                <a:spcPct val="120000"/>
              </a:lnSpc>
              <a:spcBef>
                <a:spcPts val="600"/>
              </a:spcBef>
              <a:buFont typeface="Wingdings" panose="05000000000000000000" pitchFamily="2" charset="2"/>
              <a:buChar char="q"/>
            </a:pPr>
            <a:r>
              <a:rPr lang="zh-CN" altLang="en-US" sz="2000" dirty="0">
                <a:solidFill>
                  <a:srgbClr val="24292E"/>
                </a:solidFill>
                <a:latin typeface="微软雅黑" panose="020B0503020204020204" pitchFamily="34" charset="-122"/>
                <a:ea typeface="微软雅黑" panose="020B0503020204020204" pitchFamily="34" charset="-122"/>
              </a:rPr>
              <a:t>使用非线性激活函数，我们便能够从输入输出之间生成非线性映射。</a:t>
            </a:r>
            <a:endParaRPr lang="en-US" altLang="zh-CN" sz="2000" dirty="0">
              <a:solidFill>
                <a:srgbClr val="24292E"/>
              </a:solidFill>
              <a:latin typeface="微软雅黑" panose="020B0503020204020204" pitchFamily="34" charset="-122"/>
              <a:ea typeface="微软雅黑" panose="020B0503020204020204" pitchFamily="34" charset="-122"/>
            </a:endParaRPr>
          </a:p>
          <a:p>
            <a:pPr marL="342900" indent="-342900">
              <a:lnSpc>
                <a:spcPct val="120000"/>
              </a:lnSpc>
              <a:spcBef>
                <a:spcPts val="600"/>
              </a:spcBef>
              <a:buFont typeface="Wingdings" panose="05000000000000000000" pitchFamily="2" charset="2"/>
              <a:buChar char="q"/>
            </a:pPr>
            <a:r>
              <a:rPr lang="zh-CN" altLang="en-US" sz="2000" dirty="0">
                <a:latin typeface="微软雅黑" panose="020B0503020204020204" pitchFamily="34" charset="-122"/>
                <a:ea typeface="微软雅黑" panose="020B0503020204020204" pitchFamily="34" charset="-122"/>
              </a:rPr>
              <a:t>激活函数的另一个重要特征是：它应该是可导的。以便在网络中向后推进以计算相对于权重的误差（损失）梯度时执行反向优化策略。</a:t>
            </a:r>
            <a:endParaRPr 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536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B5D89E5-3884-46ED-B2AB-326ACE23C1B7}"/>
              </a:ext>
            </a:extLst>
          </p:cNvPr>
          <p:cNvSpPr/>
          <p:nvPr/>
        </p:nvSpPr>
        <p:spPr>
          <a:xfrm>
            <a:off x="775253" y="1327955"/>
            <a:ext cx="8527774" cy="3108030"/>
          </a:xfrm>
          <a:prstGeom prst="rect">
            <a:avLst/>
          </a:prstGeom>
        </p:spPr>
        <p:txBody>
          <a:bodyPr wrap="square">
            <a:spAutoFit/>
          </a:bodyPr>
          <a:lstStyle/>
          <a:p>
            <a:pPr marL="342900" indent="-342900">
              <a:lnSpc>
                <a:spcPct val="120000"/>
              </a:lnSpc>
              <a:spcBef>
                <a:spcPts val="600"/>
              </a:spcBef>
              <a:buFont typeface="Wingdings" panose="05000000000000000000" pitchFamily="2" charset="2"/>
              <a:buChar char="ü"/>
            </a:pPr>
            <a:r>
              <a:rPr lang="zh-CN" altLang="en-US" sz="2000" dirty="0">
                <a:solidFill>
                  <a:srgbClr val="24292E"/>
                </a:solidFill>
                <a:latin typeface="微软雅黑" panose="020B0503020204020204" pitchFamily="34" charset="-122"/>
                <a:ea typeface="微软雅黑" panose="020B0503020204020204" pitchFamily="34" charset="-122"/>
              </a:rPr>
              <a:t>一个神经元可以有多个输入</a:t>
            </a:r>
          </a:p>
          <a:p>
            <a:pPr marL="342900" indent="-342900">
              <a:lnSpc>
                <a:spcPct val="120000"/>
              </a:lnSpc>
              <a:spcBef>
                <a:spcPts val="600"/>
              </a:spcBef>
              <a:buFont typeface="Wingdings" panose="05000000000000000000" pitchFamily="2" charset="2"/>
              <a:buChar char="ü"/>
            </a:pPr>
            <a:r>
              <a:rPr lang="zh-CN" altLang="en-US" sz="2000" dirty="0">
                <a:solidFill>
                  <a:srgbClr val="24292E"/>
                </a:solidFill>
                <a:latin typeface="微软雅黑" panose="020B0503020204020204" pitchFamily="34" charset="-122"/>
                <a:ea typeface="微软雅黑" panose="020B0503020204020204" pitchFamily="34" charset="-122"/>
              </a:rPr>
              <a:t>一个神经元只能有一个输出，这个输出可以同时输入给多个神经元</a:t>
            </a:r>
          </a:p>
          <a:p>
            <a:pPr marL="342900" indent="-342900">
              <a:lnSpc>
                <a:spcPct val="120000"/>
              </a:lnSpc>
              <a:spcBef>
                <a:spcPts val="600"/>
              </a:spcBef>
              <a:buFont typeface="Wingdings" panose="05000000000000000000" pitchFamily="2" charset="2"/>
              <a:buChar char="ü"/>
            </a:pPr>
            <a:r>
              <a:rPr lang="zh-CN" altLang="en-US" sz="2000" dirty="0">
                <a:solidFill>
                  <a:srgbClr val="24292E"/>
                </a:solidFill>
                <a:latin typeface="微软雅黑" panose="020B0503020204020204" pitchFamily="34" charset="-122"/>
                <a:ea typeface="微软雅黑" panose="020B0503020204020204" pitchFamily="34" charset="-122"/>
              </a:rPr>
              <a:t>一个神经元的</a:t>
            </a:r>
            <a:r>
              <a:rPr lang="en-US" altLang="zh-CN" sz="2000" dirty="0">
                <a:solidFill>
                  <a:srgbClr val="24292E"/>
                </a:solidFill>
                <a:latin typeface="微软雅黑" panose="020B0503020204020204" pitchFamily="34" charset="-122"/>
                <a:ea typeface="微软雅黑" panose="020B0503020204020204" pitchFamily="34" charset="-122"/>
              </a:rPr>
              <a:t>w</a:t>
            </a:r>
            <a:r>
              <a:rPr lang="zh-CN" altLang="en-US" sz="2000" dirty="0">
                <a:solidFill>
                  <a:srgbClr val="24292E"/>
                </a:solidFill>
                <a:latin typeface="微软雅黑" panose="020B0503020204020204" pitchFamily="34" charset="-122"/>
                <a:ea typeface="微软雅黑" panose="020B0503020204020204" pitchFamily="34" charset="-122"/>
              </a:rPr>
              <a:t>的数量和输入的数量一致</a:t>
            </a:r>
          </a:p>
          <a:p>
            <a:pPr marL="342900" indent="-342900">
              <a:lnSpc>
                <a:spcPct val="120000"/>
              </a:lnSpc>
              <a:spcBef>
                <a:spcPts val="600"/>
              </a:spcBef>
              <a:buFont typeface="Wingdings" panose="05000000000000000000" pitchFamily="2" charset="2"/>
              <a:buChar char="ü"/>
            </a:pPr>
            <a:r>
              <a:rPr lang="zh-CN" altLang="en-US" sz="2000" dirty="0">
                <a:solidFill>
                  <a:srgbClr val="24292E"/>
                </a:solidFill>
                <a:latin typeface="微软雅黑" panose="020B0503020204020204" pitchFamily="34" charset="-122"/>
                <a:ea typeface="微软雅黑" panose="020B0503020204020204" pitchFamily="34" charset="-122"/>
              </a:rPr>
              <a:t>一个神经元只有一个</a:t>
            </a:r>
            <a:r>
              <a:rPr lang="en-US" altLang="zh-CN" sz="2000" dirty="0">
                <a:solidFill>
                  <a:srgbClr val="24292E"/>
                </a:solidFill>
                <a:latin typeface="微软雅黑" panose="020B0503020204020204" pitchFamily="34" charset="-122"/>
                <a:ea typeface="微软雅黑" panose="020B0503020204020204" pitchFamily="34" charset="-122"/>
              </a:rPr>
              <a:t>b</a:t>
            </a:r>
          </a:p>
          <a:p>
            <a:pPr marL="342900" indent="-342900">
              <a:lnSpc>
                <a:spcPct val="120000"/>
              </a:lnSpc>
              <a:spcBef>
                <a:spcPts val="600"/>
              </a:spcBef>
              <a:buFont typeface="Wingdings" panose="05000000000000000000" pitchFamily="2" charset="2"/>
              <a:buChar char="ü"/>
            </a:pPr>
            <a:r>
              <a:rPr lang="en-US" altLang="zh-CN" sz="2000" dirty="0">
                <a:solidFill>
                  <a:srgbClr val="24292E"/>
                </a:solidFill>
                <a:latin typeface="微软雅黑" panose="020B0503020204020204" pitchFamily="34" charset="-122"/>
                <a:ea typeface="微软雅黑" panose="020B0503020204020204" pitchFamily="34" charset="-122"/>
              </a:rPr>
              <a:t>w</a:t>
            </a:r>
            <a:r>
              <a:rPr lang="zh-CN" altLang="en-US" sz="2000" dirty="0">
                <a:solidFill>
                  <a:srgbClr val="24292E"/>
                </a:solidFill>
                <a:latin typeface="微软雅黑" panose="020B0503020204020204" pitchFamily="34" charset="-122"/>
                <a:ea typeface="微软雅黑" panose="020B0503020204020204" pitchFamily="34" charset="-122"/>
              </a:rPr>
              <a:t>和</a:t>
            </a:r>
            <a:r>
              <a:rPr lang="en-US" altLang="zh-CN" sz="2000" dirty="0">
                <a:solidFill>
                  <a:srgbClr val="24292E"/>
                </a:solidFill>
                <a:latin typeface="微软雅黑" panose="020B0503020204020204" pitchFamily="34" charset="-122"/>
                <a:ea typeface="微软雅黑" panose="020B0503020204020204" pitchFamily="34" charset="-122"/>
              </a:rPr>
              <a:t>b</a:t>
            </a:r>
            <a:r>
              <a:rPr lang="zh-CN" altLang="en-US" sz="2000" dirty="0">
                <a:solidFill>
                  <a:srgbClr val="24292E"/>
                </a:solidFill>
                <a:latin typeface="微软雅黑" panose="020B0503020204020204" pitchFamily="34" charset="-122"/>
                <a:ea typeface="微软雅黑" panose="020B0503020204020204" pitchFamily="34" charset="-122"/>
              </a:rPr>
              <a:t>有人为的初始值，在训练过程中被不断修改</a:t>
            </a:r>
          </a:p>
          <a:p>
            <a:pPr marL="342900" indent="-342900">
              <a:lnSpc>
                <a:spcPct val="120000"/>
              </a:lnSpc>
              <a:spcBef>
                <a:spcPts val="600"/>
              </a:spcBef>
              <a:buFont typeface="Wingdings" panose="05000000000000000000" pitchFamily="2" charset="2"/>
              <a:buChar char="ü"/>
            </a:pPr>
            <a:r>
              <a:rPr lang="zh-CN" altLang="en-US" sz="2000" dirty="0">
                <a:solidFill>
                  <a:srgbClr val="24292E"/>
                </a:solidFill>
                <a:latin typeface="微软雅黑" panose="020B0503020204020204" pitchFamily="34" charset="-122"/>
                <a:ea typeface="微软雅黑" panose="020B0503020204020204" pitchFamily="34" charset="-122"/>
              </a:rPr>
              <a:t>激活函数不是必须有的，亦即</a:t>
            </a:r>
            <a:r>
              <a:rPr lang="en-US" altLang="zh-CN" sz="2000" dirty="0">
                <a:solidFill>
                  <a:srgbClr val="24292E"/>
                </a:solidFill>
                <a:latin typeface="微软雅黑" panose="020B0503020204020204" pitchFamily="34" charset="-122"/>
                <a:ea typeface="微软雅黑" panose="020B0503020204020204" pitchFamily="34" charset="-122"/>
              </a:rPr>
              <a:t>A</a:t>
            </a:r>
            <a:r>
              <a:rPr lang="zh-CN" altLang="en-US" sz="2000" dirty="0">
                <a:solidFill>
                  <a:srgbClr val="24292E"/>
                </a:solidFill>
                <a:latin typeface="微软雅黑" panose="020B0503020204020204" pitchFamily="34" charset="-122"/>
                <a:ea typeface="微软雅黑" panose="020B0503020204020204" pitchFamily="34" charset="-122"/>
              </a:rPr>
              <a:t>可以等于</a:t>
            </a:r>
            <a:r>
              <a:rPr lang="en-US" altLang="zh-CN" sz="2000" dirty="0">
                <a:solidFill>
                  <a:srgbClr val="24292E"/>
                </a:solidFill>
                <a:latin typeface="微软雅黑" panose="020B0503020204020204" pitchFamily="34" charset="-122"/>
                <a:ea typeface="微软雅黑" panose="020B0503020204020204" pitchFamily="34" charset="-122"/>
              </a:rPr>
              <a:t>Z</a:t>
            </a:r>
          </a:p>
          <a:p>
            <a:pPr marL="342900" indent="-342900">
              <a:lnSpc>
                <a:spcPct val="120000"/>
              </a:lnSpc>
              <a:spcBef>
                <a:spcPts val="600"/>
              </a:spcBef>
              <a:buFont typeface="Wingdings" panose="05000000000000000000" pitchFamily="2" charset="2"/>
              <a:buChar char="ü"/>
            </a:pPr>
            <a:r>
              <a:rPr lang="zh-CN" altLang="en-US" sz="2000" dirty="0">
                <a:solidFill>
                  <a:srgbClr val="24292E"/>
                </a:solidFill>
                <a:latin typeface="微软雅黑" panose="020B0503020204020204" pitchFamily="34" charset="-122"/>
                <a:ea typeface="微软雅黑" panose="020B0503020204020204" pitchFamily="34" charset="-122"/>
              </a:rPr>
              <a:t>一层神经网络中的所有神经元的激活函数必须一致</a:t>
            </a:r>
            <a:endParaRPr lang="zh-CN" altLang="en-US" sz="2000" b="0" i="0" dirty="0">
              <a:solidFill>
                <a:srgbClr val="24292E"/>
              </a:solidFill>
              <a:effectLst/>
              <a:latin typeface="微软雅黑" panose="020B0503020204020204" pitchFamily="34" charset="-122"/>
              <a:ea typeface="微软雅黑" panose="020B0503020204020204" pitchFamily="34" charset="-122"/>
            </a:endParaRPr>
          </a:p>
        </p:txBody>
      </p:sp>
      <p:sp>
        <p:nvSpPr>
          <p:cNvPr id="5" name="文本占位符 1">
            <a:extLst>
              <a:ext uri="{FF2B5EF4-FFF2-40B4-BE49-F238E27FC236}">
                <a16:creationId xmlns:a16="http://schemas.microsoft.com/office/drawing/2014/main" id="{86F02FD5-CF77-4DC8-9452-286B500B6B6C}"/>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神经元细胞的数学模型</a:t>
            </a:r>
            <a:endParaRPr lang="en-US" sz="3600" dirty="0">
              <a:latin typeface="微软雅黑 Light" panose="020B0502040204020203" pitchFamily="34" charset="-122"/>
              <a:ea typeface="微软雅黑 Light" panose="020B0502040204020203" pitchFamily="34" charset="-122"/>
            </a:endParaRPr>
          </a:p>
        </p:txBody>
      </p:sp>
      <p:sp>
        <p:nvSpPr>
          <p:cNvPr id="2" name="文本占位符 1">
            <a:extLst>
              <a:ext uri="{FF2B5EF4-FFF2-40B4-BE49-F238E27FC236}">
                <a16:creationId xmlns:a16="http://schemas.microsoft.com/office/drawing/2014/main" id="{954C36D8-369E-47C9-AD9C-6127A2754EFF}"/>
              </a:ext>
            </a:extLst>
          </p:cNvPr>
          <p:cNvSpPr>
            <a:spLocks noGrp="1"/>
          </p:cNvSpPr>
          <p:nvPr>
            <p:ph type="body" sz="quarter" idx="12"/>
          </p:nvPr>
        </p:nvSpPr>
        <p:spPr/>
        <p:txBody>
          <a:bodyPr/>
          <a:lstStyle/>
          <a:p>
            <a:endParaRPr lang="en-US"/>
          </a:p>
        </p:txBody>
      </p:sp>
      <p:pic>
        <p:nvPicPr>
          <p:cNvPr id="6" name="图片 5" descr="图片包含 游戏机, 文字&#10;&#10;描述已自动生成">
            <a:extLst>
              <a:ext uri="{FF2B5EF4-FFF2-40B4-BE49-F238E27FC236}">
                <a16:creationId xmlns:a16="http://schemas.microsoft.com/office/drawing/2014/main" id="{E54A583E-8535-46E2-8AFA-A7FCCEC71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9660" y="2372493"/>
            <a:ext cx="3840299" cy="2996163"/>
          </a:xfrm>
          <a:prstGeom prst="rect">
            <a:avLst/>
          </a:prstGeom>
        </p:spPr>
      </p:pic>
    </p:spTree>
    <p:extLst>
      <p:ext uri="{BB962C8B-B14F-4D97-AF65-F5344CB8AC3E}">
        <p14:creationId xmlns:p14="http://schemas.microsoft.com/office/powerpoint/2010/main" val="239379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F2E3BC9-612D-401A-9CB9-A10630D5DA47}"/>
              </a:ext>
            </a:extLst>
          </p:cNvPr>
          <p:cNvPicPr>
            <a:picLocks noChangeAspect="1"/>
          </p:cNvPicPr>
          <p:nvPr/>
        </p:nvPicPr>
        <p:blipFill>
          <a:blip r:embed="rId3"/>
          <a:stretch>
            <a:fillRect/>
          </a:stretch>
        </p:blipFill>
        <p:spPr>
          <a:xfrm>
            <a:off x="2112755" y="1425231"/>
            <a:ext cx="7862992" cy="3368123"/>
          </a:xfrm>
          <a:prstGeom prst="rect">
            <a:avLst/>
          </a:prstGeom>
        </p:spPr>
      </p:pic>
      <p:sp>
        <p:nvSpPr>
          <p:cNvPr id="5" name="文本占位符 1">
            <a:extLst>
              <a:ext uri="{FF2B5EF4-FFF2-40B4-BE49-F238E27FC236}">
                <a16:creationId xmlns:a16="http://schemas.microsoft.com/office/drawing/2014/main" id="{D50FBDD1-2341-40CA-A603-0FFA67D935D0}"/>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神经网络的训练过程</a:t>
            </a:r>
            <a:endParaRPr lang="en-US" sz="3600" dirty="0">
              <a:latin typeface="微软雅黑 Light" panose="020B0502040204020203" pitchFamily="34" charset="-122"/>
              <a:ea typeface="微软雅黑 Light" panose="020B0502040204020203" pitchFamily="34" charset="-122"/>
            </a:endParaRPr>
          </a:p>
        </p:txBody>
      </p:sp>
      <p:sp>
        <p:nvSpPr>
          <p:cNvPr id="2" name="文本占位符 1">
            <a:extLst>
              <a:ext uri="{FF2B5EF4-FFF2-40B4-BE49-F238E27FC236}">
                <a16:creationId xmlns:a16="http://schemas.microsoft.com/office/drawing/2014/main" id="{B084D9B2-467D-4505-AD24-4913E011A20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43577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00A45149-8E51-48DA-8D61-AEFF46E6DE5B}"/>
              </a:ext>
            </a:extLst>
          </p:cNvPr>
          <p:cNvSpPr>
            <a:spLocks noGrp="1"/>
          </p:cNvSpPr>
          <p:nvPr>
            <p:ph type="body" sz="quarter" idx="10"/>
          </p:nvPr>
        </p:nvSpPr>
        <p:spPr/>
        <p:txBody>
          <a:bodyPr/>
          <a:lstStyle/>
          <a:p>
            <a:pPr algn="l"/>
            <a:r>
              <a:rPr lang="zh-CN" altLang="en-US" sz="3600" dirty="0">
                <a:latin typeface="微软雅黑" panose="020B0503020204020204" pitchFamily="34" charset="-122"/>
                <a:ea typeface="微软雅黑" panose="020B0503020204020204" pitchFamily="34" charset="-122"/>
              </a:rPr>
              <a:t>神经网络的主要功能</a:t>
            </a:r>
            <a:endParaRPr lang="en-US" sz="3600"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30FFECE7-D195-44BA-A66F-38C87D1EE655}"/>
              </a:ext>
            </a:extLst>
          </p:cNvPr>
          <p:cNvSpPr>
            <a:spLocks noGrp="1"/>
          </p:cNvSpPr>
          <p:nvPr>
            <p:ph type="body" sz="quarter" idx="12"/>
          </p:nvPr>
        </p:nvSpPr>
        <p:spPr/>
        <p:txBody>
          <a:bodyPr/>
          <a:lstStyle/>
          <a:p>
            <a:endParaRPr lang="en-US"/>
          </a:p>
        </p:txBody>
      </p:sp>
      <p:pic>
        <p:nvPicPr>
          <p:cNvPr id="5" name="图片 4">
            <a:extLst>
              <a:ext uri="{FF2B5EF4-FFF2-40B4-BE49-F238E27FC236}">
                <a16:creationId xmlns:a16="http://schemas.microsoft.com/office/drawing/2014/main" id="{EF96FF44-1399-4457-80CB-EB070BD6D185}"/>
              </a:ext>
            </a:extLst>
          </p:cNvPr>
          <p:cNvPicPr>
            <a:picLocks noChangeAspect="1"/>
          </p:cNvPicPr>
          <p:nvPr/>
        </p:nvPicPr>
        <p:blipFill>
          <a:blip r:embed="rId3"/>
          <a:stretch>
            <a:fillRect/>
          </a:stretch>
        </p:blipFill>
        <p:spPr>
          <a:xfrm>
            <a:off x="980660" y="974590"/>
            <a:ext cx="4678017" cy="3508513"/>
          </a:xfrm>
          <a:prstGeom prst="rect">
            <a:avLst/>
          </a:prstGeom>
        </p:spPr>
      </p:pic>
      <p:pic>
        <p:nvPicPr>
          <p:cNvPr id="6" name="图片 5">
            <a:extLst>
              <a:ext uri="{FF2B5EF4-FFF2-40B4-BE49-F238E27FC236}">
                <a16:creationId xmlns:a16="http://schemas.microsoft.com/office/drawing/2014/main" id="{0CD18FB3-443D-4E5A-9D7B-BB53EBA0ECD0}"/>
              </a:ext>
            </a:extLst>
          </p:cNvPr>
          <p:cNvPicPr>
            <a:picLocks noChangeAspect="1"/>
          </p:cNvPicPr>
          <p:nvPr/>
        </p:nvPicPr>
        <p:blipFill>
          <a:blip r:embed="rId4"/>
          <a:stretch>
            <a:fillRect/>
          </a:stretch>
        </p:blipFill>
        <p:spPr>
          <a:xfrm>
            <a:off x="6533325" y="1317348"/>
            <a:ext cx="4549196" cy="3108877"/>
          </a:xfrm>
          <a:prstGeom prst="rect">
            <a:avLst/>
          </a:prstGeom>
        </p:spPr>
      </p:pic>
      <p:sp>
        <p:nvSpPr>
          <p:cNvPr id="7" name="矩形 6">
            <a:extLst>
              <a:ext uri="{FF2B5EF4-FFF2-40B4-BE49-F238E27FC236}">
                <a16:creationId xmlns:a16="http://schemas.microsoft.com/office/drawing/2014/main" id="{E9BDB293-4AFB-4B06-A267-98640733D235}"/>
              </a:ext>
            </a:extLst>
          </p:cNvPr>
          <p:cNvSpPr/>
          <p:nvPr/>
        </p:nvSpPr>
        <p:spPr>
          <a:xfrm>
            <a:off x="2973456" y="4325357"/>
            <a:ext cx="692424" cy="430374"/>
          </a:xfrm>
          <a:prstGeom prst="rect">
            <a:avLst/>
          </a:prstGeom>
        </p:spPr>
        <p:txBody>
          <a:bodyPr wrap="square">
            <a:spAutoFit/>
          </a:bodyPr>
          <a:lstStyle/>
          <a:p>
            <a:pPr>
              <a:lnSpc>
                <a:spcPct val="120000"/>
              </a:lnSpc>
              <a:spcBef>
                <a:spcPts val="600"/>
              </a:spcBef>
            </a:pPr>
            <a:r>
              <a:rPr lang="zh-CN" altLang="en-US" sz="2000" dirty="0">
                <a:solidFill>
                  <a:srgbClr val="24292E"/>
                </a:solidFill>
                <a:latin typeface="微软雅黑" panose="020B0503020204020204" pitchFamily="34" charset="-122"/>
                <a:ea typeface="微软雅黑" panose="020B0503020204020204" pitchFamily="34" charset="-122"/>
              </a:rPr>
              <a:t>拟合</a:t>
            </a:r>
            <a:endParaRPr lang="zh-CN" altLang="en-US" sz="2000" i="0" dirty="0">
              <a:solidFill>
                <a:srgbClr val="24292E"/>
              </a:solidFill>
              <a:effectLst/>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5267CDF1-CEA3-4549-80DB-7D98FDAB4D33}"/>
              </a:ext>
            </a:extLst>
          </p:cNvPr>
          <p:cNvSpPr/>
          <p:nvPr/>
        </p:nvSpPr>
        <p:spPr>
          <a:xfrm>
            <a:off x="8526120" y="4325357"/>
            <a:ext cx="692424" cy="430374"/>
          </a:xfrm>
          <a:prstGeom prst="rect">
            <a:avLst/>
          </a:prstGeom>
        </p:spPr>
        <p:txBody>
          <a:bodyPr wrap="square">
            <a:spAutoFit/>
          </a:bodyPr>
          <a:lstStyle/>
          <a:p>
            <a:pPr>
              <a:lnSpc>
                <a:spcPct val="120000"/>
              </a:lnSpc>
              <a:spcBef>
                <a:spcPts val="600"/>
              </a:spcBef>
            </a:pPr>
            <a:r>
              <a:rPr lang="zh-CN" altLang="en-US" sz="2000" dirty="0">
                <a:solidFill>
                  <a:srgbClr val="24292E"/>
                </a:solidFill>
                <a:latin typeface="微软雅黑" panose="020B0503020204020204" pitchFamily="34" charset="-122"/>
                <a:ea typeface="微软雅黑" panose="020B0503020204020204" pitchFamily="34" charset="-122"/>
              </a:rPr>
              <a:t>分类</a:t>
            </a:r>
            <a:endParaRPr lang="zh-CN" altLang="en-US" sz="2000" i="0" dirty="0">
              <a:solidFill>
                <a:srgbClr val="24292E"/>
              </a:solidFill>
              <a:effectLst/>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28AE70AD-1E86-4387-A3F9-F7BFC0A0DE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7732" y="4768983"/>
            <a:ext cx="6436536" cy="514923"/>
          </a:xfrm>
          <a:prstGeom prst="rect">
            <a:avLst/>
          </a:prstGeom>
        </p:spPr>
      </p:pic>
      <p:sp>
        <p:nvSpPr>
          <p:cNvPr id="11" name="矩形 10">
            <a:extLst>
              <a:ext uri="{FF2B5EF4-FFF2-40B4-BE49-F238E27FC236}">
                <a16:creationId xmlns:a16="http://schemas.microsoft.com/office/drawing/2014/main" id="{45E49E9C-F624-4AED-A1DF-783108959930}"/>
              </a:ext>
            </a:extLst>
          </p:cNvPr>
          <p:cNvSpPr/>
          <p:nvPr/>
        </p:nvSpPr>
        <p:spPr>
          <a:xfrm>
            <a:off x="2703443" y="5369731"/>
            <a:ext cx="8196470" cy="400110"/>
          </a:xfrm>
          <a:prstGeom prst="rect">
            <a:avLst/>
          </a:prstGeom>
        </p:spPr>
        <p:txBody>
          <a:bodyPr wrap="square">
            <a:spAutoFit/>
          </a:bodyPr>
          <a:lstStyle/>
          <a:p>
            <a:r>
              <a:rPr lang="zh-CN" altLang="en-US" sz="2000" dirty="0">
                <a:solidFill>
                  <a:srgbClr val="24292E"/>
                </a:solidFill>
                <a:latin typeface="微软雅黑" panose="020B0503020204020204" pitchFamily="34" charset="-122"/>
                <a:ea typeface="微软雅黑" panose="020B0503020204020204" pitchFamily="34" charset="-122"/>
              </a:rPr>
              <a:t>神经网络的训练结果，是一大堆的权重组成的数组（近似解）。</a:t>
            </a:r>
            <a:endParaRPr 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0928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53933DF-ECA0-4D88-9975-B21981263C01}"/>
              </a:ext>
            </a:extLst>
          </p:cNvPr>
          <p:cNvSpPr/>
          <p:nvPr/>
        </p:nvSpPr>
        <p:spPr>
          <a:xfrm>
            <a:off x="423337" y="225425"/>
            <a:ext cx="11360676" cy="574675"/>
          </a:xfrm>
          <a:prstGeom prst="rect">
            <a:avLst/>
          </a:prstGeom>
        </p:spPr>
        <p:txBody>
          <a:bodyPr/>
          <a:lstStyle/>
          <a:p>
            <a:pPr>
              <a:spcBef>
                <a:spcPts val="1000"/>
              </a:spcBef>
            </a:pPr>
            <a:r>
              <a:rPr lang="zh-CN" altLang="en-US" sz="3200" b="1" dirty="0">
                <a:solidFill>
                  <a:schemeClr val="tx2">
                    <a:lumMod val="75000"/>
                  </a:schemeClr>
                </a:solidFill>
                <a:latin typeface="微软雅黑" panose="020B0503020204020204" pitchFamily="34" charset="-122"/>
                <a:ea typeface="微软雅黑" panose="020B0503020204020204" pitchFamily="34" charset="-122"/>
                <a:cs typeface="Segoe UI" charset="0"/>
              </a:rPr>
              <a:t>卷积神经网络 </a:t>
            </a:r>
            <a:r>
              <a:rPr lang="en-US" altLang="zh-CN" sz="3200" b="1" dirty="0">
                <a:solidFill>
                  <a:schemeClr val="tx2">
                    <a:lumMod val="75000"/>
                  </a:schemeClr>
                </a:solidFill>
                <a:latin typeface="微软雅黑" panose="020B0503020204020204" pitchFamily="34" charset="-122"/>
                <a:ea typeface="微软雅黑" panose="020B0503020204020204" pitchFamily="34" charset="-122"/>
                <a:cs typeface="Segoe UI" charset="0"/>
              </a:rPr>
              <a:t>CNN (Convolutional Neural Networks)</a:t>
            </a:r>
            <a:endParaRPr lang="zh-CN" altLang="en-US" sz="3200" b="1" dirty="0">
              <a:solidFill>
                <a:schemeClr val="tx2">
                  <a:lumMod val="75000"/>
                </a:schemeClr>
              </a:solidFill>
              <a:latin typeface="微软雅黑" panose="020B0503020204020204" pitchFamily="34" charset="-122"/>
              <a:ea typeface="微软雅黑" panose="020B0503020204020204" pitchFamily="34" charset="-122"/>
              <a:cs typeface="Segoe UI" charset="0"/>
            </a:endParaRPr>
          </a:p>
        </p:txBody>
      </p:sp>
      <p:sp>
        <p:nvSpPr>
          <p:cNvPr id="5" name="矩形 4">
            <a:extLst>
              <a:ext uri="{FF2B5EF4-FFF2-40B4-BE49-F238E27FC236}">
                <a16:creationId xmlns:a16="http://schemas.microsoft.com/office/drawing/2014/main" id="{77885C37-8E79-461E-A362-ACA35770EB38}"/>
              </a:ext>
            </a:extLst>
          </p:cNvPr>
          <p:cNvSpPr/>
          <p:nvPr/>
        </p:nvSpPr>
        <p:spPr>
          <a:xfrm>
            <a:off x="530087" y="1119305"/>
            <a:ext cx="11145078" cy="400110"/>
          </a:xfrm>
          <a:prstGeom prst="rect">
            <a:avLst/>
          </a:prstGeom>
        </p:spPr>
        <p:txBody>
          <a:bodyPr wrap="square">
            <a:spAutoFit/>
          </a:bodyPr>
          <a:lstStyle/>
          <a:p>
            <a:r>
              <a:rPr lang="zh-CN" altLang="en-US" sz="2000" dirty="0">
                <a:solidFill>
                  <a:srgbClr val="24292E"/>
                </a:solidFill>
                <a:latin typeface="微软雅黑" panose="020B0503020204020204" pitchFamily="34" charset="-122"/>
                <a:ea typeface="微软雅黑" panose="020B0503020204020204" pitchFamily="34" charset="-122"/>
              </a:rPr>
              <a:t>对于图像类的机器学习问题，最有效的就是卷积神经网络。</a:t>
            </a:r>
            <a:endParaRPr lang="en-US"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77DC055-5854-4A4A-81B6-1AEA4DFB3B5A}"/>
              </a:ext>
            </a:extLst>
          </p:cNvPr>
          <p:cNvPicPr>
            <a:picLocks noChangeAspect="1"/>
          </p:cNvPicPr>
          <p:nvPr/>
        </p:nvPicPr>
        <p:blipFill>
          <a:blip r:embed="rId2"/>
          <a:stretch>
            <a:fillRect/>
          </a:stretch>
        </p:blipFill>
        <p:spPr>
          <a:xfrm>
            <a:off x="525141" y="2010396"/>
            <a:ext cx="11141717" cy="2939291"/>
          </a:xfrm>
          <a:prstGeom prst="rect">
            <a:avLst/>
          </a:prstGeom>
        </p:spPr>
      </p:pic>
      <p:sp>
        <p:nvSpPr>
          <p:cNvPr id="3" name="文本占位符 2">
            <a:extLst>
              <a:ext uri="{FF2B5EF4-FFF2-40B4-BE49-F238E27FC236}">
                <a16:creationId xmlns:a16="http://schemas.microsoft.com/office/drawing/2014/main" id="{077F02DB-8C92-4E23-9FAA-D37A9062B3D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86150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885C37-8E79-461E-A362-ACA35770EB38}"/>
              </a:ext>
            </a:extLst>
          </p:cNvPr>
          <p:cNvSpPr/>
          <p:nvPr/>
        </p:nvSpPr>
        <p:spPr>
          <a:xfrm>
            <a:off x="530087" y="1119305"/>
            <a:ext cx="11145078" cy="400110"/>
          </a:xfrm>
          <a:prstGeom prst="rect">
            <a:avLst/>
          </a:prstGeom>
        </p:spPr>
        <p:txBody>
          <a:bodyPr wrap="square">
            <a:spAutoFit/>
          </a:bodyPr>
          <a:lstStyle/>
          <a:p>
            <a:r>
              <a:rPr lang="zh-CN" altLang="en-US" sz="2000" dirty="0">
                <a:solidFill>
                  <a:srgbClr val="24292E"/>
                </a:solidFill>
                <a:latin typeface="微软雅黑" panose="020B0503020204020204" pitchFamily="34" charset="-122"/>
                <a:ea typeface="微软雅黑" panose="020B0503020204020204" pitchFamily="34" charset="-122"/>
              </a:rPr>
              <a:t>对于语言类的机器学习问题，最有效的就是循环神经网络。</a:t>
            </a:r>
            <a:endParaRPr lang="en-US" sz="20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93DA3D9-BF18-4621-8396-FB74D1F36F45}"/>
              </a:ext>
            </a:extLst>
          </p:cNvPr>
          <p:cNvPicPr>
            <a:picLocks noChangeAspect="1"/>
          </p:cNvPicPr>
          <p:nvPr/>
        </p:nvPicPr>
        <p:blipFill>
          <a:blip r:embed="rId2"/>
          <a:stretch>
            <a:fillRect/>
          </a:stretch>
        </p:blipFill>
        <p:spPr>
          <a:xfrm>
            <a:off x="1185587" y="1838620"/>
            <a:ext cx="9462052" cy="4123594"/>
          </a:xfrm>
          <a:prstGeom prst="rect">
            <a:avLst/>
          </a:prstGeom>
        </p:spPr>
      </p:pic>
      <p:sp>
        <p:nvSpPr>
          <p:cNvPr id="3" name="文本占位符 2">
            <a:extLst>
              <a:ext uri="{FF2B5EF4-FFF2-40B4-BE49-F238E27FC236}">
                <a16:creationId xmlns:a16="http://schemas.microsoft.com/office/drawing/2014/main" id="{6B069C08-E7B5-45B5-803B-2FF1D328ABCE}"/>
              </a:ext>
            </a:extLst>
          </p:cNvPr>
          <p:cNvSpPr>
            <a:spLocks noGrp="1"/>
          </p:cNvSpPr>
          <p:nvPr>
            <p:ph type="body" sz="quarter" idx="10"/>
          </p:nvPr>
        </p:nvSpPr>
        <p:spPr>
          <a:xfrm>
            <a:off x="372525" y="226697"/>
            <a:ext cx="10162953" cy="573404"/>
          </a:xfrm>
        </p:spPr>
        <p:txBody>
          <a:bodyPr/>
          <a:lstStyle/>
          <a:p>
            <a:r>
              <a:rPr lang="zh-CN" altLang="en-US" dirty="0">
                <a:latin typeface="微软雅黑 Light" panose="020B0502040204020203" pitchFamily="34" charset="-122"/>
                <a:ea typeface="微软雅黑 Light" panose="020B0502040204020203" pitchFamily="34" charset="-122"/>
              </a:rPr>
              <a:t>循环神经网络 </a:t>
            </a:r>
            <a:r>
              <a:rPr lang="en-US" altLang="zh-CN" dirty="0">
                <a:latin typeface="微软雅黑 Light" panose="020B0502040204020203" pitchFamily="34" charset="-122"/>
                <a:ea typeface="微软雅黑 Light" panose="020B0502040204020203" pitchFamily="34" charset="-122"/>
              </a:rPr>
              <a:t>RNN (Recurrent Neural Networks)</a:t>
            </a:r>
            <a:endParaRPr lang="zh-CN" altLang="en-US" dirty="0">
              <a:latin typeface="微软雅黑 Light" panose="020B0502040204020203" pitchFamily="34" charset="-122"/>
              <a:ea typeface="微软雅黑 Light" panose="020B0502040204020203" pitchFamily="34" charset="-122"/>
            </a:endParaRPr>
          </a:p>
          <a:p>
            <a:endParaRPr lang="en-US" dirty="0"/>
          </a:p>
        </p:txBody>
      </p:sp>
      <p:sp>
        <p:nvSpPr>
          <p:cNvPr id="6" name="文本占位符 5">
            <a:extLst>
              <a:ext uri="{FF2B5EF4-FFF2-40B4-BE49-F238E27FC236}">
                <a16:creationId xmlns:a16="http://schemas.microsoft.com/office/drawing/2014/main" id="{CAC137A2-1367-4577-9FDB-CCF498ED1B1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36207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03C9055-E3B9-47FC-8D79-2011A0ECF3C5}"/>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使用正确的编程环境</a:t>
            </a:r>
            <a:endParaRPr lang="en-US" sz="3600" dirty="0">
              <a:latin typeface="微软雅黑 Light" panose="020B0502040204020203" pitchFamily="34" charset="-122"/>
              <a:ea typeface="微软雅黑 Light" panose="020B0502040204020203" pitchFamily="34" charset="-122"/>
            </a:endParaRPr>
          </a:p>
        </p:txBody>
      </p:sp>
      <p:sp>
        <p:nvSpPr>
          <p:cNvPr id="3" name="文本占位符 2">
            <a:extLst>
              <a:ext uri="{FF2B5EF4-FFF2-40B4-BE49-F238E27FC236}">
                <a16:creationId xmlns:a16="http://schemas.microsoft.com/office/drawing/2014/main" id="{5EDE0D4C-F13B-4428-BC7D-3B5832F27A21}"/>
              </a:ext>
            </a:extLst>
          </p:cNvPr>
          <p:cNvSpPr>
            <a:spLocks noGrp="1"/>
          </p:cNvSpPr>
          <p:nvPr>
            <p:ph type="body" sz="quarter" idx="12"/>
          </p:nvPr>
        </p:nvSpPr>
        <p:spPr/>
        <p:txBody>
          <a:bodyPr/>
          <a:lstStyle/>
          <a:p>
            <a:endParaRPr lang="en-US"/>
          </a:p>
        </p:txBody>
      </p:sp>
      <p:pic>
        <p:nvPicPr>
          <p:cNvPr id="4" name="Picture">
            <a:extLst>
              <a:ext uri="{FF2B5EF4-FFF2-40B4-BE49-F238E27FC236}">
                <a16:creationId xmlns:a16="http://schemas.microsoft.com/office/drawing/2014/main" id="{FCCD0190-8357-4E6D-9E3F-0ED69637EA37}"/>
              </a:ext>
            </a:extLst>
          </p:cNvPr>
          <p:cNvPicPr/>
          <p:nvPr/>
        </p:nvPicPr>
        <p:blipFill>
          <a:blip r:embed="rId3"/>
          <a:stretch>
            <a:fillRect/>
          </a:stretch>
        </p:blipFill>
        <p:spPr bwMode="auto">
          <a:xfrm>
            <a:off x="946565" y="1514479"/>
            <a:ext cx="5254581" cy="3573888"/>
          </a:xfrm>
          <a:prstGeom prst="rect">
            <a:avLst/>
          </a:prstGeom>
          <a:noFill/>
          <a:ln w="9525">
            <a:noFill/>
            <a:headEnd/>
            <a:tailEnd/>
          </a:ln>
        </p:spPr>
      </p:pic>
      <p:sp>
        <p:nvSpPr>
          <p:cNvPr id="5" name="矩形 4">
            <a:extLst>
              <a:ext uri="{FF2B5EF4-FFF2-40B4-BE49-F238E27FC236}">
                <a16:creationId xmlns:a16="http://schemas.microsoft.com/office/drawing/2014/main" id="{FD5FB83C-13E4-43EE-9B50-83F38E4E3578}"/>
              </a:ext>
            </a:extLst>
          </p:cNvPr>
          <p:cNvSpPr/>
          <p:nvPr/>
        </p:nvSpPr>
        <p:spPr>
          <a:xfrm>
            <a:off x="6721094" y="1579059"/>
            <a:ext cx="4715532" cy="1015663"/>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去完成这个从音频中分离出音频。事实上，这个算法对应你刚才知道的那个问题的算法可以就用一行代码来完成。</a:t>
            </a:r>
            <a:endParaRPr 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5151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page1image39504944">
            <a:extLst>
              <a:ext uri="{FF2B5EF4-FFF2-40B4-BE49-F238E27FC236}">
                <a16:creationId xmlns:a16="http://schemas.microsoft.com/office/drawing/2014/main" id="{6BAA59F2-CE8E-5E47-89EF-0F39F103459B}"/>
              </a:ext>
            </a:extLst>
          </p:cNvPr>
          <p:cNvPicPr>
            <a:picLocks noChangeAspect="1" noChangeArrowheads="1"/>
          </p:cNvPicPr>
          <p:nvPr/>
        </p:nvPicPr>
        <p:blipFill>
          <a:blip r:embed="rId2">
            <a:alphaModFix amt="20000"/>
            <a:extLst>
              <a:ext uri="{28A0092B-C50C-407E-A947-70E740481C1C}">
                <a14:useLocalDpi xmlns:a14="http://schemas.microsoft.com/office/drawing/2010/main"/>
              </a:ext>
            </a:extLst>
          </a:blip>
          <a:srcRect/>
          <a:stretch>
            <a:fillRect/>
          </a:stretch>
        </p:blipFill>
        <p:spPr bwMode="auto">
          <a:xfrm>
            <a:off x="0" y="0"/>
            <a:ext cx="12208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4">
            <a:extLst>
              <a:ext uri="{FF2B5EF4-FFF2-40B4-BE49-F238E27FC236}">
                <a16:creationId xmlns:a16="http://schemas.microsoft.com/office/drawing/2014/main" id="{7065CB48-9D06-3944-95C2-2B2EA8A5B4D3}"/>
              </a:ext>
            </a:extLst>
          </p:cNvPr>
          <p:cNvSpPr txBox="1"/>
          <p:nvPr/>
        </p:nvSpPr>
        <p:spPr>
          <a:xfrm>
            <a:off x="792289" y="2526084"/>
            <a:ext cx="10622267" cy="830997"/>
          </a:xfrm>
          <a:prstGeom prst="rect">
            <a:avLst/>
          </a:prstGeom>
          <a:noFill/>
          <a:effectLst>
            <a:outerShdw blurRad="50800" dist="38100" dir="2700000" algn="tl" rotWithShape="0">
              <a:prstClr val="black">
                <a:alpha val="40000"/>
              </a:prstClr>
            </a:outerShdw>
          </a:effectLst>
        </p:spPr>
        <p:txBody>
          <a:bodyPr wrap="square" rtlCol="0" anchor="ctr">
            <a:spAutoFit/>
          </a:bodyPr>
          <a:lstStyle/>
          <a:p>
            <a:pPr algn="ctr"/>
            <a:r>
              <a:rPr lang="zh-CN" altLang="en-US" sz="4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谢谢！</a:t>
            </a:r>
            <a:endParaRPr lang="en-US" altLang="zh-CN" sz="4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486F08F7-9CC3-084B-B12E-63AA86FE312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3923" y="249175"/>
            <a:ext cx="3017770" cy="839569"/>
          </a:xfrm>
          <a:prstGeom prst="rect">
            <a:avLst/>
          </a:prstGeom>
        </p:spPr>
      </p:pic>
      <p:pic>
        <p:nvPicPr>
          <p:cNvPr id="2" name="图片 1">
            <a:extLst>
              <a:ext uri="{FF2B5EF4-FFF2-40B4-BE49-F238E27FC236}">
                <a16:creationId xmlns:a16="http://schemas.microsoft.com/office/drawing/2014/main" id="{F06DE67C-0E25-2344-A2EA-9A3A8AA4EB60}"/>
              </a:ext>
            </a:extLst>
          </p:cNvPr>
          <p:cNvPicPr>
            <a:picLocks noChangeAspect="1"/>
          </p:cNvPicPr>
          <p:nvPr/>
        </p:nvPicPr>
        <p:blipFill>
          <a:blip r:embed="rId4"/>
          <a:stretch>
            <a:fillRect/>
          </a:stretch>
        </p:blipFill>
        <p:spPr>
          <a:xfrm>
            <a:off x="1809472" y="4388183"/>
            <a:ext cx="2185169" cy="2185169"/>
          </a:xfrm>
          <a:prstGeom prst="rect">
            <a:avLst/>
          </a:prstGeom>
        </p:spPr>
      </p:pic>
      <p:pic>
        <p:nvPicPr>
          <p:cNvPr id="5" name="图片 4">
            <a:extLst>
              <a:ext uri="{FF2B5EF4-FFF2-40B4-BE49-F238E27FC236}">
                <a16:creationId xmlns:a16="http://schemas.microsoft.com/office/drawing/2014/main" id="{821C8B93-C1FD-1C4E-8B2E-23FE9D047257}"/>
              </a:ext>
            </a:extLst>
          </p:cNvPr>
          <p:cNvPicPr>
            <a:picLocks noChangeAspect="1"/>
          </p:cNvPicPr>
          <p:nvPr/>
        </p:nvPicPr>
        <p:blipFill>
          <a:blip r:embed="rId5"/>
          <a:stretch>
            <a:fillRect/>
          </a:stretch>
        </p:blipFill>
        <p:spPr>
          <a:xfrm>
            <a:off x="8232006" y="4373898"/>
            <a:ext cx="2185169" cy="2185169"/>
          </a:xfrm>
          <a:prstGeom prst="rect">
            <a:avLst/>
          </a:prstGeom>
        </p:spPr>
      </p:pic>
      <p:sp>
        <p:nvSpPr>
          <p:cNvPr id="6" name="矩形 5">
            <a:extLst>
              <a:ext uri="{FF2B5EF4-FFF2-40B4-BE49-F238E27FC236}">
                <a16:creationId xmlns:a16="http://schemas.microsoft.com/office/drawing/2014/main" id="{F50FA4C5-ADA7-9B4E-A592-2C67989D73C2}"/>
              </a:ext>
            </a:extLst>
          </p:cNvPr>
          <p:cNvSpPr/>
          <p:nvPr/>
        </p:nvSpPr>
        <p:spPr>
          <a:xfrm>
            <a:off x="1945840" y="3871281"/>
            <a:ext cx="1800493" cy="369332"/>
          </a:xfrm>
          <a:prstGeom prst="rect">
            <a:avLst/>
          </a:prstGeom>
        </p:spPr>
        <p:txBody>
          <a:bodyPr wrap="none">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微软亚洲研究院</a:t>
            </a:r>
            <a:endParaRPr lang="zh-CN" altLang="en-US" dirty="0"/>
          </a:p>
        </p:txBody>
      </p:sp>
      <p:sp>
        <p:nvSpPr>
          <p:cNvPr id="12" name="矩形 11">
            <a:extLst>
              <a:ext uri="{FF2B5EF4-FFF2-40B4-BE49-F238E27FC236}">
                <a16:creationId xmlns:a16="http://schemas.microsoft.com/office/drawing/2014/main" id="{5FEF6F0D-49C0-7946-9077-8C2727CFE872}"/>
              </a:ext>
            </a:extLst>
          </p:cNvPr>
          <p:cNvSpPr/>
          <p:nvPr/>
        </p:nvSpPr>
        <p:spPr>
          <a:xfrm>
            <a:off x="7912985" y="3871281"/>
            <a:ext cx="2823209" cy="369332"/>
          </a:xfrm>
          <a:prstGeom prst="rect">
            <a:avLst/>
          </a:prstGeom>
        </p:spPr>
        <p:txBody>
          <a:bodyPr wrap="none">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微软</a:t>
            </a:r>
            <a:r>
              <a:rPr kumimoji="1" lang="en-US" altLang="zh-CN" dirty="0">
                <a:solidFill>
                  <a:schemeClr val="bg1"/>
                </a:solidFill>
                <a:latin typeface="Microsoft YaHei" panose="020B0503020204020204" pitchFamily="34" charset="-122"/>
                <a:ea typeface="Microsoft YaHei" panose="020B0503020204020204" pitchFamily="34" charset="-122"/>
              </a:rPr>
              <a:t>-</a:t>
            </a:r>
            <a:r>
              <a:rPr kumimoji="1" lang="zh-CN" altLang="en-US" dirty="0">
                <a:solidFill>
                  <a:schemeClr val="bg1"/>
                </a:solidFill>
                <a:latin typeface="Microsoft YaHei" panose="020B0503020204020204" pitchFamily="34" charset="-122"/>
                <a:ea typeface="Microsoft YaHei" panose="020B0503020204020204" pitchFamily="34" charset="-122"/>
              </a:rPr>
              <a:t>仪电人工智能创新院</a:t>
            </a:r>
            <a:endParaRPr lang="zh-CN" altLang="en-US" dirty="0"/>
          </a:p>
        </p:txBody>
      </p:sp>
    </p:spTree>
    <p:extLst>
      <p:ext uri="{BB962C8B-B14F-4D97-AF65-F5344CB8AC3E}">
        <p14:creationId xmlns:p14="http://schemas.microsoft.com/office/powerpoint/2010/main" val="541599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52BFE363-E0AD-43CE-AAB9-27CEB607B32F}"/>
              </a:ext>
            </a:extLst>
          </p:cNvPr>
          <p:cNvSpPr txBox="1"/>
          <p:nvPr/>
        </p:nvSpPr>
        <p:spPr>
          <a:xfrm>
            <a:off x="746829" y="1409641"/>
            <a:ext cx="11037184" cy="1065045"/>
          </a:xfrm>
          <a:prstGeom prst="rect">
            <a:avLst/>
          </a:prstGeom>
        </p:spPr>
        <p:txBody>
          <a:bodyPr vert="horz" wrap="square" lIns="0" tIns="0" rIns="0" bIns="0" rtlCol="0">
            <a:noAutofit/>
          </a:bodyPr>
          <a:lstStyle/>
          <a:p>
            <a:pPr marL="12700" marR="0" lvl="0" indent="0" algn="l" defTabSz="914400" rtl="0" eaLnBrk="1" fontAlgn="auto" latinLnBrk="0" hangingPunct="1">
              <a:lnSpc>
                <a:spcPct val="100000"/>
              </a:lnSpc>
              <a:spcBef>
                <a:spcPts val="600"/>
              </a:spcBef>
              <a:spcAft>
                <a:spcPts val="0"/>
              </a:spcAft>
              <a:buClrTx/>
              <a:buSzTx/>
              <a:buFontTx/>
              <a:buNone/>
              <a:tabLst>
                <a:tab pos="314325" algn="l"/>
              </a:tabLst>
              <a:defRPr/>
            </a:pPr>
            <a:r>
              <a:rPr kumimoji="0" sz="2000" b="0" i="0" u="none" strike="noStrike" kern="1200" cap="none" spc="5" normalizeH="0" baseline="0" noProof="0" dirty="0">
                <a:ln>
                  <a:noFill/>
                </a:ln>
                <a:solidFill>
                  <a:srgbClr val="7E7E7E"/>
                </a:solidFill>
                <a:effectLst/>
                <a:uLnTx/>
                <a:uFillTx/>
                <a:latin typeface="微软雅黑" panose="020B0503020204020204" pitchFamily="34" charset="-122"/>
                <a:ea typeface="微软雅黑" panose="020B0503020204020204" pitchFamily="34" charset="-122"/>
                <a:cs typeface="Wingdings"/>
              </a:rPr>
              <a:t></a:t>
            </a:r>
            <a:r>
              <a:rPr kumimoji="0" sz="2000" b="0" i="0" u="none" strike="noStrike" kern="1200" cap="none" spc="5" normalizeH="0" baseline="0" noProof="0" dirty="0">
                <a:ln>
                  <a:noFill/>
                </a:ln>
                <a:solidFill>
                  <a:srgbClr val="7E7E7E"/>
                </a:solidFill>
                <a:effectLst/>
                <a:uLnTx/>
                <a:uFillTx/>
                <a:latin typeface="微软雅黑" panose="020B0503020204020204" pitchFamily="34" charset="-122"/>
                <a:ea typeface="微软雅黑" panose="020B0503020204020204" pitchFamily="34" charset="-122"/>
                <a:cs typeface="Times New Roman"/>
              </a:rPr>
              <a:t>	</a:t>
            </a:r>
            <a:r>
              <a:rPr kumimoji="0"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icrosoft YaHei UI"/>
              </a:rPr>
              <a:t>人工智能研究在国际上目前普遍将智能机器分为</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两大</a:t>
            </a:r>
            <a:r>
              <a:rPr kumimoji="0"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类：</a:t>
            </a:r>
            <a:endPar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endParaRPr>
          </a:p>
          <a:p>
            <a:pPr marL="687388" marR="0" lvl="0" indent="-346075" algn="l" defTabSz="914400" rtl="0" eaLnBrk="1" fontAlgn="auto" latinLnBrk="0" hangingPunct="1">
              <a:lnSpc>
                <a:spcPct val="150000"/>
              </a:lnSpc>
              <a:spcBef>
                <a:spcPts val="600"/>
              </a:spcBef>
              <a:spcAft>
                <a:spcPts val="0"/>
              </a:spcAft>
              <a:buClrTx/>
              <a:buSzTx/>
              <a:buFont typeface="+mj-lt"/>
              <a:buAutoNum type="arabicPeriod"/>
              <a:tabLst>
                <a:tab pos="314325" algn="l"/>
              </a:tabLst>
              <a:defRPr/>
            </a:pPr>
            <a:r>
              <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ANI (Artificial Narrow Intelligence) </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：能够与人一样，甚至比人更好地执行特定任务的技术。</a:t>
            </a:r>
            <a:endParaRPr kumimoji="0"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endParaRPr>
          </a:p>
          <a:p>
            <a:pPr marL="414655" marR="0" lvl="0" indent="0" algn="l" defTabSz="914400" rtl="0" eaLnBrk="1" fontAlgn="auto" latinLnBrk="0" hangingPunct="1">
              <a:lnSpc>
                <a:spcPct val="120000"/>
              </a:lnSpc>
              <a:spcBef>
                <a:spcPts val="0"/>
              </a:spcBef>
              <a:spcAft>
                <a:spcPts val="0"/>
              </a:spcAft>
              <a:buClrTx/>
              <a:buSzTx/>
              <a:buFontTx/>
              <a:buNone/>
              <a:tabLst>
                <a:tab pos="668020" algn="l"/>
              </a:tabLst>
              <a:defRPr/>
            </a:pPr>
            <a:endPar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endParaRPr>
          </a:p>
        </p:txBody>
      </p:sp>
      <p:sp>
        <p:nvSpPr>
          <p:cNvPr id="5" name="文本占位符 1">
            <a:extLst>
              <a:ext uri="{FF2B5EF4-FFF2-40B4-BE49-F238E27FC236}">
                <a16:creationId xmlns:a16="http://schemas.microsoft.com/office/drawing/2014/main" id="{1D2CCBC8-4D6B-45D4-875C-93652C5410B4}"/>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人工智能的分类</a:t>
            </a:r>
            <a:endParaRPr lang="en-US" sz="3600" dirty="0">
              <a:latin typeface="微软雅黑 Light" panose="020B0502040204020203" pitchFamily="34" charset="-122"/>
              <a:ea typeface="微软雅黑 Light" panose="020B0502040204020203" pitchFamily="34" charset="-122"/>
            </a:endParaRPr>
          </a:p>
        </p:txBody>
      </p:sp>
      <p:sp>
        <p:nvSpPr>
          <p:cNvPr id="2" name="文本占位符 1">
            <a:extLst>
              <a:ext uri="{FF2B5EF4-FFF2-40B4-BE49-F238E27FC236}">
                <a16:creationId xmlns:a16="http://schemas.microsoft.com/office/drawing/2014/main" id="{E36EB39E-88F0-47DB-B773-574A4580D3B3}"/>
              </a:ext>
            </a:extLst>
          </p:cNvPr>
          <p:cNvSpPr>
            <a:spLocks noGrp="1"/>
          </p:cNvSpPr>
          <p:nvPr>
            <p:ph type="body" sz="quarter" idx="12"/>
          </p:nvPr>
        </p:nvSpPr>
        <p:spPr/>
        <p:txBody>
          <a:bodyPr/>
          <a:lstStyle/>
          <a:p>
            <a:endParaRPr lang="en-US"/>
          </a:p>
        </p:txBody>
      </p:sp>
      <p:pic>
        <p:nvPicPr>
          <p:cNvPr id="9" name="图片 8">
            <a:extLst>
              <a:ext uri="{FF2B5EF4-FFF2-40B4-BE49-F238E27FC236}">
                <a16:creationId xmlns:a16="http://schemas.microsoft.com/office/drawing/2014/main" id="{0AC71316-14C5-48DC-88F0-88074E5AD65A}"/>
              </a:ext>
            </a:extLst>
          </p:cNvPr>
          <p:cNvPicPr>
            <a:picLocks noChangeAspect="1"/>
          </p:cNvPicPr>
          <p:nvPr/>
        </p:nvPicPr>
        <p:blipFill>
          <a:blip r:embed="rId3"/>
          <a:stretch>
            <a:fillRect/>
          </a:stretch>
        </p:blipFill>
        <p:spPr>
          <a:xfrm>
            <a:off x="4490585" y="2785769"/>
            <a:ext cx="7293428" cy="3646714"/>
          </a:xfrm>
          <a:prstGeom prst="rect">
            <a:avLst/>
          </a:prstGeom>
        </p:spPr>
      </p:pic>
      <p:sp>
        <p:nvSpPr>
          <p:cNvPr id="11" name="矩形 10">
            <a:extLst>
              <a:ext uri="{FF2B5EF4-FFF2-40B4-BE49-F238E27FC236}">
                <a16:creationId xmlns:a16="http://schemas.microsoft.com/office/drawing/2014/main" id="{46D1FC71-C821-4BD2-8EC9-7B585731E66B}"/>
              </a:ext>
            </a:extLst>
          </p:cNvPr>
          <p:cNvSpPr/>
          <p:nvPr/>
        </p:nvSpPr>
        <p:spPr>
          <a:xfrm>
            <a:off x="533874" y="2930438"/>
            <a:ext cx="3461657" cy="1538370"/>
          </a:xfrm>
          <a:prstGeom prst="rect">
            <a:avLst/>
          </a:prstGeom>
        </p:spPr>
        <p:txBody>
          <a:bodyPr wrap="square">
            <a:spAutoFit/>
          </a:bodyPr>
          <a:lstStyle/>
          <a:p>
            <a:pPr marL="757238"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q"/>
              <a:tabLst>
                <a:tab pos="668020" algn="l"/>
              </a:tabLst>
              <a:defRPr/>
            </a:pPr>
            <a:r>
              <a:rPr kumimoji="0" lang="zh-CN" altLang="en-US" sz="2000" b="0" i="0" u="none" strike="noStrike" kern="1200" cap="none" spc="2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“像人一样行动”：弱</a:t>
            </a:r>
            <a:r>
              <a:rPr kumimoji="0" lang="zh-CN" altLang="en-US" sz="2000" b="0" i="0" u="none" strike="noStrike" kern="1200" cap="none" spc="26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人</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工智</a:t>
            </a:r>
            <a:r>
              <a:rPr kumimoji="0" lang="zh-CN" altLang="en-US" sz="2000" b="0" i="0" u="none" strike="noStrike" kern="1200" cap="none" spc="-2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能</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领域</a:t>
            </a:r>
            <a:r>
              <a:rPr kumimoji="0" lang="zh-CN" altLang="en-US" sz="2000" b="0" i="0" u="none" strike="noStrike" kern="1200" cap="none" spc="-2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如人</a:t>
            </a:r>
            <a:r>
              <a:rPr kumimoji="0" lang="zh-CN" altLang="en-US" sz="2000" b="0" i="0" u="none" strike="noStrike" kern="1200" cap="none" spc="-2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形</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机器</a:t>
            </a:r>
            <a:r>
              <a:rPr kumimoji="0" lang="zh-CN" altLang="en-US" sz="2000" b="0" i="0" u="none" strike="noStrike" kern="1200" cap="none" spc="-2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人</a:t>
            </a:r>
            <a:r>
              <a:rPr kumimoji="0" lang="zh-CN" altLang="en-US" sz="2000" b="0"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波士顿</a:t>
            </a:r>
            <a:r>
              <a:rPr kumimoji="0" lang="zh-CN" altLang="en-US" sz="2000" b="0" i="0" u="none" strike="noStrike" kern="1200" cap="none" spc="-2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动</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力</a:t>
            </a:r>
            <a:r>
              <a:rPr kumimoji="0" lang="zh-CN" altLang="en-US" sz="2000" b="0"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公司的</a:t>
            </a:r>
            <a:r>
              <a:rPr kumimoji="0" lang="en-US" altLang="zh-CN" sz="2000" b="0" i="0" u="none" strike="noStrike" kern="1200" cap="none" spc="-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A</a:t>
            </a:r>
            <a:r>
              <a:rPr kumimoji="0" lang="en-US" altLang="zh-CN" sz="2000" b="0"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t</a:t>
            </a:r>
            <a:r>
              <a:rPr kumimoji="0" lang="en-US" altLang="zh-CN" sz="200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l</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a</a:t>
            </a:r>
            <a:r>
              <a:rPr kumimoji="0" lang="en-US" altLang="zh-CN" sz="2000" b="0"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s</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icrosoft YaHei UI"/>
              </a:rPr>
              <a:t>。</a:t>
            </a:r>
          </a:p>
        </p:txBody>
      </p:sp>
    </p:spTree>
    <p:extLst>
      <p:ext uri="{BB962C8B-B14F-4D97-AF65-F5344CB8AC3E}">
        <p14:creationId xmlns:p14="http://schemas.microsoft.com/office/powerpoint/2010/main" val="81082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52BFE363-E0AD-43CE-AAB9-27CEB607B32F}"/>
              </a:ext>
            </a:extLst>
          </p:cNvPr>
          <p:cNvSpPr txBox="1"/>
          <p:nvPr/>
        </p:nvSpPr>
        <p:spPr>
          <a:xfrm>
            <a:off x="1018851" y="1204956"/>
            <a:ext cx="10154297" cy="1084934"/>
          </a:xfrm>
          <a:prstGeom prst="rect">
            <a:avLst/>
          </a:prstGeom>
        </p:spPr>
        <p:txBody>
          <a:bodyPr vert="horz" wrap="square" lIns="0" tIns="0" rIns="0" bIns="0" rtlCol="0">
            <a:noAutofit/>
          </a:bodyPr>
          <a:lstStyle/>
          <a:p>
            <a:pPr marL="687388" lvl="0" indent="-346075">
              <a:lnSpc>
                <a:spcPct val="120000"/>
              </a:lnSpc>
              <a:spcBef>
                <a:spcPts val="600"/>
              </a:spcBef>
              <a:buFont typeface="+mj-lt"/>
              <a:buAutoNum type="arabicPeriod" startAt="2"/>
              <a:tabLst>
                <a:tab pos="314325" algn="l"/>
              </a:tabLst>
            </a:pPr>
            <a:r>
              <a:rPr lang="en-US" sz="2000" dirty="0">
                <a:solidFill>
                  <a:prstClr val="black"/>
                </a:solidFill>
                <a:latin typeface="微软雅黑" panose="020B0503020204020204" pitchFamily="34" charset="-122"/>
                <a:ea typeface="微软雅黑" panose="020B0503020204020204" pitchFamily="34" charset="-122"/>
              </a:rPr>
              <a:t>AGI </a:t>
            </a:r>
            <a:r>
              <a:rPr lang="en-US" sz="2000" dirty="0">
                <a:solidFill>
                  <a:prstClr val="black"/>
                </a:solidFill>
                <a:latin typeface="微软雅黑" panose="020B0503020204020204" pitchFamily="34" charset="-122"/>
                <a:ea typeface="微软雅黑" panose="020B0503020204020204" pitchFamily="34" charset="-122"/>
                <a:cs typeface="Microsoft YaHei UI"/>
              </a:rPr>
              <a:t>(Artificial General Intelligence)</a:t>
            </a:r>
            <a:endParaRPr lang="en-US" sz="2000" dirty="0">
              <a:solidFill>
                <a:prstClr val="black"/>
              </a:solidFill>
              <a:latin typeface="微软雅黑" panose="020B0503020204020204" pitchFamily="34" charset="-122"/>
              <a:ea typeface="微软雅黑" panose="020B0503020204020204" pitchFamily="34" charset="-122"/>
            </a:endParaRPr>
          </a:p>
          <a:p>
            <a:pPr marL="414655" lvl="0">
              <a:lnSpc>
                <a:spcPct val="120000"/>
              </a:lnSpc>
              <a:tabLst>
                <a:tab pos="668020" algn="l"/>
              </a:tabLst>
            </a:pPr>
            <a:r>
              <a:rPr lang="en-US" sz="2000" dirty="0">
                <a:solidFill>
                  <a:prstClr val="black"/>
                </a:solidFill>
                <a:latin typeface="微软雅黑" panose="020B0503020204020204" pitchFamily="34" charset="-122"/>
                <a:ea typeface="微软雅黑" panose="020B0503020204020204" pitchFamily="34" charset="-122"/>
                <a:cs typeface="Wingdings"/>
              </a:rPr>
              <a:t></a:t>
            </a:r>
            <a:r>
              <a:rPr lang="en-US" sz="2000" spc="395" dirty="0">
                <a:solidFill>
                  <a:prstClr val="black"/>
                </a:solidFill>
                <a:latin typeface="微软雅黑" panose="020B0503020204020204" pitchFamily="34" charset="-122"/>
                <a:ea typeface="微软雅黑" panose="020B0503020204020204" pitchFamily="34" charset="-122"/>
              </a:rPr>
              <a:t>“</a:t>
            </a:r>
            <a:r>
              <a:rPr lang="zh-CN" altLang="en-US" sz="2000" spc="395" dirty="0">
                <a:solidFill>
                  <a:prstClr val="black"/>
                </a:solidFill>
                <a:latin typeface="微软雅黑" panose="020B0503020204020204" pitchFamily="34" charset="-122"/>
                <a:ea typeface="微软雅黑" panose="020B0503020204020204" pitchFamily="34" charset="-122"/>
              </a:rPr>
              <a:t>理性地思考”：</a:t>
            </a:r>
            <a:r>
              <a:rPr lang="zh-CN" altLang="en-US" sz="2000" spc="250" dirty="0">
                <a:solidFill>
                  <a:prstClr val="black"/>
                </a:solidFill>
                <a:latin typeface="微软雅黑" panose="020B0503020204020204" pitchFamily="34" charset="-122"/>
                <a:ea typeface="微软雅黑" panose="020B0503020204020204" pitchFamily="34" charset="-122"/>
                <a:cs typeface="Microsoft YaHei UI"/>
              </a:rPr>
              <a:t>强人</a:t>
            </a:r>
            <a:r>
              <a:rPr lang="zh-CN" altLang="en-US" sz="2000" spc="260" dirty="0">
                <a:solidFill>
                  <a:prstClr val="black"/>
                </a:solidFill>
                <a:latin typeface="微软雅黑" panose="020B0503020204020204" pitchFamily="34" charset="-122"/>
                <a:ea typeface="微软雅黑" panose="020B0503020204020204" pitchFamily="34" charset="-122"/>
                <a:cs typeface="Microsoft YaHei UI"/>
              </a:rPr>
              <a:t>工</a:t>
            </a:r>
            <a:r>
              <a:rPr lang="zh-CN" altLang="en-US" sz="2000" dirty="0">
                <a:solidFill>
                  <a:prstClr val="black"/>
                </a:solidFill>
                <a:latin typeface="微软雅黑" panose="020B0503020204020204" pitchFamily="34" charset="-122"/>
                <a:ea typeface="微软雅黑" panose="020B0503020204020204" pitchFamily="34" charset="-122"/>
                <a:cs typeface="Microsoft YaHei UI"/>
              </a:rPr>
              <a:t>智能</a:t>
            </a:r>
            <a:r>
              <a:rPr lang="zh-CN" altLang="en-US" sz="2000" spc="-25" dirty="0">
                <a:solidFill>
                  <a:prstClr val="black"/>
                </a:solidFill>
                <a:latin typeface="微软雅黑" panose="020B0503020204020204" pitchFamily="34" charset="-122"/>
                <a:ea typeface="微软雅黑" panose="020B0503020204020204" pitchFamily="34" charset="-122"/>
                <a:cs typeface="Microsoft YaHei UI"/>
              </a:rPr>
              <a:t>，</a:t>
            </a:r>
            <a:r>
              <a:rPr lang="zh-CN" altLang="en-US" sz="2000" dirty="0">
                <a:solidFill>
                  <a:prstClr val="black"/>
                </a:solidFill>
                <a:latin typeface="微软雅黑" panose="020B0503020204020204" pitchFamily="34" charset="-122"/>
                <a:ea typeface="微软雅黑" panose="020B0503020204020204" pitchFamily="34" charset="-122"/>
                <a:cs typeface="Microsoft YaHei UI"/>
              </a:rPr>
              <a:t>尚无</a:t>
            </a:r>
            <a:r>
              <a:rPr lang="zh-CN" altLang="en-US" sz="2000" spc="-25" dirty="0">
                <a:solidFill>
                  <a:prstClr val="black"/>
                </a:solidFill>
                <a:latin typeface="微软雅黑" panose="020B0503020204020204" pitchFamily="34" charset="-122"/>
                <a:ea typeface="微软雅黑" panose="020B0503020204020204" pitchFamily="34" charset="-122"/>
                <a:cs typeface="Microsoft YaHei UI"/>
              </a:rPr>
              <a:t>法</a:t>
            </a:r>
            <a:r>
              <a:rPr lang="zh-CN" altLang="en-US" sz="2000" dirty="0">
                <a:solidFill>
                  <a:prstClr val="black"/>
                </a:solidFill>
                <a:latin typeface="微软雅黑" panose="020B0503020204020204" pitchFamily="34" charset="-122"/>
                <a:ea typeface="微软雅黑" panose="020B0503020204020204" pitchFamily="34" charset="-122"/>
                <a:cs typeface="Microsoft YaHei UI"/>
              </a:rPr>
              <a:t>达到</a:t>
            </a:r>
            <a:r>
              <a:rPr lang="zh-CN" altLang="en-US" sz="2000" spc="-25" dirty="0">
                <a:solidFill>
                  <a:prstClr val="black"/>
                </a:solidFill>
                <a:latin typeface="微软雅黑" panose="020B0503020204020204" pitchFamily="34" charset="-122"/>
                <a:ea typeface="微软雅黑" panose="020B0503020204020204" pitchFamily="34" charset="-122"/>
                <a:cs typeface="Microsoft YaHei UI"/>
              </a:rPr>
              <a:t>，</a:t>
            </a:r>
            <a:r>
              <a:rPr lang="zh-CN" altLang="en-US" sz="2000" dirty="0">
                <a:solidFill>
                  <a:prstClr val="black"/>
                </a:solidFill>
                <a:latin typeface="微软雅黑" panose="020B0503020204020204" pitchFamily="34" charset="-122"/>
                <a:ea typeface="微软雅黑" panose="020B0503020204020204" pitchFamily="34" charset="-122"/>
                <a:cs typeface="Microsoft YaHei UI"/>
              </a:rPr>
              <a:t>瓶颈</a:t>
            </a:r>
            <a:r>
              <a:rPr lang="zh-CN" altLang="en-US" sz="2000" spc="-25" dirty="0">
                <a:solidFill>
                  <a:prstClr val="black"/>
                </a:solidFill>
                <a:latin typeface="微软雅黑" panose="020B0503020204020204" pitchFamily="34" charset="-122"/>
                <a:ea typeface="微软雅黑" panose="020B0503020204020204" pitchFamily="34" charset="-122"/>
                <a:cs typeface="Microsoft YaHei UI"/>
              </a:rPr>
              <a:t>在</a:t>
            </a:r>
            <a:r>
              <a:rPr lang="zh-CN" altLang="en-US" sz="2000" dirty="0">
                <a:solidFill>
                  <a:prstClr val="black"/>
                </a:solidFill>
                <a:latin typeface="微软雅黑" panose="020B0503020204020204" pitchFamily="34" charset="-122"/>
                <a:ea typeface="微软雅黑" panose="020B0503020204020204" pitchFamily="34" charset="-122"/>
                <a:cs typeface="Microsoft YaHei UI"/>
              </a:rPr>
              <a:t>脑科</a:t>
            </a:r>
            <a:r>
              <a:rPr lang="zh-CN" altLang="en-US" sz="2000" spc="-25" dirty="0">
                <a:solidFill>
                  <a:prstClr val="black"/>
                </a:solidFill>
                <a:latin typeface="微软雅黑" panose="020B0503020204020204" pitchFamily="34" charset="-122"/>
                <a:ea typeface="微软雅黑" panose="020B0503020204020204" pitchFamily="34" charset="-122"/>
                <a:cs typeface="Microsoft YaHei UI"/>
              </a:rPr>
              <a:t>学</a:t>
            </a:r>
            <a:r>
              <a:rPr lang="zh-CN" altLang="en-US" sz="2000" dirty="0">
                <a:solidFill>
                  <a:prstClr val="black"/>
                </a:solidFill>
                <a:latin typeface="微软雅黑" panose="020B0503020204020204" pitchFamily="34" charset="-122"/>
                <a:ea typeface="微软雅黑" panose="020B0503020204020204" pitchFamily="34" charset="-122"/>
                <a:cs typeface="Microsoft YaHei UI"/>
              </a:rPr>
              <a:t>。</a:t>
            </a:r>
          </a:p>
          <a:p>
            <a:pPr marL="414655" lvl="0">
              <a:lnSpc>
                <a:spcPct val="120000"/>
              </a:lnSpc>
              <a:tabLst>
                <a:tab pos="668020" algn="l"/>
              </a:tabLst>
            </a:pPr>
            <a:r>
              <a:rPr lang="zh-CN" altLang="en-US" sz="2000" dirty="0">
                <a:solidFill>
                  <a:prstClr val="black"/>
                </a:solidFill>
                <a:latin typeface="微软雅黑" panose="020B0503020204020204" pitchFamily="34" charset="-122"/>
                <a:ea typeface="微软雅黑" panose="020B0503020204020204" pitchFamily="34" charset="-122"/>
                <a:cs typeface="Wingdings"/>
              </a:rPr>
              <a:t></a:t>
            </a:r>
            <a:r>
              <a:rPr lang="zh-CN" altLang="en-US" sz="2000" spc="395" dirty="0">
                <a:solidFill>
                  <a:prstClr val="black"/>
                </a:solidFill>
                <a:latin typeface="微软雅黑" panose="020B0503020204020204" pitchFamily="34" charset="-122"/>
                <a:ea typeface="微软雅黑" panose="020B0503020204020204" pitchFamily="34" charset="-122"/>
                <a:cs typeface="Microsoft YaHei UI"/>
              </a:rPr>
              <a:t>“理性地行动”：强人</a:t>
            </a:r>
            <a:r>
              <a:rPr lang="zh-CN" altLang="en-US" sz="2000" spc="-25" dirty="0">
                <a:solidFill>
                  <a:prstClr val="black"/>
                </a:solidFill>
                <a:latin typeface="微软雅黑" panose="020B0503020204020204" pitchFamily="34" charset="-122"/>
                <a:ea typeface="微软雅黑" panose="020B0503020204020204" pitchFamily="34" charset="-122"/>
                <a:cs typeface="Microsoft YaHei UI"/>
              </a:rPr>
              <a:t>工</a:t>
            </a:r>
            <a:r>
              <a:rPr lang="zh-CN" altLang="en-US" sz="2000" dirty="0">
                <a:solidFill>
                  <a:prstClr val="black"/>
                </a:solidFill>
                <a:latin typeface="微软雅黑" panose="020B0503020204020204" pitchFamily="34" charset="-122"/>
                <a:ea typeface="微软雅黑" panose="020B0503020204020204" pitchFamily="34" charset="-122"/>
                <a:cs typeface="Microsoft YaHei UI"/>
              </a:rPr>
              <a:t>智能。</a:t>
            </a:r>
          </a:p>
          <a:p>
            <a:pPr marL="12700">
              <a:spcBef>
                <a:spcPts val="600"/>
              </a:spcBef>
              <a:tabLst>
                <a:tab pos="314325" algn="l"/>
              </a:tabLst>
            </a:pPr>
            <a:endParaRPr lang="en-US" sz="2000" spc="0" dirty="0">
              <a:latin typeface="微软雅黑" panose="020B0503020204020204" pitchFamily="34" charset="-122"/>
              <a:ea typeface="微软雅黑" panose="020B0503020204020204" pitchFamily="34" charset="-122"/>
              <a:cs typeface="Microsoft YaHei UI"/>
            </a:endParaRPr>
          </a:p>
          <a:p>
            <a:pPr marL="687388" indent="-273050">
              <a:lnSpc>
                <a:spcPct val="120000"/>
              </a:lnSpc>
              <a:tabLst>
                <a:tab pos="668020" algn="l"/>
              </a:tabLst>
            </a:pPr>
            <a:endParaRPr lang="en-US" sz="2000" spc="0" dirty="0">
              <a:latin typeface="微软雅黑" panose="020B0503020204020204" pitchFamily="34" charset="-122"/>
              <a:ea typeface="微软雅黑" panose="020B0503020204020204" pitchFamily="34" charset="-122"/>
              <a:cs typeface="Microsoft YaHei UI"/>
            </a:endParaRPr>
          </a:p>
        </p:txBody>
      </p:sp>
      <p:sp>
        <p:nvSpPr>
          <p:cNvPr id="5" name="文本占位符 1">
            <a:extLst>
              <a:ext uri="{FF2B5EF4-FFF2-40B4-BE49-F238E27FC236}">
                <a16:creationId xmlns:a16="http://schemas.microsoft.com/office/drawing/2014/main" id="{1D2CCBC8-4D6B-45D4-875C-93652C5410B4}"/>
              </a:ext>
            </a:extLst>
          </p:cNvPr>
          <p:cNvSpPr>
            <a:spLocks noGrp="1"/>
          </p:cNvSpPr>
          <p:nvPr>
            <p:ph type="body" sz="quarter" idx="10"/>
          </p:nvPr>
        </p:nvSpPr>
        <p:spPr/>
        <p:txBody>
          <a:bodyPr/>
          <a:lstStyle/>
          <a:p>
            <a:pPr algn="l"/>
            <a:r>
              <a:rPr lang="zh-CN" altLang="en-US" sz="3600" dirty="0">
                <a:latin typeface="微软雅黑 Light" panose="020B0502040204020203" pitchFamily="34" charset="-122"/>
                <a:ea typeface="微软雅黑 Light" panose="020B0502040204020203" pitchFamily="34" charset="-122"/>
              </a:rPr>
              <a:t>人工智能的分类</a:t>
            </a:r>
            <a:endParaRPr lang="en-US" sz="3600" dirty="0">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1361CB9B-C063-40EE-B382-30827D0EEDBB}"/>
              </a:ext>
            </a:extLst>
          </p:cNvPr>
          <p:cNvPicPr>
            <a:picLocks noChangeAspect="1"/>
          </p:cNvPicPr>
          <p:nvPr/>
        </p:nvPicPr>
        <p:blipFill>
          <a:blip r:embed="rId3"/>
          <a:stretch>
            <a:fillRect/>
          </a:stretch>
        </p:blipFill>
        <p:spPr>
          <a:xfrm>
            <a:off x="4977365" y="2337145"/>
            <a:ext cx="6806648" cy="4254155"/>
          </a:xfrm>
          <a:prstGeom prst="rect">
            <a:avLst/>
          </a:prstGeom>
        </p:spPr>
      </p:pic>
    </p:spTree>
    <p:extLst>
      <p:ext uri="{BB962C8B-B14F-4D97-AF65-F5344CB8AC3E}">
        <p14:creationId xmlns:p14="http://schemas.microsoft.com/office/powerpoint/2010/main" val="72815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6A2A2A-481C-412E-B718-0CEA393487DA}"/>
              </a:ext>
            </a:extLst>
          </p:cNvPr>
          <p:cNvPicPr>
            <a:picLocks noChangeAspect="1"/>
          </p:cNvPicPr>
          <p:nvPr/>
        </p:nvPicPr>
        <p:blipFill rotWithShape="1">
          <a:blip r:embed="rId3"/>
          <a:srcRect t="9856" r="9412" b="11667"/>
          <a:stretch/>
        </p:blipFill>
        <p:spPr>
          <a:xfrm>
            <a:off x="1081964" y="1026700"/>
            <a:ext cx="9904087" cy="5564600"/>
          </a:xfrm>
          <a:prstGeom prst="rect">
            <a:avLst/>
          </a:prstGeom>
        </p:spPr>
      </p:pic>
      <p:sp>
        <p:nvSpPr>
          <p:cNvPr id="2" name="文本占位符 1">
            <a:extLst>
              <a:ext uri="{FF2B5EF4-FFF2-40B4-BE49-F238E27FC236}">
                <a16:creationId xmlns:a16="http://schemas.microsoft.com/office/drawing/2014/main" id="{D6F6981E-E471-4C85-A7B6-A8D90F33697A}"/>
              </a:ext>
            </a:extLst>
          </p:cNvPr>
          <p:cNvSpPr>
            <a:spLocks noGrp="1"/>
          </p:cNvSpPr>
          <p:nvPr>
            <p:ph type="body" sz="quarter" idx="10"/>
          </p:nvPr>
        </p:nvSpPr>
        <p:spPr/>
        <p:txBody>
          <a:bodyPr/>
          <a:lstStyle/>
          <a:p>
            <a:r>
              <a:rPr lang="zh-CN" altLang="en-US" sz="3600" dirty="0">
                <a:latin typeface="微软雅黑 Light" panose="020B0502040204020203" pitchFamily="34" charset="-122"/>
                <a:ea typeface="微软雅黑 Light" panose="020B0502040204020203" pitchFamily="34" charset="-122"/>
              </a:rPr>
              <a:t>人工智能的三大要素</a:t>
            </a:r>
            <a:endParaRPr lang="en-US" sz="3600" dirty="0">
              <a:latin typeface="微软雅黑 Light" panose="020B0502040204020203" pitchFamily="34" charset="-122"/>
              <a:ea typeface="微软雅黑 Light" panose="020B0502040204020203" pitchFamily="34" charset="-122"/>
            </a:endParaRPr>
          </a:p>
        </p:txBody>
      </p:sp>
      <p:cxnSp>
        <p:nvCxnSpPr>
          <p:cNvPr id="6" name="直接箭头连接符 5">
            <a:extLst>
              <a:ext uri="{FF2B5EF4-FFF2-40B4-BE49-F238E27FC236}">
                <a16:creationId xmlns:a16="http://schemas.microsoft.com/office/drawing/2014/main" id="{5D686E9D-27C0-400B-BBE7-E02CEA509668}"/>
              </a:ext>
            </a:extLst>
          </p:cNvPr>
          <p:cNvCxnSpPr>
            <a:cxnSpLocks/>
          </p:cNvCxnSpPr>
          <p:nvPr/>
        </p:nvCxnSpPr>
        <p:spPr>
          <a:xfrm>
            <a:off x="9687339" y="2895600"/>
            <a:ext cx="371061" cy="77651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对话气泡: 椭圆形 7">
            <a:extLst>
              <a:ext uri="{FF2B5EF4-FFF2-40B4-BE49-F238E27FC236}">
                <a16:creationId xmlns:a16="http://schemas.microsoft.com/office/drawing/2014/main" id="{450D2186-8D7C-4987-9C60-77BD8A71B3B6}"/>
              </a:ext>
            </a:extLst>
          </p:cNvPr>
          <p:cNvSpPr/>
          <p:nvPr/>
        </p:nvSpPr>
        <p:spPr>
          <a:xfrm>
            <a:off x="10522857" y="2895600"/>
            <a:ext cx="1261156" cy="876300"/>
          </a:xfrm>
          <a:prstGeom prst="wedgeEllipseCallout">
            <a:avLst>
              <a:gd name="adj1" fmla="val -92187"/>
              <a:gd name="adj2" fmla="val -9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70C0"/>
                </a:solidFill>
              </a:rPr>
              <a:t>算力</a:t>
            </a:r>
            <a:endParaRPr lang="en-US" sz="2400" dirty="0">
              <a:solidFill>
                <a:srgbClr val="0070C0"/>
              </a:solidFill>
            </a:endParaRPr>
          </a:p>
        </p:txBody>
      </p:sp>
      <p:sp>
        <p:nvSpPr>
          <p:cNvPr id="9" name="对话气泡: 椭圆形 8">
            <a:extLst>
              <a:ext uri="{FF2B5EF4-FFF2-40B4-BE49-F238E27FC236}">
                <a16:creationId xmlns:a16="http://schemas.microsoft.com/office/drawing/2014/main" id="{D689B8A1-F73E-4CC8-9A4E-A51C3A45EBBC}"/>
              </a:ext>
            </a:extLst>
          </p:cNvPr>
          <p:cNvSpPr/>
          <p:nvPr/>
        </p:nvSpPr>
        <p:spPr>
          <a:xfrm>
            <a:off x="6480314" y="5300869"/>
            <a:ext cx="1321422" cy="896179"/>
          </a:xfrm>
          <a:prstGeom prst="wedgeEllipseCallout">
            <a:avLst>
              <a:gd name="adj1" fmla="val -137609"/>
              <a:gd name="adj2" fmla="val -85755"/>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70C0"/>
                </a:solidFill>
              </a:rPr>
              <a:t>算法</a:t>
            </a:r>
            <a:endParaRPr lang="en-US" sz="2400" dirty="0">
              <a:solidFill>
                <a:srgbClr val="0070C0"/>
              </a:solidFill>
            </a:endParaRPr>
          </a:p>
        </p:txBody>
      </p:sp>
      <p:sp>
        <p:nvSpPr>
          <p:cNvPr id="10" name="对话气泡: 椭圆形 9">
            <a:extLst>
              <a:ext uri="{FF2B5EF4-FFF2-40B4-BE49-F238E27FC236}">
                <a16:creationId xmlns:a16="http://schemas.microsoft.com/office/drawing/2014/main" id="{C690131F-BDE5-46DA-BC87-81F4A821BB89}"/>
              </a:ext>
            </a:extLst>
          </p:cNvPr>
          <p:cNvSpPr/>
          <p:nvPr/>
        </p:nvSpPr>
        <p:spPr>
          <a:xfrm>
            <a:off x="5102718" y="2552700"/>
            <a:ext cx="1261156" cy="876300"/>
          </a:xfrm>
          <a:prstGeom prst="wedgeEllipseCallout">
            <a:avLst>
              <a:gd name="adj1" fmla="val 114294"/>
              <a:gd name="adj2" fmla="val 91773"/>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70C0"/>
                </a:solidFill>
              </a:rPr>
              <a:t>数据</a:t>
            </a:r>
            <a:endParaRPr lang="en-US" sz="2400" dirty="0">
              <a:solidFill>
                <a:srgbClr val="0070C0"/>
              </a:solidFill>
            </a:endParaRPr>
          </a:p>
        </p:txBody>
      </p:sp>
    </p:spTree>
    <p:extLst>
      <p:ext uri="{BB962C8B-B14F-4D97-AF65-F5344CB8AC3E}">
        <p14:creationId xmlns:p14="http://schemas.microsoft.com/office/powerpoint/2010/main" val="420834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a:extLst>
              <a:ext uri="{FF2B5EF4-FFF2-40B4-BE49-F238E27FC236}">
                <a16:creationId xmlns:a16="http://schemas.microsoft.com/office/drawing/2014/main" id="{D7235362-5A82-406D-B0D6-950FF5BFC123}"/>
              </a:ext>
            </a:extLst>
          </p:cNvPr>
          <p:cNvSpPr>
            <a:spLocks noGrp="1"/>
          </p:cNvSpPr>
          <p:nvPr>
            <p:ph type="body" sz="quarter" idx="10"/>
          </p:nvPr>
        </p:nvSpPr>
        <p:spPr>
          <a:xfrm>
            <a:off x="372525" y="226697"/>
            <a:ext cx="8698588" cy="573404"/>
          </a:xfrm>
        </p:spPr>
        <p:txBody>
          <a:bodyPr/>
          <a:lstStyle/>
          <a:p>
            <a:pPr algn="l"/>
            <a:r>
              <a:rPr lang="zh-CN" altLang="en-US" sz="3600" dirty="0">
                <a:latin typeface="微软雅黑 Light" panose="020B0502040204020203" pitchFamily="34" charset="-122"/>
                <a:ea typeface="微软雅黑 Light" panose="020B0502040204020203" pitchFamily="34" charset="-122"/>
              </a:rPr>
              <a:t>人工智能</a:t>
            </a:r>
            <a:r>
              <a:rPr lang="en-US" altLang="zh-CN" sz="3600" dirty="0">
                <a:latin typeface="微软雅黑 Light" panose="020B0502040204020203" pitchFamily="34" charset="-122"/>
                <a:ea typeface="微软雅黑 Light" panose="020B0502040204020203" pitchFamily="34" charset="-122"/>
              </a:rPr>
              <a:t>-</a:t>
            </a:r>
            <a:r>
              <a:rPr lang="zh-CN" altLang="en-US" sz="3600" dirty="0">
                <a:latin typeface="微软雅黑 Light" panose="020B0502040204020203" pitchFamily="34" charset="-122"/>
                <a:ea typeface="微软雅黑 Light" panose="020B0502040204020203" pitchFamily="34" charset="-122"/>
              </a:rPr>
              <a:t>机器学习</a:t>
            </a:r>
            <a:r>
              <a:rPr lang="en-US" altLang="zh-CN" sz="3600" dirty="0">
                <a:latin typeface="微软雅黑 Light" panose="020B0502040204020203" pitchFamily="34" charset="-122"/>
                <a:ea typeface="微软雅黑 Light" panose="020B0502040204020203" pitchFamily="34" charset="-122"/>
              </a:rPr>
              <a:t>-</a:t>
            </a:r>
            <a:r>
              <a:rPr lang="zh-CN" altLang="en-US" sz="3600" dirty="0">
                <a:latin typeface="微软雅黑 Light" panose="020B0502040204020203" pitchFamily="34" charset="-122"/>
                <a:ea typeface="微软雅黑 Light" panose="020B0502040204020203" pitchFamily="34" charset="-122"/>
              </a:rPr>
              <a:t>深度学习</a:t>
            </a:r>
            <a:endParaRPr lang="en-US" sz="36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1FC11100-86F3-4342-9EF3-2824E20D0628}"/>
              </a:ext>
            </a:extLst>
          </p:cNvPr>
          <p:cNvPicPr>
            <a:picLocks noChangeAspect="1"/>
          </p:cNvPicPr>
          <p:nvPr/>
        </p:nvPicPr>
        <p:blipFill>
          <a:blip r:embed="rId3"/>
          <a:stretch>
            <a:fillRect/>
          </a:stretch>
        </p:blipFill>
        <p:spPr>
          <a:xfrm>
            <a:off x="1383879" y="985494"/>
            <a:ext cx="9424241" cy="5392292"/>
          </a:xfrm>
          <a:prstGeom prst="rect">
            <a:avLst/>
          </a:prstGeom>
        </p:spPr>
      </p:pic>
    </p:spTree>
    <p:extLst>
      <p:ext uri="{BB962C8B-B14F-4D97-AF65-F5344CB8AC3E}">
        <p14:creationId xmlns:p14="http://schemas.microsoft.com/office/powerpoint/2010/main" val="27841920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华文楷体" panose="02010600040101010101" pitchFamily="2" charset="-122"/>
            <a:ea typeface="华文楷体" panose="0201060004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3594</TotalTime>
  <Words>4726</Words>
  <Application>Microsoft Office PowerPoint</Application>
  <PresentationFormat>宽屏</PresentationFormat>
  <Paragraphs>540</Paragraphs>
  <Slides>59</Slides>
  <Notes>41</Notes>
  <HiddenSlides>2</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59</vt:i4>
      </vt:variant>
    </vt:vector>
  </HeadingPairs>
  <TitlesOfParts>
    <vt:vector size="78" baseType="lpstr">
      <vt:lpstr>Gill Sans</vt:lpstr>
      <vt:lpstr>Microsoft YaHei UI</vt:lpstr>
      <vt:lpstr>Noto Sans Symbols</vt:lpstr>
      <vt:lpstr>华文楷体</vt:lpstr>
      <vt:lpstr>华文楷体</vt:lpstr>
      <vt:lpstr>微软雅黑</vt:lpstr>
      <vt:lpstr>微软雅黑</vt:lpstr>
      <vt:lpstr>微软雅黑 Light</vt:lpstr>
      <vt:lpstr>等线</vt:lpstr>
      <vt:lpstr>等线</vt:lpstr>
      <vt:lpstr>等线 Light</vt:lpstr>
      <vt:lpstr>Arial</vt:lpstr>
      <vt:lpstr>Calibri</vt:lpstr>
      <vt:lpstr>Cambria Math</vt:lpstr>
      <vt:lpstr>Segoe UI</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Fang.Frank</dc:creator>
  <cp:lastModifiedBy>Li Fang.Frank</cp:lastModifiedBy>
  <cp:revision>97</cp:revision>
  <dcterms:created xsi:type="dcterms:W3CDTF">2019-10-03T13:00:23Z</dcterms:created>
  <dcterms:modified xsi:type="dcterms:W3CDTF">2019-11-04T08:50:37Z</dcterms:modified>
</cp:coreProperties>
</file>